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2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70" r:id="rId11"/>
    <p:sldId id="272" r:id="rId12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2133"/>
    <a:srgbClr val="797B7B"/>
    <a:srgbClr val="575984"/>
    <a:srgbClr val="AF1428"/>
    <a:srgbClr val="E5838E"/>
    <a:srgbClr val="A50021"/>
    <a:srgbClr val="7F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howGuides="1">
      <p:cViewPr>
        <p:scale>
          <a:sx n="80" d="100"/>
          <a:sy n="80" d="100"/>
        </p:scale>
        <p:origin x="-1002" y="-246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724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25.11.2013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25.11.2013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79413" y="684213"/>
            <a:ext cx="6099175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6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/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4017222" y="4878984"/>
            <a:ext cx="5132211" cy="27315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E7A368D-E8BB-4F30-8E33-B61696D01BF5}" type="slidenum">
              <a:rPr lang="de-DE" sz="1100"/>
              <a:pPr>
                <a:defRPr/>
              </a:pPr>
              <a:t>‹Nr.›</a:t>
            </a:fld>
            <a:endParaRPr lang="de-DE" sz="900"/>
          </a:p>
        </p:txBody>
      </p:sp>
    </p:spTree>
    <p:extLst>
      <p:ext uri="{BB962C8B-B14F-4D97-AF65-F5344CB8AC3E}">
        <p14:creationId xmlns:p14="http://schemas.microsoft.com/office/powerpoint/2010/main" val="97587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1256" y="-20538"/>
            <a:ext cx="8873576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87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131590"/>
            <a:ext cx="6841132" cy="381672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7452320" y="1708150"/>
            <a:ext cx="1691680" cy="3023840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008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b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-Light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8"/>
          </p:nvPr>
        </p:nvSpPr>
        <p:spPr>
          <a:xfrm>
            <a:off x="7452320" y="1708150"/>
            <a:ext cx="1691680" cy="3023840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600" b="0">
                <a:solidFill>
                  <a:srgbClr val="575984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661" r:id="rId4"/>
    <p:sldLayoutId id="2147483701" r:id="rId5"/>
    <p:sldLayoutId id="2147483652" r:id="rId6"/>
    <p:sldLayoutId id="2147483657" r:id="rId7"/>
    <p:sldLayoutId id="2147483653" r:id="rId8"/>
    <p:sldLayoutId id="2147483654" r:id="rId9"/>
    <p:sldLayoutId id="2147483665" r:id="rId10"/>
    <p:sldLayoutId id="2147483666" r:id="rId11"/>
    <p:sldLayoutId id="2147483668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sb-w.e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b-w.eu/" TargetMode="External"/><Relationship Id="rId2" Type="http://schemas.openxmlformats.org/officeDocument/2006/relationships/hyperlink" Target="http://www.harvardbusinessmanager.de/heft/artikel/a-854840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isb-w.e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Kultur entsteht durch Kultur und Beispiele machen Schule.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mtClean="0"/>
              <a:t>isb - Motto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5" name="Bild 1" descr="by-1.pn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59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0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 26.04.2013</a:t>
            </a:r>
            <a:br>
              <a:rPr lang="de-DE" smtClean="0"/>
            </a:br>
            <a:r>
              <a:rPr lang="de-DE" smtClean="0"/>
              <a:t>Führung - Kultur - Entwicklung</a:t>
            </a:r>
            <a:br>
              <a:rPr lang="de-DE" smtClean="0"/>
            </a:br>
            <a:r>
              <a:rPr lang="de-DE" smtClean="0"/>
              <a:t>Workshop</a:t>
            </a:r>
            <a:br>
              <a:rPr lang="de-DE" smtClean="0"/>
            </a:b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Dr. Bernd Schmid</a:t>
            </a:r>
          </a:p>
          <a:p>
            <a:r>
              <a:rPr lang="de-DE" smtClean="0"/>
              <a:t>Fachtag Fa. Hauser Consulting, Augsburg</a:t>
            </a:r>
            <a:endParaRPr lang="de-DE" dirty="0"/>
          </a:p>
        </p:txBody>
      </p:sp>
      <p:pic>
        <p:nvPicPr>
          <p:cNvPr id="13" name="Bild 1" descr="by-1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54794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Einstimmung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1833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platzhalter 1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	</a:t>
            </a:r>
            <a:r>
              <a:rPr lang="de-DE" dirty="0" smtClean="0">
                <a:solidFill>
                  <a:srgbClr val="912133"/>
                </a:solidFill>
              </a:rPr>
              <a:t>schnell, flexibel, kreativ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sz="1600" dirty="0" smtClean="0"/>
              <a:t>Von </a:t>
            </a:r>
            <a:r>
              <a:rPr lang="de-DE" sz="1600" dirty="0" err="1" smtClean="0"/>
              <a:t>Rosabeth</a:t>
            </a:r>
            <a:r>
              <a:rPr lang="de-DE" sz="1600" dirty="0" smtClean="0"/>
              <a:t> Moss </a:t>
            </a:r>
            <a:r>
              <a:rPr lang="de-DE" sz="1600" dirty="0" err="1" smtClean="0"/>
              <a:t>Kanter</a:t>
            </a:r>
            <a:r>
              <a:rPr lang="de-DE" sz="1600" dirty="0" smtClean="0"/>
              <a:t>   </a:t>
            </a:r>
          </a:p>
          <a:p>
            <a:r>
              <a:rPr lang="de-DE" sz="1600" dirty="0" smtClean="0"/>
              <a:t>Heft 5/2008: Spezial </a:t>
            </a:r>
          </a:p>
          <a:p>
            <a:r>
              <a:rPr lang="de-DE" sz="1600" dirty="0" smtClean="0">
                <a:hlinkClick r:id="rId2"/>
              </a:rPr>
              <a:t>http://www.harvardbusinessmanager.de/heft/artikel/a-854840.html</a:t>
            </a:r>
            <a:endParaRPr lang="de-DE" sz="1600" dirty="0" smtClean="0"/>
          </a:p>
          <a:p>
            <a:endParaRPr lang="de-DE" dirty="0"/>
          </a:p>
        </p:txBody>
      </p:sp>
      <p:sp>
        <p:nvSpPr>
          <p:cNvPr id="153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Unternehmenskultur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Megatrend: Kultur</a:t>
            </a:r>
            <a:br>
              <a:rPr lang="de-DE" dirty="0"/>
            </a:br>
            <a:r>
              <a:rPr lang="de-DE" dirty="0"/>
              <a:t>Der </a:t>
            </a:r>
            <a:r>
              <a:rPr lang="de-DE" dirty="0" smtClean="0"/>
              <a:t>moderne Konzern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326442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Textplatzhalter 18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Standardisierung in den Rahmensetzungen und Gestaltungselementen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Kreativität in den Lebensvollzügen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geformte Organisation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flexible Organisation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elastische Organisation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sich entwickelnde Organisation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lernende Organisation</a:t>
            </a:r>
          </a:p>
          <a:p>
            <a:pPr marL="342900" indent="-342900">
              <a:buFont typeface="Wingdings" pitchFamily="2" charset="2"/>
              <a:buChar char="§"/>
            </a:pPr>
            <a:endParaRPr lang="de-DE" dirty="0"/>
          </a:p>
          <a:p>
            <a:r>
              <a:rPr lang="de-DE" sz="1500" dirty="0" smtClean="0"/>
              <a:t>Nach N.N</a:t>
            </a:r>
            <a:r>
              <a:rPr lang="de-DE" sz="1500" dirty="0"/>
              <a:t>. Taleb (2013): Antifragilität – Anleitung für eine </a:t>
            </a:r>
            <a:r>
              <a:rPr lang="de-DE" sz="1500" dirty="0" smtClean="0"/>
              <a:t>Welt, </a:t>
            </a:r>
            <a:br>
              <a:rPr lang="de-DE" sz="1500" dirty="0" smtClean="0"/>
            </a:br>
            <a:r>
              <a:rPr lang="de-DE" sz="1500" dirty="0" smtClean="0"/>
              <a:t>die </a:t>
            </a:r>
            <a:r>
              <a:rPr lang="de-DE" sz="1500" dirty="0"/>
              <a:t>wir nicht verstehen, </a:t>
            </a:r>
            <a:r>
              <a:rPr lang="de-DE" sz="1500" dirty="0" smtClean="0"/>
              <a:t>www.knaus-verlag.de</a:t>
            </a:r>
            <a:endParaRPr lang="de-DE" sz="1500" dirty="0"/>
          </a:p>
        </p:txBody>
      </p:sp>
      <p:sp>
        <p:nvSpPr>
          <p:cNvPr id="16391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Die elastische Organisation</a:t>
            </a:r>
            <a:br>
              <a:rPr lang="de-DE" smtClean="0"/>
            </a:b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3296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lernende </a:t>
            </a:r>
            <a:r>
              <a:rPr lang="de-DE" dirty="0" smtClean="0"/>
              <a:t>Organisation</a:t>
            </a:r>
            <a:br>
              <a:rPr lang="de-DE" dirty="0" smtClean="0"/>
            </a:br>
            <a:r>
              <a:rPr lang="de-DE" dirty="0" smtClean="0"/>
              <a:t>- Können Organisationen lernen?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</a:p>
        </p:txBody>
      </p:sp>
      <p:sp>
        <p:nvSpPr>
          <p:cNvPr id="17416" name="Textplatzhalt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smtClean="0"/>
              <a:t>Nur Menschen lernen</a:t>
            </a:r>
          </a:p>
          <a:p>
            <a:r>
              <a:rPr lang="de-DE" smtClean="0"/>
              <a:t>Konzentration auf pers. Selbststeuerung?</a:t>
            </a:r>
          </a:p>
          <a:p>
            <a:r>
              <a:rPr lang="de-DE" smtClean="0"/>
              <a:t>Systemintelligente Personenqualifizierung</a:t>
            </a:r>
          </a:p>
          <a:p>
            <a:endParaRPr lang="de-DE" smtClean="0"/>
          </a:p>
          <a:p>
            <a:r>
              <a:rPr lang="de-DE" smtClean="0"/>
              <a:t>Lernen Systemkultur mitzugestalten</a:t>
            </a:r>
            <a:br>
              <a:rPr lang="de-DE" smtClean="0"/>
            </a:br>
            <a:endParaRPr lang="de-DE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05408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611188" y="987574"/>
            <a:ext cx="6841132" cy="3816722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Gemeinsames Verständnis von Mission und Kultur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Transparenz und allseitiger Zugriff auf Wissen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gemeinsames Repertoire an Inhalten, Methoden und Vorgehensweisen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Selbstorganisiertes Arbeiten eigenständiger Einheiten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Neue Verständnisse von Führung und Lernen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sz="2000" dirty="0" smtClean="0"/>
              <a:t>Neues Zusammenspiel von zentral/dezentral von </a:t>
            </a:r>
            <a:br>
              <a:rPr lang="de-DE" sz="2000" dirty="0" smtClean="0"/>
            </a:br>
            <a:r>
              <a:rPr lang="de-DE" sz="2000" dirty="0" err="1" smtClean="0"/>
              <a:t>topdown</a:t>
            </a:r>
            <a:r>
              <a:rPr lang="de-DE" sz="2000" dirty="0" smtClean="0"/>
              <a:t> und </a:t>
            </a:r>
            <a:r>
              <a:rPr lang="de-DE" sz="2000" dirty="0" err="1" smtClean="0"/>
              <a:t>bottom</a:t>
            </a:r>
            <a:r>
              <a:rPr lang="de-DE" sz="2000" dirty="0" smtClean="0"/>
              <a:t> </a:t>
            </a:r>
            <a:r>
              <a:rPr lang="de-DE" sz="2000" dirty="0" err="1" smtClean="0"/>
              <a:t>up</a:t>
            </a:r>
            <a:endParaRPr lang="de-DE" sz="2000" dirty="0" smtClean="0"/>
          </a:p>
          <a:p>
            <a:pPr marL="342900" indent="-342900">
              <a:buFont typeface="Wingdings" pitchFamily="2" charset="2"/>
              <a:buChar char="§"/>
            </a:pPr>
            <a:endParaRPr lang="de-DE" sz="2000" dirty="0" smtClean="0"/>
          </a:p>
          <a:p>
            <a:pPr algn="ctr"/>
            <a:r>
              <a:rPr lang="de-DE" sz="2000" dirty="0" smtClean="0">
                <a:solidFill>
                  <a:srgbClr val="912133"/>
                </a:solidFill>
              </a:rPr>
              <a:t>Nicht neu als gelebte Praxis, jedoch als Programmatik</a:t>
            </a:r>
            <a:endParaRPr lang="de-DE" sz="2000" dirty="0">
              <a:solidFill>
                <a:srgbClr val="912133"/>
              </a:solidFill>
            </a:endParaRPr>
          </a:p>
        </p:txBody>
      </p:sp>
      <p:sp>
        <p:nvSpPr>
          <p:cNvPr id="18438" name="Titel 1"/>
          <p:cNvSpPr>
            <a:spLocks noGrp="1"/>
          </p:cNvSpPr>
          <p:nvPr>
            <p:ph type="title"/>
          </p:nvPr>
        </p:nvSpPr>
        <p:spPr>
          <a:xfrm>
            <a:off x="611189" y="411510"/>
            <a:ext cx="5833020" cy="576064"/>
          </a:xfrm>
        </p:spPr>
        <p:txBody>
          <a:bodyPr/>
          <a:lstStyle/>
          <a:p>
            <a:r>
              <a:rPr lang="de-DE" dirty="0" smtClean="0"/>
              <a:t>Neue Leitsysteme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42537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Wer schnell zur Sache will, </a:t>
            </a:r>
            <a:br>
              <a:rPr lang="de-DE" smtClean="0"/>
            </a:br>
            <a:r>
              <a:rPr lang="de-DE" smtClean="0"/>
              <a:t>sollte mit Kultur anfangen.</a:t>
            </a:r>
            <a:endParaRPr lang="de-DE" dirty="0"/>
          </a:p>
        </p:txBody>
      </p:sp>
      <p:pic>
        <p:nvPicPr>
          <p:cNvPr id="8" name="Picture 2" descr="C:\Users\Praktikant\Desktop\WIP\GrafikenVorlagen\TorbenGrafiksammlung\Verha¦êltnisVonErgebnisUndKulturorientierungInOrganisationen.pn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6401" y="1347614"/>
            <a:ext cx="4500780" cy="3600624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4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8910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</a:t>
            </a:r>
          </a:p>
          <a:p>
            <a:endParaRPr lang="de-DE" dirty="0" smtClean="0"/>
          </a:p>
          <a:p>
            <a:pPr lvl="3"/>
            <a:r>
              <a:rPr lang="de-DE" dirty="0" smtClean="0"/>
              <a:t>Dafür zueinander passende Konzeption ganz vieler Perspektiven:</a:t>
            </a:r>
          </a:p>
          <a:p>
            <a:pPr marL="1416588" lvl="3" indent="-342900">
              <a:buFont typeface="Wingdings" pitchFamily="2" charset="2"/>
              <a:buChar char="§"/>
            </a:pPr>
            <a:r>
              <a:rPr lang="de-DE" dirty="0" smtClean="0"/>
              <a:t>Persönlichkeit</a:t>
            </a:r>
          </a:p>
          <a:p>
            <a:pPr marL="1416588" lvl="3" indent="-342900">
              <a:buFont typeface="Wingdings" pitchFamily="2" charset="2"/>
              <a:buChar char="§"/>
            </a:pPr>
            <a:r>
              <a:rPr lang="de-DE" dirty="0" smtClean="0"/>
              <a:t>Kommunikation und Begegnung</a:t>
            </a:r>
          </a:p>
          <a:p>
            <a:pPr marL="1416588" lvl="3" indent="-342900">
              <a:buFont typeface="Wingdings" pitchFamily="2" charset="2"/>
              <a:buChar char="§"/>
            </a:pPr>
            <a:r>
              <a:rPr lang="de-DE" dirty="0" smtClean="0"/>
              <a:t>Verantwortung</a:t>
            </a:r>
          </a:p>
          <a:p>
            <a:pPr marL="1416588" lvl="3" indent="-342900">
              <a:buFont typeface="Wingdings" pitchFamily="2" charset="2"/>
              <a:buChar char="§"/>
            </a:pPr>
            <a:r>
              <a:rPr lang="de-DE" dirty="0" smtClean="0"/>
              <a:t>Macht und Autorisierung</a:t>
            </a:r>
          </a:p>
          <a:p>
            <a:pPr marL="1416588" lvl="3" indent="-342900">
              <a:buFont typeface="Wingdings" pitchFamily="2" charset="2"/>
              <a:buChar char="§"/>
            </a:pPr>
            <a:r>
              <a:rPr lang="de-DE" dirty="0" smtClean="0"/>
              <a:t>Kompetenz + Passung</a:t>
            </a:r>
          </a:p>
        </p:txBody>
      </p:sp>
      <p:sp>
        <p:nvSpPr>
          <p:cNvPr id="20486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Kultur ist ein Sammelbegriff dafür, </a:t>
            </a:r>
            <a:br>
              <a:rPr lang="de-DE" sz="2400" dirty="0" smtClean="0"/>
            </a:br>
            <a:r>
              <a:rPr lang="de-DE" sz="2400" dirty="0" smtClean="0"/>
              <a:t>wie Wirklichkeit bewusst und unbewusst – gewohnheitsmäßig oder kreativ gestaltet wird.</a:t>
            </a:r>
            <a:br>
              <a:rPr lang="de-DE" sz="2400" dirty="0" smtClean="0"/>
            </a:br>
            <a:endParaRPr lang="de-DE" sz="24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8575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Application>Microsoft Office PowerPoint</Application>
  <PresentationFormat>Bildschirmpräsentation (16:9)</PresentationFormat>
  <Paragraphs>162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Kultur entsteht durch Kultur und Beispiele machen Schule. </vt:lpstr>
      <vt:lpstr> 26.04.2013 Führung - Kultur - Entwicklung Workshop </vt:lpstr>
      <vt:lpstr>Einstimmung</vt:lpstr>
      <vt:lpstr>Unternehmenskultur  Megatrend: Kultur Der moderne Konzern </vt:lpstr>
      <vt:lpstr>Die elastische Organisation </vt:lpstr>
      <vt:lpstr> Die lernende Organisation - Können Organisationen lernen?   </vt:lpstr>
      <vt:lpstr>Neue Leitsysteme</vt:lpstr>
      <vt:lpstr>Wer schnell zur Sache will,  sollte mit Kultur anfangen.</vt:lpstr>
      <vt:lpstr>  Kultur ist ein Sammelbegriff dafür,  wie Wirklichkeit bewusst und unbewusst – gewohnheitsmäßig oder kreativ gestaltet wird.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Andre</cp:lastModifiedBy>
  <cp:revision>88</cp:revision>
  <dcterms:created xsi:type="dcterms:W3CDTF">2013-08-19T11:12:10Z</dcterms:created>
  <dcterms:modified xsi:type="dcterms:W3CDTF">2013-11-25T16:21:22Z</dcterms:modified>
</cp:coreProperties>
</file>