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62" r:id="rId2"/>
    <p:sldId id="275" r:id="rId3"/>
    <p:sldId id="396" r:id="rId4"/>
    <p:sldId id="394" r:id="rId5"/>
    <p:sldId id="364" r:id="rId6"/>
    <p:sldId id="392" r:id="rId7"/>
    <p:sldId id="403" r:id="rId8"/>
    <p:sldId id="393" r:id="rId9"/>
    <p:sldId id="391" r:id="rId10"/>
    <p:sldId id="371" r:id="rId11"/>
    <p:sldId id="372" r:id="rId12"/>
    <p:sldId id="405" r:id="rId13"/>
    <p:sldId id="404" r:id="rId14"/>
    <p:sldId id="386" r:id="rId15"/>
    <p:sldId id="387" r:id="rId16"/>
    <p:sldId id="388" r:id="rId17"/>
    <p:sldId id="401" r:id="rId18"/>
    <p:sldId id="400" r:id="rId19"/>
    <p:sldId id="373" r:id="rId20"/>
    <p:sldId id="381" r:id="rId21"/>
    <p:sldId id="374" r:id="rId22"/>
    <p:sldId id="375" r:id="rId23"/>
    <p:sldId id="376" r:id="rId24"/>
    <p:sldId id="378" r:id="rId25"/>
    <p:sldId id="379" r:id="rId26"/>
    <p:sldId id="382" r:id="rId27"/>
    <p:sldId id="383" r:id="rId28"/>
    <p:sldId id="384" r:id="rId29"/>
    <p:sldId id="406" r:id="rId30"/>
    <p:sldId id="385" r:id="rId31"/>
    <p:sldId id="407" r:id="rId32"/>
    <p:sldId id="441" r:id="rId33"/>
    <p:sldId id="442" r:id="rId34"/>
    <p:sldId id="443" r:id="rId35"/>
    <p:sldId id="444" r:id="rId36"/>
    <p:sldId id="362" r:id="rId37"/>
    <p:sldId id="270" r:id="rId38"/>
  </p:sldIdLst>
  <p:sldSz cx="9144000" cy="5143500" type="screen16x9"/>
  <p:notesSz cx="6858000" cy="9144000"/>
  <p:defaultTextStyle>
    <a:defPPr>
      <a:defRPr lang="de-DE"/>
    </a:defPPr>
    <a:lvl1pPr marL="0" algn="l" defTabSz="9130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521" algn="l" defTabSz="9130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045" algn="l" defTabSz="9130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565" algn="l" defTabSz="9130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6088" algn="l" defTabSz="9130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608" algn="l" defTabSz="9130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9130" algn="l" defTabSz="9130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650" algn="l" defTabSz="9130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2173" algn="l" defTabSz="91304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6">
          <p15:clr>
            <a:srgbClr val="A4A3A4"/>
          </p15:clr>
        </p15:guide>
        <p15:guide id="2" orient="horz" pos="3117">
          <p15:clr>
            <a:srgbClr val="A4A3A4"/>
          </p15:clr>
        </p15:guide>
        <p15:guide id="3" pos="4694">
          <p15:clr>
            <a:srgbClr val="A4A3A4"/>
          </p15:clr>
        </p15:guide>
        <p15:guide id="4" pos="38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2133"/>
    <a:srgbClr val="797B7B"/>
    <a:srgbClr val="575984"/>
    <a:srgbClr val="AF1428"/>
    <a:srgbClr val="E5838E"/>
    <a:srgbClr val="A50021"/>
    <a:srgbClr val="7F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5" autoAdjust="0"/>
    <p:restoredTop sz="94671" autoAdjust="0"/>
  </p:normalViewPr>
  <p:slideViewPr>
    <p:cSldViewPr showGuides="1">
      <p:cViewPr>
        <p:scale>
          <a:sx n="130" d="100"/>
          <a:sy n="130" d="100"/>
        </p:scale>
        <p:origin x="336" y="-293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7246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30.03.2020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30.03.2020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0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521" algn="l" defTabSz="9130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045" algn="l" defTabSz="9130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565" algn="l" defTabSz="9130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088" algn="l" defTabSz="9130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608" algn="l" defTabSz="9130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130" algn="l" defTabSz="9130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650" algn="l" defTabSz="9130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173" algn="l" defTabSz="91304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4213"/>
            <a:ext cx="6096000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6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24542" y="-20538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6521" indent="0">
              <a:buNone/>
              <a:defRPr sz="1800"/>
            </a:lvl2pPr>
            <a:lvl3pPr marL="913045" indent="0">
              <a:buNone/>
              <a:defRPr sz="1800"/>
            </a:lvl3pPr>
            <a:lvl4pPr marL="1369565" indent="0">
              <a:buNone/>
              <a:defRPr sz="1800"/>
            </a:lvl4pPr>
            <a:lvl5pPr marL="1826088" indent="0">
              <a:buNone/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64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472" tIns="35736" rIns="71472" bIns="35736" anchor="b">
            <a:noAutofit/>
          </a:bodyPr>
          <a:lstStyle/>
          <a:p>
            <a:r>
              <a:rPr lang="de-DE" sz="1800" kern="120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30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>
              <a:latin typeface="AkkuratStd" pitchFamily="34" charset="0"/>
            </a:endParaRP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>
              <a:latin typeface="AkkuratStd" pitchFamily="34" charset="0"/>
            </a:endParaRP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>
              <a:latin typeface="AkkuratStd" pitchFamily="34" charset="0"/>
            </a:endParaRP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>
              <a:latin typeface="AkkuratStd" pitchFamily="34" charset="0"/>
            </a:endParaRP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>
              <a:latin typeface="AkkuratStd" pitchFamily="34" charset="0"/>
            </a:endParaRP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>
                <a:latin typeface="AkkuratStd" pitchFamily="34" charset="0"/>
              </a:rPr>
              <a:t>Mehr</a:t>
            </a:r>
            <a:r>
              <a:rPr lang="de-DE" sz="1400" baseline="0" dirty="0">
                <a:latin typeface="AkkuratStd" pitchFamily="34" charset="0"/>
              </a:rPr>
              <a:t> Informationen zur genannten </a:t>
            </a:r>
            <a:r>
              <a:rPr lang="de-DE" sz="1400" baseline="0" dirty="0" err="1">
                <a:latin typeface="AkkuratStd" pitchFamily="34" charset="0"/>
              </a:rPr>
              <a:t>CreativeCommons</a:t>
            </a:r>
            <a:r>
              <a:rPr lang="de-DE" sz="1400" baseline="0" dirty="0">
                <a:latin typeface="AkkuratStd" pitchFamily="34" charset="0"/>
              </a:rPr>
              <a:t> Lizenz gibt es unter: </a:t>
            </a:r>
            <a:r>
              <a:rPr lang="de-DE" sz="1400" u="sng" kern="1200" dirty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83570" y="4114293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29190"/>
            <a:ext cx="2454822" cy="1618824"/>
          </a:xfrm>
          <a:prstGeom prst="rect">
            <a:avLst/>
          </a:prstGeom>
          <a:noFill/>
        </p:spPr>
        <p:txBody>
          <a:bodyPr wrap="square" lIns="91304" tIns="45654" rIns="91304" bIns="45654" rtlCol="0" anchor="b">
            <a:spAutoFit/>
          </a:bodyPr>
          <a:lstStyle/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>
              <a:solidFill>
                <a:srgbClr val="912133"/>
              </a:solidFill>
              <a:latin typeface="Akkurat-Light"/>
            </a:endParaRP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1" y="1131889"/>
            <a:ext cx="6144761" cy="3816350"/>
          </a:xfrm>
          <a:prstGeom prst="rect">
            <a:avLst/>
          </a:prstGeom>
        </p:spPr>
        <p:txBody>
          <a:bodyPr lIns="71472" tIns="35736" rIns="71472" bIns="35736" anchor="ctr">
            <a:noAutofit/>
          </a:bodyPr>
          <a:lstStyle/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6"/>
            <a:ext cx="4572000" cy="2123525"/>
          </a:xfrm>
          <a:prstGeom prst="rect">
            <a:avLst/>
          </a:prstGeom>
        </p:spPr>
        <p:txBody>
          <a:bodyPr lIns="91304" tIns="45654" rIns="91304" bIns="45654"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30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29190"/>
            <a:ext cx="2454822" cy="1618824"/>
          </a:xfrm>
          <a:prstGeom prst="rect">
            <a:avLst/>
          </a:prstGeom>
          <a:noFill/>
        </p:spPr>
        <p:txBody>
          <a:bodyPr wrap="square" lIns="91304" tIns="45654" rIns="91304" bIns="45654" rtlCol="0" anchor="b">
            <a:spAutoFit/>
          </a:bodyPr>
          <a:lstStyle/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>
              <a:solidFill>
                <a:srgbClr val="912133"/>
              </a:solidFill>
              <a:latin typeface="Akkurat-Light"/>
            </a:endParaRP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06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4017225" y="4878984"/>
            <a:ext cx="5132211" cy="273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5E7A368D-E8BB-4F30-8E33-B61696D01BF5}" type="slidenum">
              <a:rPr lang="de-DE" sz="1100"/>
              <a:pPr>
                <a:defRPr/>
              </a:pPr>
              <a:t>‹Nr.›</a:t>
            </a:fld>
            <a:endParaRPr lang="de-DE" sz="900"/>
          </a:p>
        </p:txBody>
      </p:sp>
    </p:spTree>
    <p:extLst>
      <p:ext uri="{BB962C8B-B14F-4D97-AF65-F5344CB8AC3E}">
        <p14:creationId xmlns:p14="http://schemas.microsoft.com/office/powerpoint/2010/main" val="975870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96" y="1708150"/>
            <a:ext cx="6840537" cy="3240088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7306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96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3" y="396090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6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5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2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304" tIns="45654" rIns="91304" bIns="45654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kkuratStd" pitchFamily="34" charset="0"/>
              </a:rPr>
              <a:t>www.isb-w.eu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1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304" tIns="45654" rIns="91304" bIns="45654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4"/>
            <a:ext cx="1312066" cy="1312066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421256" y="-20538"/>
            <a:ext cx="8873576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20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64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472" tIns="35736" rIns="71472" bIns="35736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365" indent="0">
              <a:buNone/>
              <a:defRPr sz="2000">
                <a:latin typeface="Akkurat-Light"/>
              </a:defRPr>
            </a:lvl2pPr>
            <a:lvl3pPr marL="714730" indent="0">
              <a:buNone/>
              <a:defRPr sz="1800">
                <a:latin typeface="Akkurat-Light"/>
              </a:defRPr>
            </a:lvl3pPr>
            <a:lvl4pPr marL="1072096" indent="0">
              <a:buNone/>
              <a:defRPr sz="1600">
                <a:latin typeface="Akkurat-Light"/>
              </a:defRPr>
            </a:lvl4pPr>
            <a:lvl5pPr marL="1429462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51408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131591"/>
            <a:ext cx="6841132" cy="3816722"/>
          </a:xfrm>
          <a:prstGeom prst="rect">
            <a:avLst/>
          </a:prstGeom>
        </p:spPr>
        <p:txBody>
          <a:bodyPr lIns="71472" tIns="35736" rIns="71472" bIns="35736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365" indent="0">
              <a:buNone/>
              <a:defRPr sz="2000">
                <a:latin typeface="Akkurat-Light"/>
              </a:defRPr>
            </a:lvl2pPr>
            <a:lvl3pPr marL="714730" indent="0">
              <a:buNone/>
              <a:defRPr sz="1800">
                <a:latin typeface="Akkurat-Light"/>
              </a:defRPr>
            </a:lvl3pPr>
            <a:lvl4pPr marL="1072096" indent="0">
              <a:buNone/>
              <a:defRPr sz="1600">
                <a:latin typeface="Akkurat-Light"/>
              </a:defRPr>
            </a:lvl4pPr>
            <a:lvl5pPr marL="1429462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9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7452321" y="1708150"/>
            <a:ext cx="1691680" cy="3023840"/>
          </a:xfrm>
          <a:prstGeom prst="rect">
            <a:avLst/>
          </a:prstGeom>
        </p:spPr>
        <p:txBody>
          <a:bodyPr lIns="71472" tIns="35736" rIns="71472" bIns="35736" numCol="1" anchor="t">
            <a:noAutofit/>
          </a:bodyPr>
          <a:lstStyle>
            <a:lvl1pPr marL="0" indent="0" algn="l">
              <a:buNone/>
              <a:defRPr sz="1600" b="0">
                <a:solidFill>
                  <a:srgbClr val="575984"/>
                </a:solidFill>
                <a:latin typeface="AkkuratStd" pitchFamily="34" charset="0"/>
              </a:defRPr>
            </a:lvl1pPr>
            <a:lvl2pPr marL="357365" indent="0">
              <a:buNone/>
              <a:defRPr sz="1400" b="1"/>
            </a:lvl2pPr>
            <a:lvl3pPr marL="714730" indent="0">
              <a:buNone/>
              <a:defRPr sz="1400" b="1"/>
            </a:lvl3pPr>
            <a:lvl4pPr marL="1072096" indent="0">
              <a:buNone/>
              <a:defRPr sz="1400" b="1"/>
            </a:lvl4pPr>
            <a:lvl5pPr marL="1429462" indent="0">
              <a:buNone/>
              <a:defRPr sz="1400" b="1"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96" y="1708150"/>
            <a:ext cx="6840537" cy="3240088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1008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9" y="1708150"/>
            <a:ext cx="2088604" cy="3240088"/>
          </a:xfrm>
          <a:prstGeom prst="rect">
            <a:avLst/>
          </a:prstGeom>
        </p:spPr>
        <p:txBody>
          <a:bodyPr lIns="71472" tIns="35736" rIns="71472" bIns="35736" numCol="1"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-Light"/>
              </a:defRPr>
            </a:lvl1pPr>
            <a:lvl2pPr marL="357365" indent="0">
              <a:buNone/>
              <a:defRPr sz="1400" b="1"/>
            </a:lvl2pPr>
            <a:lvl3pPr marL="714730" indent="0">
              <a:buNone/>
              <a:defRPr sz="1400" b="1"/>
            </a:lvl3pPr>
            <a:lvl4pPr marL="1072096" indent="0">
              <a:buNone/>
              <a:defRPr sz="1400" b="1"/>
            </a:lvl4pPr>
            <a:lvl5pPr marL="1429462" indent="0">
              <a:buNone/>
              <a:defRPr sz="1400" b="1"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7452321" y="1708150"/>
            <a:ext cx="1691680" cy="3023840"/>
          </a:xfrm>
          <a:prstGeom prst="rect">
            <a:avLst/>
          </a:prstGeom>
        </p:spPr>
        <p:txBody>
          <a:bodyPr lIns="71472" tIns="35736" rIns="71472" bIns="35736" numCol="1" anchor="t">
            <a:noAutofit/>
          </a:bodyPr>
          <a:lstStyle>
            <a:lvl1pPr marL="0" indent="0" algn="l">
              <a:buNone/>
              <a:defRPr sz="1600" b="0">
                <a:solidFill>
                  <a:srgbClr val="575984"/>
                </a:solidFill>
                <a:latin typeface="AkkuratStd" pitchFamily="34" charset="0"/>
              </a:defRPr>
            </a:lvl1pPr>
            <a:lvl2pPr marL="357365" indent="0">
              <a:buNone/>
              <a:defRPr sz="1400" b="1"/>
            </a:lvl2pPr>
            <a:lvl3pPr marL="714730" indent="0">
              <a:buNone/>
              <a:defRPr sz="1400" b="1"/>
            </a:lvl3pPr>
            <a:lvl4pPr marL="1072096" indent="0">
              <a:buNone/>
              <a:defRPr sz="1400" b="1"/>
            </a:lvl4pPr>
            <a:lvl5pPr marL="1429462" indent="0">
              <a:buNone/>
              <a:defRPr sz="1400" b="1"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isb-w.e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96" y="411510"/>
            <a:ext cx="6840537" cy="1296640"/>
          </a:xfrm>
          <a:prstGeom prst="rect">
            <a:avLst/>
          </a:prstGeom>
        </p:spPr>
        <p:txBody>
          <a:bodyPr vert="horz" lIns="91304" tIns="45654" rIns="91304" bIns="45654" rtlCol="0" anchor="t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96" y="1707654"/>
            <a:ext cx="6840537" cy="3230090"/>
          </a:xfrm>
          <a:prstGeom prst="rect">
            <a:avLst/>
          </a:prstGeom>
        </p:spPr>
        <p:txBody>
          <a:bodyPr vert="horz" lIns="91304" tIns="45654" rIns="91304" bIns="45654" rtlCol="0" anchor="ctr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1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304" tIns="45654" rIns="91304" bIns="45654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304" tIns="45654" rIns="91304" bIns="45654" rtlCol="0" anchor="t">
            <a:noAutofit/>
          </a:bodyPr>
          <a:lstStyle/>
          <a:p>
            <a:pPr algn="l"/>
            <a:endParaRPr lang="de-DE" sz="700" b="0" dirty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>
                <a:solidFill>
                  <a:schemeClr val="tx1"/>
                </a:solidFill>
                <a:latin typeface="AkkuratStd" pitchFamily="34" charset="0"/>
                <a:hlinkClick r:id="rId15"/>
              </a:rPr>
              <a:t>isb-w.eu</a:t>
            </a:r>
            <a:endParaRPr lang="de-DE" sz="700" dirty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3045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1" y="4937752"/>
            <a:ext cx="1691680" cy="205755"/>
          </a:xfrm>
          <a:prstGeom prst="rect">
            <a:avLst/>
          </a:prstGeom>
          <a:noFill/>
        </p:spPr>
        <p:txBody>
          <a:bodyPr vert="horz" wrap="square" lIns="91304" tIns="45654" rIns="91304" bIns="45654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304" tIns="45654" rIns="91304" bIns="45654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52"/>
            <a:ext cx="2133600" cy="205755"/>
          </a:xfrm>
          <a:prstGeom prst="rect">
            <a:avLst/>
          </a:prstGeom>
        </p:spPr>
        <p:txBody>
          <a:bodyPr vert="horz" lIns="91304" tIns="45654" rIns="91304" bIns="45654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6876264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661" r:id="rId4"/>
    <p:sldLayoutId id="2147483701" r:id="rId5"/>
    <p:sldLayoutId id="2147483652" r:id="rId6"/>
    <p:sldLayoutId id="2147483657" r:id="rId7"/>
    <p:sldLayoutId id="2147483653" r:id="rId8"/>
    <p:sldLayoutId id="2147483654" r:id="rId9"/>
    <p:sldLayoutId id="2147483665" r:id="rId10"/>
    <p:sldLayoutId id="2147483666" r:id="rId11"/>
    <p:sldLayoutId id="2147483668" r:id="rId12"/>
    <p:sldLayoutId id="2147483702" r:id="rId13"/>
  </p:sldLayoutIdLst>
  <p:hf hdr="0" ftr="0" dt="0"/>
  <p:txStyles>
    <p:titleStyle>
      <a:lvl1pPr algn="l" defTabSz="913045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391" indent="-342391" algn="l" defTabSz="913045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1846" indent="-285326" algn="l" defTabSz="913045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1304" indent="-228263" algn="l" defTabSz="913045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597824" indent="-228263" algn="l" defTabSz="913045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4347" indent="-228263" algn="l" defTabSz="913045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0869" indent="-228263" algn="l" defTabSz="9130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390" indent="-228263" algn="l" defTabSz="9130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912" indent="-228263" algn="l" defTabSz="9130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0434" indent="-228263" algn="l" defTabSz="9130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0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21" algn="l" defTabSz="9130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045" algn="l" defTabSz="9130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565" algn="l" defTabSz="9130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088" algn="l" defTabSz="9130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608" algn="l" defTabSz="9130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130" algn="l" defTabSz="9130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650" algn="l" defTabSz="9130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173" algn="l" defTabSz="9130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isb-w.e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Kultur entsteht durch Kultur und Beispiele machen Schule.</a:t>
            </a:r>
            <a:br>
              <a:rPr lang="de-DE" dirty="0"/>
            </a:b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/>
              <a:t>isb - Motto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591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dirty="0"/>
              <a:t>Organisations-Kulturbildung durch Systemintelligente Personenqualifizierung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611568" y="1923678"/>
            <a:ext cx="6840537" cy="223224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Wie muss die Qualifikation von Personen spezifiziert werden, so dass sie als Beitrag für das Funktionieren des Gesamtsystems und als Kulturbeispiele relevant werden kann?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958277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Organisations-Kulturbildung durch Personen-sensible </a:t>
            </a:r>
            <a:br>
              <a:rPr lang="de-DE" dirty="0"/>
            </a:br>
            <a:r>
              <a:rPr lang="de-DE" dirty="0"/>
              <a:t>Systemqualifizierung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611195" y="2211710"/>
            <a:ext cx="6840537" cy="273652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e-DE" dirty="0"/>
              <a:t>Wie muss eine Organisation qualifiziert werden,  damit ihre Menschen optimal zur Entfaltung kommen und eine selbstgetragene Kultur des Arbeitens und Lernens entwickeln?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9333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7" descr="BegegnungMenschOrganisation.jpe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83" y="1286077"/>
            <a:ext cx="6138949" cy="3507971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24679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viel Mensch? </a:t>
            </a:r>
            <a:br>
              <a:rPr lang="de-DE" dirty="0"/>
            </a:br>
            <a:r>
              <a:rPr lang="de-DE" dirty="0"/>
              <a:t>– Wie viel Organisation?</a:t>
            </a:r>
            <a:br>
              <a:rPr lang="de-DE" dirty="0"/>
            </a:b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304" tIns="45654" rIns="91304" bIns="45654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3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11286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4" descr="DreiweltenModellDerPersönlichkeit.jp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246" y="1131889"/>
            <a:ext cx="4770437" cy="3816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AF1428"/>
                </a:solidFill>
              </a:rPr>
              <a:t>Zusammenhänge und Integration</a:t>
            </a:r>
            <a:br>
              <a:rPr lang="de-DE" dirty="0">
                <a:solidFill>
                  <a:srgbClr val="AF1428"/>
                </a:solidFill>
              </a:rPr>
            </a:br>
            <a:endParaRPr lang="de-DE" dirty="0">
              <a:solidFill>
                <a:srgbClr val="AF1428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9631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sz="2800" dirty="0"/>
              <a:t>	Professions-</a:t>
            </a:r>
            <a:br>
              <a:rPr lang="de-DE" sz="2800" dirty="0"/>
            </a:br>
            <a:r>
              <a:rPr lang="de-DE" sz="2800" dirty="0"/>
              <a:t>	Kultur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065001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Professionen + Professionalität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611195" y="1563638"/>
            <a:ext cx="6840537" cy="3384600"/>
          </a:xfrm>
          <a:prstGeom prst="rect">
            <a:avLst/>
          </a:prstGeom>
        </p:spPr>
        <p:txBody>
          <a:bodyPr/>
          <a:lstStyle/>
          <a:p>
            <a:r>
              <a:rPr lang="de-DE" b="1" dirty="0"/>
              <a:t>Professionen </a:t>
            </a:r>
            <a:r>
              <a:rPr lang="de-DE" dirty="0"/>
              <a:t>Berufe, die einen schöpferischen Umgang mit hoher Komplexität verlangen</a:t>
            </a:r>
          </a:p>
          <a:p>
            <a:r>
              <a:rPr lang="de-DE" b="1" dirty="0"/>
              <a:t>Professionalität </a:t>
            </a:r>
            <a:r>
              <a:rPr lang="de-DE" dirty="0"/>
              <a:t>mehr als Wissenserwerb und Qualifizierung</a:t>
            </a:r>
          </a:p>
          <a:p>
            <a:r>
              <a:rPr lang="de-DE" dirty="0"/>
              <a:t>Also „sich Beheimaten“ in einer Profession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29961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Professionalisieren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611195" y="1131591"/>
            <a:ext cx="6840537" cy="3816648"/>
          </a:xfrm>
          <a:prstGeom prst="rect">
            <a:avLst/>
          </a:prstGeom>
        </p:spPr>
        <p:txBody>
          <a:bodyPr lIns="91299" tIns="45651" rIns="91299" bIns="45651"/>
          <a:lstStyle/>
          <a:p>
            <a:pPr marL="0" indent="0">
              <a:buNone/>
            </a:pPr>
            <a:r>
              <a:rPr lang="de-DE" dirty="0"/>
              <a:t>Wenn zum Hauptanliegen einer Weiterbildung gehört</a:t>
            </a:r>
          </a:p>
          <a:p>
            <a:pPr marL="285326" indent="-285326"/>
            <a:r>
              <a:rPr lang="de-DE" dirty="0"/>
              <a:t>das Verstehen eines Berufsbildes, </a:t>
            </a:r>
          </a:p>
          <a:p>
            <a:pPr marL="285326" indent="-285326"/>
            <a:r>
              <a:rPr lang="de-DE" dirty="0"/>
              <a:t>das Entwickeln einer beruflichen Identität,</a:t>
            </a:r>
          </a:p>
          <a:p>
            <a:pPr marL="285326" indent="-285326"/>
            <a:r>
              <a:rPr lang="de-DE" dirty="0"/>
              <a:t>die Einbettung </a:t>
            </a:r>
            <a:r>
              <a:rPr lang="de-DE"/>
              <a:t>in ein </a:t>
            </a:r>
            <a:r>
              <a:rPr lang="de-DE" dirty="0"/>
              <a:t>berufliches Feld</a:t>
            </a:r>
          </a:p>
          <a:p>
            <a:endParaRPr lang="de-DE" dirty="0"/>
          </a:p>
          <a:p>
            <a:pPr marL="285326" indent="-285326"/>
            <a:r>
              <a:rPr lang="de-DE" sz="1600" dirty="0"/>
              <a:t>Hierbei werden zwar auch neue Kenntnisse und Kompetenzen erworben, doch steht dies nicht unbedingt  im Vordergrund.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4102493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39560" y="411510"/>
            <a:ext cx="6912173" cy="1296640"/>
          </a:xfrm>
        </p:spPr>
        <p:txBody>
          <a:bodyPr/>
          <a:lstStyle/>
          <a:p>
            <a:r>
              <a:rPr lang="de-DE" b="1" dirty="0"/>
              <a:t>Komplexe Berufsbilder:</a:t>
            </a:r>
            <a:br>
              <a:rPr lang="de-DE" b="1" dirty="0"/>
            </a:br>
            <a:r>
              <a:rPr lang="de-DE" b="1" dirty="0"/>
              <a:t>Beispiel: Coaching als Profession?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467547" y="987574"/>
            <a:ext cx="7633221" cy="360062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e-DE" dirty="0"/>
              <a:t>Wesentlicher Bezug des Menschen zur Lebenswirklichkeit</a:t>
            </a:r>
          </a:p>
          <a:p>
            <a:pPr marL="0" indent="0">
              <a:buNone/>
            </a:pPr>
            <a:r>
              <a:rPr lang="de-DE" b="1" dirty="0"/>
              <a:t>Arzt</a:t>
            </a:r>
            <a:r>
              <a:rPr lang="de-DE" dirty="0"/>
              <a:t>: Mensch - Gesundheit</a:t>
            </a:r>
          </a:p>
          <a:p>
            <a:pPr marL="0" indent="0">
              <a:buNone/>
            </a:pPr>
            <a:r>
              <a:rPr lang="de-DE" b="1" dirty="0"/>
              <a:t>Jurist: </a:t>
            </a:r>
            <a:r>
              <a:rPr lang="de-DE" dirty="0"/>
              <a:t>Mensch - Rechtswesen</a:t>
            </a:r>
          </a:p>
          <a:p>
            <a:pPr marL="0" indent="0">
              <a:buNone/>
            </a:pPr>
            <a:r>
              <a:rPr lang="de-DE" b="1" dirty="0"/>
              <a:t>Theologe</a:t>
            </a:r>
            <a:r>
              <a:rPr lang="de-DE" dirty="0"/>
              <a:t>: Mensch – Religiosität</a:t>
            </a:r>
          </a:p>
          <a:p>
            <a:pPr marL="0" indent="0">
              <a:buNone/>
            </a:pPr>
            <a:r>
              <a:rPr lang="de-DE" b="1" dirty="0"/>
              <a:t>Coach: </a:t>
            </a:r>
            <a:r>
              <a:rPr lang="de-DE" dirty="0"/>
              <a:t>Mensch – Berufswelt - Organisationswelt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487327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Coaching ist interdisziplinär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611195" y="1131591"/>
            <a:ext cx="6840537" cy="3816648"/>
          </a:xfrm>
          <a:prstGeom prst="rect">
            <a:avLst/>
          </a:prstGeom>
        </p:spPr>
        <p:txBody>
          <a:bodyPr/>
          <a:lstStyle/>
          <a:p>
            <a:pPr marL="285326" indent="-285326"/>
            <a:r>
              <a:rPr lang="de-DE" dirty="0"/>
              <a:t>Kein Teilperspektiven-Fetischismus</a:t>
            </a:r>
          </a:p>
          <a:p>
            <a:pPr marL="285326" indent="-285326"/>
            <a:r>
              <a:rPr lang="de-DE" dirty="0"/>
              <a:t>Coaches sind 10-Kämpfer (als Mannschafts-Disziplin)</a:t>
            </a:r>
          </a:p>
          <a:p>
            <a:pPr marL="285326" indent="-285326"/>
            <a:r>
              <a:rPr lang="de-DE" dirty="0"/>
              <a:t>Kenntnisse in und kritische Distanz zu Einzeldisziplinen</a:t>
            </a:r>
          </a:p>
          <a:p>
            <a:pPr marL="285326" indent="-285326"/>
            <a:r>
              <a:rPr lang="de-DE" dirty="0"/>
              <a:t>Coaches (Lehrende) müssen sich der Gesamtverantwortung ihrer Coachees (Lernenden) stellen</a:t>
            </a:r>
          </a:p>
          <a:p>
            <a:pPr marL="285326" indent="-285326"/>
            <a:r>
              <a:rPr lang="de-DE" dirty="0"/>
              <a:t>Coaches sind Fachleute für Integration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8161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br>
              <a:rPr lang="de-DE" sz="2800" dirty="0"/>
            </a:br>
            <a:br>
              <a:rPr lang="de-DE" sz="2800" dirty="0"/>
            </a:br>
            <a:r>
              <a:rPr lang="de-DE" sz="2800" dirty="0"/>
              <a:t>	Lern-Kultur</a:t>
            </a:r>
            <a:br>
              <a:rPr lang="de-DE" sz="2800" dirty="0"/>
            </a:br>
            <a:br>
              <a:rPr lang="de-DE" sz="2800" dirty="0"/>
            </a:br>
            <a:br>
              <a:rPr lang="de-DE" sz="1800" dirty="0"/>
            </a:br>
            <a:br>
              <a:rPr lang="de-DE" sz="1800" dirty="0"/>
            </a:br>
            <a:r>
              <a:rPr lang="de-DE" sz="1600" dirty="0"/>
              <a:t>Bewusste und unbewusste </a:t>
            </a:r>
            <a:br>
              <a:rPr lang="de-DE" sz="1600" dirty="0"/>
            </a:br>
            <a:r>
              <a:rPr lang="de-DE" sz="1600" dirty="0"/>
              <a:t>Wirklichkeitsgestaltung</a:t>
            </a:r>
            <a:br>
              <a:rPr lang="de-DE" sz="1600" dirty="0"/>
            </a:br>
            <a:r>
              <a:rPr lang="de-DE" sz="1600" dirty="0"/>
              <a:t>unter dem Aspekt des Lernens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4148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b="1" dirty="0"/>
              <a:t>Kulturverantwortung </a:t>
            </a:r>
            <a:br>
              <a:rPr lang="de-DE" b="1" dirty="0"/>
            </a:br>
            <a:r>
              <a:rPr lang="de-DE" b="1" dirty="0"/>
              <a:t>in Unternehmen</a:t>
            </a:r>
            <a:br>
              <a:rPr lang="de-DE" b="1" dirty="0"/>
            </a:br>
            <a:r>
              <a:rPr lang="de-DE" b="1" dirty="0"/>
              <a:t>Personen und Systeme qualifizieren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Dr. Bernd Schmid</a:t>
            </a:r>
          </a:p>
          <a:p>
            <a:r>
              <a:rPr lang="de-DE" dirty="0"/>
              <a:t>Systemischer Tag CUM NOBIS Stuttgart 14.10.2016</a:t>
            </a:r>
          </a:p>
        </p:txBody>
      </p:sp>
      <p:pic>
        <p:nvPicPr>
          <p:cNvPr id="13" name="Bild 1" descr="by-1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7420" y="4731998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7941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188" y="411510"/>
            <a:ext cx="7057155" cy="1296640"/>
          </a:xfrm>
        </p:spPr>
        <p:txBody>
          <a:bodyPr anchor="t"/>
          <a:lstStyle/>
          <a:p>
            <a:r>
              <a:rPr lang="de-DE" dirty="0"/>
              <a:t>Jede komplexe Aufgabe ist zugleich </a:t>
            </a:r>
            <a:br>
              <a:rPr lang="de-DE" dirty="0"/>
            </a:br>
            <a:r>
              <a:rPr lang="de-DE" dirty="0"/>
              <a:t>eine Lernaufgabe</a:t>
            </a:r>
            <a:br>
              <a:rPr lang="de-DE" dirty="0"/>
            </a:br>
            <a:br>
              <a:rPr lang="de-DE" dirty="0">
                <a:solidFill>
                  <a:srgbClr val="AF1428"/>
                </a:solidFill>
              </a:rPr>
            </a:br>
            <a:br>
              <a:rPr lang="de-DE" dirty="0">
                <a:solidFill>
                  <a:srgbClr val="AF1428"/>
                </a:solidFill>
              </a:rPr>
            </a:br>
            <a:r>
              <a:rPr lang="de-DE" dirty="0">
                <a:solidFill>
                  <a:srgbClr val="000000"/>
                </a:solidFill>
                <a:sym typeface="Wingdings"/>
              </a:rPr>
              <a:t> Arbeiten ist auch Lernen</a:t>
            </a:r>
            <a:br>
              <a:rPr lang="de-DE" dirty="0">
                <a:solidFill>
                  <a:srgbClr val="000000"/>
                </a:solidFill>
                <a:sym typeface="Wingdings"/>
              </a:rPr>
            </a:br>
            <a:r>
              <a:rPr lang="de-DE" dirty="0">
                <a:solidFill>
                  <a:srgbClr val="000000"/>
                </a:solidFill>
                <a:sym typeface="Wingdings"/>
              </a:rPr>
              <a:t> Professionalisieren ist auch Lernen</a:t>
            </a:r>
            <a:br>
              <a:rPr lang="de-DE" dirty="0">
                <a:solidFill>
                  <a:srgbClr val="000000"/>
                </a:solidFill>
              </a:rPr>
            </a:br>
            <a:r>
              <a:rPr lang="de-DE" dirty="0">
                <a:solidFill>
                  <a:srgbClr val="000000"/>
                </a:solidFill>
                <a:sym typeface="Wingdings"/>
              </a:rPr>
              <a:t> Management und Führung ist 	auch Lernen</a:t>
            </a:r>
            <a:br>
              <a:rPr lang="de-DE" dirty="0">
                <a:solidFill>
                  <a:srgbClr val="000000"/>
                </a:solidFill>
              </a:rPr>
            </a:br>
            <a:r>
              <a:rPr lang="de-DE" dirty="0">
                <a:solidFill>
                  <a:srgbClr val="000000"/>
                </a:solidFill>
                <a:sym typeface="Wingdings"/>
              </a:rPr>
              <a:t> OE ist auch OE – Lernen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760082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>
          <a:prstGeom prst="rect">
            <a:avLst/>
          </a:prstGeom>
        </p:spPr>
        <p:txBody>
          <a:bodyPr lIns="91299" tIns="45651" rIns="91299" bIns="45651"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236550" name="Titel 1"/>
          <p:cNvSpPr>
            <a:spLocks noGrp="1"/>
          </p:cNvSpPr>
          <p:nvPr>
            <p:ph type="title"/>
          </p:nvPr>
        </p:nvSpPr>
        <p:spPr/>
        <p:txBody>
          <a:bodyPr lIns="91299" tIns="45651" rIns="91299" bIns="45651" anchor="t"/>
          <a:lstStyle/>
          <a:p>
            <a:br>
              <a:rPr lang="de-DE" dirty="0"/>
            </a:br>
            <a:br>
              <a:rPr lang="de-DE" dirty="0"/>
            </a:br>
            <a:r>
              <a:rPr lang="de-DE" dirty="0"/>
              <a:t>»Ob Kinder lernen, was wir ihnen </a:t>
            </a:r>
            <a:br>
              <a:rPr lang="de-DE" dirty="0"/>
            </a:br>
            <a:r>
              <a:rPr lang="de-DE" dirty="0"/>
              <a:t>beibringen wollen, ist fraglich. </a:t>
            </a:r>
            <a:br>
              <a:rPr lang="de-DE" dirty="0"/>
            </a:br>
            <a:r>
              <a:rPr lang="de-DE" dirty="0"/>
              <a:t>Unser Benehmen dabei lernen sie allemal</a:t>
            </a:r>
            <a:r>
              <a:rPr lang="ja-JP" altLang="de-DE" dirty="0"/>
              <a:t>«</a:t>
            </a:r>
            <a:br>
              <a:rPr lang="de-DE" altLang="ja-JP" dirty="0"/>
            </a:br>
            <a:endParaRPr lang="de-DE" dirty="0"/>
          </a:p>
        </p:txBody>
      </p:sp>
      <p:sp>
        <p:nvSpPr>
          <p:cNvPr id="236551" name="Textplatzhalter 4"/>
          <p:cNvSpPr>
            <a:spLocks noGrp="1"/>
          </p:cNvSpPr>
          <p:nvPr>
            <p:ph sz="half" idx="4294967295"/>
          </p:nvPr>
        </p:nvSpPr>
        <p:spPr>
          <a:xfrm>
            <a:off x="611195" y="1131591"/>
            <a:ext cx="6840537" cy="3816648"/>
          </a:xfrm>
          <a:prstGeom prst="rect">
            <a:avLst/>
          </a:prstGeom>
        </p:spPr>
        <p:txBody>
          <a:bodyPr lIns="91299" tIns="45651" rIns="91299" bIns="45651">
            <a:normAutofit/>
          </a:bodyPr>
          <a:lstStyle/>
          <a:p>
            <a:endParaRPr lang="de-DE" sz="1600" dirty="0"/>
          </a:p>
          <a:p>
            <a:endParaRPr lang="de-DE" sz="1600" dirty="0"/>
          </a:p>
          <a:p>
            <a:endParaRPr lang="de-DE" sz="1600" dirty="0"/>
          </a:p>
          <a:p>
            <a:endParaRPr lang="de-DE" sz="1600" dirty="0"/>
          </a:p>
          <a:p>
            <a:endParaRPr lang="de-DE" sz="1600" dirty="0"/>
          </a:p>
          <a:p>
            <a:endParaRPr lang="de-DE" sz="1600" dirty="0"/>
          </a:p>
          <a:p>
            <a:endParaRPr lang="de-DE" sz="1600" dirty="0"/>
          </a:p>
          <a:p>
            <a:pPr marL="0" indent="0">
              <a:buNone/>
            </a:pPr>
            <a:r>
              <a:rPr lang="de-DE" sz="1600" dirty="0"/>
              <a:t>Bernd Schmid (1998):  </a:t>
            </a:r>
            <a:br>
              <a:rPr lang="de-DE" sz="1600" dirty="0"/>
            </a:br>
            <a:r>
              <a:rPr lang="de-DE" sz="1600" dirty="0"/>
              <a:t>„Originalton – Sprüche aus dem Institut für systemische Beratung“.</a:t>
            </a:r>
            <a:br>
              <a:rPr lang="de-DE" sz="1600" dirty="0"/>
            </a:b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622340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2385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dirty="0"/>
              <a:t>Wenn Lernen Kultur erzeugen soll…</a:t>
            </a:r>
            <a:br>
              <a:rPr lang="de-DE" dirty="0"/>
            </a:br>
            <a:endParaRPr lang="de-DE" dirty="0"/>
          </a:p>
        </p:txBody>
      </p:sp>
      <p:sp>
        <p:nvSpPr>
          <p:cNvPr id="238600" name="Textplatzhalter 7"/>
          <p:cNvSpPr>
            <a:spLocks noGrp="1"/>
          </p:cNvSpPr>
          <p:nvPr>
            <p:ph sz="half" idx="4294967295"/>
          </p:nvPr>
        </p:nvSpPr>
        <p:spPr>
          <a:xfrm>
            <a:off x="611195" y="1347614"/>
            <a:ext cx="6840537" cy="3600624"/>
          </a:xfrm>
          <a:prstGeom prst="rect">
            <a:avLst/>
          </a:prstGeom>
        </p:spPr>
        <p:txBody>
          <a:bodyPr/>
          <a:lstStyle/>
          <a:p>
            <a:pPr marL="285326" indent="-285326"/>
            <a:r>
              <a:rPr lang="de-DE" dirty="0"/>
              <a:t>Besser im Kulturraum lernen, für den gelernt werden soll. </a:t>
            </a:r>
          </a:p>
          <a:p>
            <a:pPr marL="285326" indent="-285326"/>
            <a:r>
              <a:rPr lang="de-DE" dirty="0"/>
              <a:t>Die Lernkultur soll prototypisch sein für intelligentes Alltagslernen im Berufsleben. </a:t>
            </a:r>
          </a:p>
          <a:p>
            <a:pPr marL="285326" indent="-285326"/>
            <a:r>
              <a:rPr lang="de-DE" dirty="0"/>
              <a:t>Lernen und arbeiten gehören zusammen.</a:t>
            </a:r>
          </a:p>
          <a:p>
            <a:pPr marL="285326" indent="-285326"/>
            <a:r>
              <a:rPr lang="de-DE" dirty="0"/>
              <a:t>Daher am </a:t>
            </a:r>
            <a:r>
              <a:rPr lang="de-DE" dirty="0" err="1"/>
              <a:t>isb</a:t>
            </a:r>
            <a:r>
              <a:rPr lang="de-DE" dirty="0"/>
              <a:t> Didaktik und Regiekompetenz für selbstorganisiertes Lernen zwischen Professionellen bei großer Diversität</a:t>
            </a:r>
          </a:p>
        </p:txBody>
      </p:sp>
    </p:spTree>
    <p:extLst>
      <p:ext uri="{BB962C8B-B14F-4D97-AF65-F5344CB8AC3E}">
        <p14:creationId xmlns:p14="http://schemas.microsoft.com/office/powerpoint/2010/main" val="20719025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2396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Meta-Lernen</a:t>
            </a:r>
            <a:endParaRPr lang="de-DE" dirty="0"/>
          </a:p>
        </p:txBody>
      </p:sp>
      <p:sp>
        <p:nvSpPr>
          <p:cNvPr id="239623" name="Textplatzhalter 4"/>
          <p:cNvSpPr>
            <a:spLocks noGrp="1"/>
          </p:cNvSpPr>
          <p:nvPr>
            <p:ph sz="half" idx="4294967295"/>
          </p:nvPr>
        </p:nvSpPr>
        <p:spPr>
          <a:xfrm>
            <a:off x="611195" y="1131591"/>
            <a:ext cx="6840537" cy="3816648"/>
          </a:xfrm>
          <a:prstGeom prst="rect">
            <a:avLst/>
          </a:prstGeom>
        </p:spPr>
        <p:txBody>
          <a:bodyPr/>
          <a:lstStyle/>
          <a:p>
            <a:pPr marL="285326" indent="-285326"/>
            <a:r>
              <a:rPr lang="de-DE" dirty="0"/>
              <a:t>Jeden stärken, zu seinem </a:t>
            </a:r>
            <a:r>
              <a:rPr lang="de-DE" dirty="0" err="1"/>
              <a:t>Lernstil</a:t>
            </a:r>
            <a:r>
              <a:rPr lang="de-DE" dirty="0"/>
              <a:t> zu finden</a:t>
            </a:r>
          </a:p>
          <a:p>
            <a:pPr marL="285326" indent="-285326"/>
            <a:r>
              <a:rPr lang="de-DE" dirty="0"/>
              <a:t>gemeinsame Gewohnheiten des berufsbezogenen Lernens entwickeln</a:t>
            </a:r>
          </a:p>
          <a:p>
            <a:pPr marL="285326" indent="-285326"/>
            <a:r>
              <a:rPr lang="de-DE" dirty="0"/>
              <a:t>lernen, seine Kompetenzen </a:t>
            </a:r>
            <a:r>
              <a:rPr lang="de-DE"/>
              <a:t>auszuweisen und  </a:t>
            </a:r>
            <a:r>
              <a:rPr lang="de-DE" dirty="0"/>
              <a:t>einzubringen (Bauweise, Gebrauchsanweisung)</a:t>
            </a:r>
          </a:p>
          <a:p>
            <a:pPr marL="285326" indent="-285326"/>
            <a:r>
              <a:rPr lang="de-DE" dirty="0"/>
              <a:t>andere optimal im Lernen fördern </a:t>
            </a:r>
          </a:p>
          <a:p>
            <a:pPr marL="285326" indent="-285326"/>
            <a:r>
              <a:rPr lang="de-DE" dirty="0"/>
              <a:t>dabei Regie- und Methodenkompetenz für eigenständiges gemeinsames Weiterlernen erwerben</a:t>
            </a:r>
          </a:p>
        </p:txBody>
      </p:sp>
    </p:spTree>
    <p:extLst>
      <p:ext uri="{BB962C8B-B14F-4D97-AF65-F5344CB8AC3E}">
        <p14:creationId xmlns:p14="http://schemas.microsoft.com/office/powerpoint/2010/main" val="18455827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2437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Implizites Wissen</a:t>
            </a:r>
            <a:br>
              <a:rPr lang="de-DE"/>
            </a:b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4294967295"/>
          </p:nvPr>
        </p:nvSpPr>
        <p:spPr>
          <a:xfrm>
            <a:off x="611195" y="1131591"/>
            <a:ext cx="6840537" cy="381664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de-DE" b="1" dirty="0" err="1"/>
              <a:t>Tacit</a:t>
            </a:r>
            <a:r>
              <a:rPr lang="de-DE" b="1" dirty="0"/>
              <a:t> </a:t>
            </a:r>
            <a:r>
              <a:rPr lang="de-DE" b="1" dirty="0" err="1"/>
              <a:t>knowledge</a:t>
            </a:r>
            <a:r>
              <a:rPr lang="de-DE" b="1" dirty="0"/>
              <a:t> </a:t>
            </a:r>
          </a:p>
          <a:p>
            <a:pPr lvl="1"/>
            <a:r>
              <a:rPr lang="de-DE" dirty="0"/>
              <a:t>Letztlich kann keiner wirklich formulieren, worauf es bei Lernen und Kultur wirklich ankommt, doch hat jeder ein hinreichend gutes implizites Verständnis darüber.</a:t>
            </a:r>
          </a:p>
          <a:p>
            <a:endParaRPr lang="de-DE" b="1" dirty="0"/>
          </a:p>
          <a:p>
            <a:r>
              <a:rPr lang="de-DE" b="1" dirty="0"/>
              <a:t>Urteilsfähigkeit in Sachen Kultur</a:t>
            </a:r>
          </a:p>
          <a:p>
            <a:pPr lvl="1"/>
            <a:r>
              <a:rPr lang="de-DE" dirty="0"/>
              <a:t>Man spürt die Abweichung (</a:t>
            </a:r>
            <a:r>
              <a:rPr lang="de-DE" dirty="0" err="1"/>
              <a:t>somatic</a:t>
            </a:r>
            <a:r>
              <a:rPr lang="de-DE" dirty="0"/>
              <a:t> </a:t>
            </a:r>
            <a:r>
              <a:rPr lang="de-DE" dirty="0" err="1"/>
              <a:t>marker</a:t>
            </a:r>
            <a:r>
              <a:rPr lang="de-DE" dirty="0"/>
              <a:t>) und nimmt das zum Anlass, das Sagbare zu formulieren. Doch bildet das Sagbare nur eine poröse Oberfläche mit Bezug zur gemeinten Kultur</a:t>
            </a:r>
          </a:p>
          <a:p>
            <a:pPr lvl="1"/>
            <a:endParaRPr lang="de-DE" dirty="0"/>
          </a:p>
          <a:p>
            <a:r>
              <a:rPr lang="de-DE" sz="1600" dirty="0"/>
              <a:t>Prinzip der Beiläufigkeit (Julius Kuhl) in Schmidt G., Kuhl J. u.a.: Die Kraft von Imaginationen und Visionen</a:t>
            </a:r>
          </a:p>
        </p:txBody>
      </p:sp>
    </p:spTree>
    <p:extLst>
      <p:ext uri="{BB962C8B-B14F-4D97-AF65-F5344CB8AC3E}">
        <p14:creationId xmlns:p14="http://schemas.microsoft.com/office/powerpoint/2010/main" val="5308888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2447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Balance von Konstruktion und Selbstorganisation</a:t>
            </a:r>
          </a:p>
        </p:txBody>
      </p:sp>
      <p:pic>
        <p:nvPicPr>
          <p:cNvPr id="7" name="Picture 2" descr="C:\Users\Praktikant\Downloads\BalanceVonKonstruktionUndSelbstorganisation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3281" y="1131889"/>
            <a:ext cx="381635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15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239622" name="Titel 1"/>
          <p:cNvSpPr>
            <a:spLocks noGrp="1"/>
          </p:cNvSpPr>
          <p:nvPr>
            <p:ph type="title"/>
          </p:nvPr>
        </p:nvSpPr>
        <p:spPr>
          <a:xfrm>
            <a:off x="611196" y="411510"/>
            <a:ext cx="6840537" cy="720080"/>
          </a:xfrm>
        </p:spPr>
        <p:txBody>
          <a:bodyPr/>
          <a:lstStyle/>
          <a:p>
            <a:r>
              <a:rPr lang="de-DE" dirty="0"/>
              <a:t>Beispiele für </a:t>
            </a:r>
            <a:r>
              <a:rPr lang="de-DE" dirty="0" err="1"/>
              <a:t>isb</a:t>
            </a:r>
            <a:r>
              <a:rPr lang="de-DE" dirty="0"/>
              <a:t>-Lernkultur</a:t>
            </a:r>
          </a:p>
        </p:txBody>
      </p:sp>
      <p:sp>
        <p:nvSpPr>
          <p:cNvPr id="239623" name="Textplatzhalter 4"/>
          <p:cNvSpPr>
            <a:spLocks noGrp="1"/>
          </p:cNvSpPr>
          <p:nvPr>
            <p:ph sz="half" idx="4294967295"/>
          </p:nvPr>
        </p:nvSpPr>
        <p:spPr>
          <a:xfrm>
            <a:off x="611195" y="1131591"/>
            <a:ext cx="6697117" cy="3816648"/>
          </a:xfrm>
          <a:prstGeom prst="rect">
            <a:avLst/>
          </a:prstGeom>
        </p:spPr>
        <p:txBody>
          <a:bodyPr/>
          <a:lstStyle/>
          <a:p>
            <a:pPr marL="285326" indent="-285326"/>
            <a:r>
              <a:rPr lang="de-DE" dirty="0"/>
              <a:t>Inhaltsperspektiven (z.B. Verantwortung, z.B. Kompetenz)</a:t>
            </a:r>
          </a:p>
          <a:p>
            <a:pPr marL="285326" indent="-285326"/>
            <a:r>
              <a:rPr lang="de-DE" dirty="0"/>
              <a:t>Vielschichtiges und Rollenspezifisches Lernen (z.B. Beratermarktübung)</a:t>
            </a:r>
          </a:p>
          <a:p>
            <a:pPr marL="285326" indent="-285326"/>
            <a:r>
              <a:rPr lang="de-DE" dirty="0"/>
              <a:t>Kontext-Kompetenz (z.B. Reifegrade)</a:t>
            </a:r>
          </a:p>
          <a:p>
            <a:pPr marL="285326" indent="-285326"/>
            <a:r>
              <a:rPr lang="de-DE" dirty="0"/>
              <a:t>Regiekompetenz für selbstgesteuertes Lernen im System (kollegiale Beratung)</a:t>
            </a:r>
          </a:p>
          <a:p>
            <a:pPr marL="285326" indent="-285326"/>
            <a:r>
              <a:rPr lang="de-DE" dirty="0"/>
              <a:t>Intuition + Narrative Verfahren (Spiegelung) </a:t>
            </a:r>
          </a:p>
        </p:txBody>
      </p:sp>
    </p:spTree>
    <p:extLst>
      <p:ext uri="{BB962C8B-B14F-4D97-AF65-F5344CB8AC3E}">
        <p14:creationId xmlns:p14="http://schemas.microsoft.com/office/powerpoint/2010/main" val="9572763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12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Vier Dimensionen eines Verantwortungssystems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27</a:t>
            </a:fld>
            <a:endParaRPr lang="de-DE" dirty="0"/>
          </a:p>
        </p:txBody>
      </p:sp>
      <p:pic>
        <p:nvPicPr>
          <p:cNvPr id="2" name="Bild 1" descr="Verantwortung korrigier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03458"/>
            <a:ext cx="5760640" cy="384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457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8" name="Titel 1"/>
          <p:cNvSpPr>
            <a:spLocks noGrp="1"/>
          </p:cNvSpPr>
          <p:nvPr>
            <p:ph type="title"/>
          </p:nvPr>
        </p:nvSpPr>
        <p:spPr>
          <a:xfrm>
            <a:off x="611190" y="1203598"/>
            <a:ext cx="5689004" cy="504552"/>
          </a:xfrm>
        </p:spPr>
        <p:txBody>
          <a:bodyPr anchor="b"/>
          <a:lstStyle/>
          <a:p>
            <a:br>
              <a:rPr lang="de-DE" dirty="0"/>
            </a:br>
            <a:r>
              <a:rPr lang="de-DE" dirty="0"/>
              <a:t>Wieslocher Kompetenzformel 1	 -Individuen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28</a:t>
            </a:fld>
            <a:endParaRPr lang="de-DE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607344" y="2211710"/>
            <a:ext cx="6844383" cy="1080120"/>
            <a:chOff x="395536" y="1938831"/>
            <a:chExt cx="7637066" cy="2145087"/>
          </a:xfrm>
        </p:grpSpPr>
        <p:sp>
          <p:nvSpPr>
            <p:cNvPr id="4" name="Rechteck 3"/>
            <p:cNvSpPr/>
            <p:nvPr/>
          </p:nvSpPr>
          <p:spPr>
            <a:xfrm>
              <a:off x="395536" y="1938833"/>
              <a:ext cx="2140184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>
                  <a:solidFill>
                    <a:schemeClr val="tx1"/>
                  </a:solidFill>
                  <a:latin typeface="Akkurat-Bold"/>
                </a:rPr>
                <a:t>Professionelle Kompetenz</a:t>
              </a:r>
            </a:p>
          </p:txBody>
        </p:sp>
        <p:sp>
          <p:nvSpPr>
            <p:cNvPr id="7" name="Rechteck 6"/>
            <p:cNvSpPr/>
            <p:nvPr/>
          </p:nvSpPr>
          <p:spPr>
            <a:xfrm>
              <a:off x="2632002" y="1938833"/>
              <a:ext cx="1826442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>
                  <a:solidFill>
                    <a:schemeClr val="tx1"/>
                  </a:solidFill>
                  <a:latin typeface="Akkurat-Bold"/>
                </a:rPr>
                <a:t>Rollen-kompetenz 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4499992" y="1938832"/>
              <a:ext cx="1826442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>
                  <a:solidFill>
                    <a:schemeClr val="tx1"/>
                  </a:solidFill>
                  <a:latin typeface="Akkurat-Bold"/>
                </a:rPr>
                <a:t>Kontext-kompetenz </a:t>
              </a:r>
            </a:p>
          </p:txBody>
        </p:sp>
        <p:sp>
          <p:nvSpPr>
            <p:cNvPr id="11" name="Rechteck 10"/>
            <p:cNvSpPr/>
            <p:nvPr/>
          </p:nvSpPr>
          <p:spPr>
            <a:xfrm>
              <a:off x="6372200" y="1938831"/>
              <a:ext cx="1660402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>
                  <a:solidFill>
                    <a:schemeClr val="tx1"/>
                  </a:solidFill>
                  <a:latin typeface="Akkurat-Bold"/>
                </a:rPr>
                <a:t>Passung </a:t>
              </a:r>
            </a:p>
          </p:txBody>
        </p:sp>
        <p:sp>
          <p:nvSpPr>
            <p:cNvPr id="5" name="Gleich 4"/>
            <p:cNvSpPr/>
            <p:nvPr/>
          </p:nvSpPr>
          <p:spPr>
            <a:xfrm>
              <a:off x="2449138" y="2725419"/>
              <a:ext cx="281185" cy="500465"/>
            </a:xfrm>
            <a:prstGeom prst="mathEqual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72" tIns="216868" rIns="75172" bIns="216868" numCol="1" spcCol="1270" anchor="ctr" anchorCtr="0">
              <a:noAutofit/>
            </a:bodyPr>
            <a:lstStyle/>
            <a:p>
              <a:pPr algn="ctr" defTabSz="22191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300"/>
            </a:p>
          </p:txBody>
        </p:sp>
        <p:sp>
          <p:nvSpPr>
            <p:cNvPr id="8" name="Multiplizieren 7"/>
            <p:cNvSpPr/>
            <p:nvPr/>
          </p:nvSpPr>
          <p:spPr>
            <a:xfrm>
              <a:off x="4337276" y="2725419"/>
              <a:ext cx="281185" cy="500465"/>
            </a:xfrm>
            <a:prstGeom prst="mathMultiply">
              <a:avLst/>
            </a:prstGeom>
            <a:solidFill>
              <a:srgbClr val="912133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72" tIns="216868" rIns="75172" bIns="216868" numCol="1" spcCol="1270" anchor="ctr" anchorCtr="0">
              <a:noAutofit/>
            </a:bodyPr>
            <a:lstStyle/>
            <a:p>
              <a:pPr algn="ctr" defTabSz="22191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300"/>
            </a:p>
          </p:txBody>
        </p:sp>
        <p:sp>
          <p:nvSpPr>
            <p:cNvPr id="10" name="Multiplizieren 9"/>
            <p:cNvSpPr/>
            <p:nvPr/>
          </p:nvSpPr>
          <p:spPr>
            <a:xfrm>
              <a:off x="6225476" y="2761142"/>
              <a:ext cx="281185" cy="500465"/>
            </a:xfrm>
            <a:prstGeom prst="mathMultiply">
              <a:avLst/>
            </a:prstGeom>
            <a:solidFill>
              <a:srgbClr val="912133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72" tIns="116828" rIns="75172" bIns="116828" numCol="1" spcCol="1270" anchor="ctr" anchorCtr="0">
              <a:noAutofit/>
            </a:bodyPr>
            <a:lstStyle/>
            <a:p>
              <a:pPr algn="ctr" defTabSz="22191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300"/>
            </a:p>
          </p:txBody>
        </p:sp>
      </p:grpSp>
    </p:spTree>
    <p:extLst>
      <p:ext uri="{BB962C8B-B14F-4D97-AF65-F5344CB8AC3E}">
        <p14:creationId xmlns:p14="http://schemas.microsoft.com/office/powerpoint/2010/main" val="15790981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8" name="Titel 1"/>
          <p:cNvSpPr>
            <a:spLocks noGrp="1"/>
          </p:cNvSpPr>
          <p:nvPr>
            <p:ph type="title"/>
          </p:nvPr>
        </p:nvSpPr>
        <p:spPr>
          <a:xfrm>
            <a:off x="611189" y="771550"/>
            <a:ext cx="5472980" cy="936600"/>
          </a:xfrm>
        </p:spPr>
        <p:txBody>
          <a:bodyPr anchor="b"/>
          <a:lstStyle/>
          <a:p>
            <a:br>
              <a:rPr lang="de-DE" dirty="0"/>
            </a:br>
            <a:r>
              <a:rPr lang="de-DE" dirty="0"/>
              <a:t>Wieslocher Kompetenzformel 2</a:t>
            </a:r>
            <a:br>
              <a:rPr lang="de-DE" dirty="0"/>
            </a:br>
            <a:r>
              <a:rPr lang="de-DE" dirty="0"/>
              <a:t>-Systeme	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29</a:t>
            </a:fld>
            <a:endParaRPr lang="de-DE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607344" y="2211710"/>
            <a:ext cx="6844383" cy="1080120"/>
            <a:chOff x="395536" y="1938831"/>
            <a:chExt cx="7637066" cy="2145087"/>
          </a:xfrm>
        </p:grpSpPr>
        <p:sp>
          <p:nvSpPr>
            <p:cNvPr id="4" name="Rechteck 3"/>
            <p:cNvSpPr/>
            <p:nvPr/>
          </p:nvSpPr>
          <p:spPr>
            <a:xfrm>
              <a:off x="395536" y="1938833"/>
              <a:ext cx="2140184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>
                  <a:solidFill>
                    <a:schemeClr val="tx1"/>
                  </a:solidFill>
                  <a:latin typeface="Akkurat-Bold"/>
                </a:rPr>
                <a:t>System- Kompetenz</a:t>
              </a:r>
            </a:p>
          </p:txBody>
        </p:sp>
        <p:sp>
          <p:nvSpPr>
            <p:cNvPr id="7" name="Rechteck 6"/>
            <p:cNvSpPr/>
            <p:nvPr/>
          </p:nvSpPr>
          <p:spPr>
            <a:xfrm>
              <a:off x="2632002" y="1938833"/>
              <a:ext cx="1826442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>
                  <a:solidFill>
                    <a:schemeClr val="tx1"/>
                  </a:solidFill>
                  <a:latin typeface="Akkurat-Bold"/>
                </a:rPr>
                <a:t>Koordinierte</a:t>
              </a:r>
            </a:p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dirty="0" err="1">
                  <a:solidFill>
                    <a:schemeClr val="tx1"/>
                  </a:solidFill>
                  <a:latin typeface="Akkurat-Bold"/>
                </a:rPr>
                <a:t>Einzelkom-petenzen</a:t>
              </a:r>
              <a:endParaRPr lang="de-DE" kern="1200" dirty="0">
                <a:solidFill>
                  <a:schemeClr val="tx1"/>
                </a:solidFill>
                <a:latin typeface="Akkurat-Bold"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4499992" y="1938832"/>
              <a:ext cx="1826442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>
                  <a:solidFill>
                    <a:schemeClr val="tx1"/>
                  </a:solidFill>
                  <a:latin typeface="Akkurat-Bold"/>
                </a:rPr>
                <a:t>Gemein-</a:t>
              </a:r>
            </a:p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 err="1">
                  <a:solidFill>
                    <a:schemeClr val="tx1"/>
                  </a:solidFill>
                  <a:latin typeface="Akkurat-Bold"/>
                </a:rPr>
                <a:t>schaftliche</a:t>
              </a:r>
              <a:endParaRPr lang="de-DE" kern="1200" dirty="0">
                <a:solidFill>
                  <a:schemeClr val="tx1"/>
                </a:solidFill>
                <a:latin typeface="Akkurat-Bold"/>
              </a:endParaRPr>
            </a:p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dirty="0">
                  <a:solidFill>
                    <a:schemeClr val="tx1"/>
                  </a:solidFill>
                  <a:latin typeface="Akkurat-Bold"/>
                </a:rPr>
                <a:t>Lernkultur</a:t>
              </a:r>
              <a:endParaRPr lang="de-DE" kern="1200" dirty="0">
                <a:solidFill>
                  <a:schemeClr val="tx1"/>
                </a:solidFill>
                <a:latin typeface="Akkurat-Bold"/>
              </a:endParaRPr>
            </a:p>
          </p:txBody>
        </p:sp>
        <p:sp>
          <p:nvSpPr>
            <p:cNvPr id="11" name="Rechteck 10"/>
            <p:cNvSpPr/>
            <p:nvPr/>
          </p:nvSpPr>
          <p:spPr>
            <a:xfrm>
              <a:off x="6372200" y="1938831"/>
              <a:ext cx="1660402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algn="ctr" defTabSz="26630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>
                  <a:solidFill>
                    <a:schemeClr val="tx1"/>
                  </a:solidFill>
                  <a:latin typeface="Akkurat-Bold"/>
                </a:rPr>
                <a:t>Passung + Integration in Business + OE </a:t>
              </a:r>
            </a:p>
          </p:txBody>
        </p:sp>
        <p:sp>
          <p:nvSpPr>
            <p:cNvPr id="5" name="Gleich 4"/>
            <p:cNvSpPr/>
            <p:nvPr/>
          </p:nvSpPr>
          <p:spPr>
            <a:xfrm>
              <a:off x="2449138" y="2725419"/>
              <a:ext cx="281185" cy="500465"/>
            </a:xfrm>
            <a:prstGeom prst="mathEqual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72" tIns="216868" rIns="75172" bIns="216868" numCol="1" spcCol="1270" anchor="ctr" anchorCtr="0">
              <a:noAutofit/>
            </a:bodyPr>
            <a:lstStyle/>
            <a:p>
              <a:pPr algn="ctr" defTabSz="22191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300"/>
            </a:p>
          </p:txBody>
        </p:sp>
        <p:sp>
          <p:nvSpPr>
            <p:cNvPr id="8" name="Multiplizieren 7"/>
            <p:cNvSpPr/>
            <p:nvPr/>
          </p:nvSpPr>
          <p:spPr>
            <a:xfrm>
              <a:off x="4337276" y="2725419"/>
              <a:ext cx="281185" cy="500465"/>
            </a:xfrm>
            <a:prstGeom prst="mathMultiply">
              <a:avLst/>
            </a:prstGeom>
            <a:solidFill>
              <a:srgbClr val="912133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72" tIns="216868" rIns="75172" bIns="216868" numCol="1" spcCol="1270" anchor="ctr" anchorCtr="0">
              <a:noAutofit/>
            </a:bodyPr>
            <a:lstStyle/>
            <a:p>
              <a:pPr algn="ctr" defTabSz="22191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300"/>
            </a:p>
          </p:txBody>
        </p:sp>
        <p:sp>
          <p:nvSpPr>
            <p:cNvPr id="10" name="Multiplizieren 9"/>
            <p:cNvSpPr/>
            <p:nvPr/>
          </p:nvSpPr>
          <p:spPr>
            <a:xfrm>
              <a:off x="6225476" y="2761142"/>
              <a:ext cx="281185" cy="500465"/>
            </a:xfrm>
            <a:prstGeom prst="mathMultiply">
              <a:avLst/>
            </a:prstGeom>
            <a:solidFill>
              <a:srgbClr val="912133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72" tIns="116828" rIns="75172" bIns="116828" numCol="1" spcCol="1270" anchor="ctr" anchorCtr="0">
              <a:noAutofit/>
            </a:bodyPr>
            <a:lstStyle/>
            <a:p>
              <a:pPr algn="ctr" defTabSz="22191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300"/>
            </a:p>
          </p:txBody>
        </p:sp>
      </p:grpSp>
    </p:spTree>
    <p:extLst>
      <p:ext uri="{BB962C8B-B14F-4D97-AF65-F5344CB8AC3E}">
        <p14:creationId xmlns:p14="http://schemas.microsoft.com/office/powerpoint/2010/main" val="1062326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b="1" dirty="0"/>
              <a:t>Warum Kultur?</a:t>
            </a:r>
            <a:br>
              <a:rPr lang="de-DE" b="1" dirty="0"/>
            </a:br>
            <a:r>
              <a:rPr lang="de-DE" b="1" dirty="0"/>
              <a:t>Organisationskultur</a:t>
            </a:r>
            <a:br>
              <a:rPr lang="de-DE" b="1" dirty="0"/>
            </a:br>
            <a:r>
              <a:rPr lang="de-DE" b="1" dirty="0"/>
              <a:t>Professionskultur</a:t>
            </a:r>
            <a:br>
              <a:rPr lang="de-DE" b="1" dirty="0"/>
            </a:br>
            <a:r>
              <a:rPr lang="de-DE" b="1" dirty="0"/>
              <a:t>Lernkultur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pic>
        <p:nvPicPr>
          <p:cNvPr id="13" name="Bild 1" descr="by-1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7420" y="4731998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8578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239622" name="Titel 1"/>
          <p:cNvSpPr>
            <a:spLocks noGrp="1"/>
          </p:cNvSpPr>
          <p:nvPr>
            <p:ph type="title"/>
          </p:nvPr>
        </p:nvSpPr>
        <p:spPr>
          <a:xfrm>
            <a:off x="611196" y="411510"/>
            <a:ext cx="6840537" cy="1008112"/>
          </a:xfrm>
        </p:spPr>
        <p:txBody>
          <a:bodyPr/>
          <a:lstStyle/>
          <a:p>
            <a:r>
              <a:rPr lang="de-DE" dirty="0"/>
              <a:t>Programmqualität=</a:t>
            </a:r>
            <a:br>
              <a:rPr lang="de-DE" dirty="0"/>
            </a:br>
            <a:r>
              <a:rPr lang="de-DE" dirty="0"/>
              <a:t>Elemente mal Integration mal Integrität</a:t>
            </a:r>
          </a:p>
        </p:txBody>
      </p:sp>
      <p:sp>
        <p:nvSpPr>
          <p:cNvPr id="239623" name="Textplatzhalter 4"/>
          <p:cNvSpPr>
            <a:spLocks noGrp="1"/>
          </p:cNvSpPr>
          <p:nvPr>
            <p:ph sz="half" idx="4294967295"/>
          </p:nvPr>
        </p:nvSpPr>
        <p:spPr>
          <a:xfrm>
            <a:off x="611560" y="1347614"/>
            <a:ext cx="7128792" cy="3168576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e-DE" b="1" dirty="0"/>
              <a:t>Elemente: </a:t>
            </a:r>
            <a:r>
              <a:rPr lang="de-DE" dirty="0"/>
              <a:t>Zutaten müssen hochwertig und anschlussfähig sein</a:t>
            </a:r>
          </a:p>
          <a:p>
            <a:pPr marL="0" indent="0">
              <a:buNone/>
            </a:pPr>
            <a:r>
              <a:rPr lang="de-DE" b="1" dirty="0"/>
              <a:t>Integration:</a:t>
            </a:r>
            <a:r>
              <a:rPr lang="de-DE" dirty="0"/>
              <a:t> Es muss für alle Seiten </a:t>
            </a:r>
            <a:r>
              <a:rPr lang="de-DE" dirty="0" err="1"/>
              <a:t>bewältigbar</a:t>
            </a:r>
            <a:r>
              <a:rPr lang="de-DE" dirty="0"/>
              <a:t> sein (Integrationsverantwortung) </a:t>
            </a:r>
          </a:p>
          <a:p>
            <a:pPr marL="0" indent="0">
              <a:buNone/>
            </a:pPr>
            <a:r>
              <a:rPr lang="de-DE" b="1" dirty="0"/>
              <a:t>Integrität: </a:t>
            </a:r>
            <a:r>
              <a:rPr lang="de-DE" dirty="0"/>
              <a:t>Es muss Gestaltern und  Betroffenen Sinn machen. </a:t>
            </a:r>
          </a:p>
          <a:p>
            <a:pPr marL="0" indent="0">
              <a:buNone/>
            </a:pPr>
            <a:r>
              <a:rPr lang="de-DE" dirty="0"/>
              <a:t>z.B. Multiplizierbar: in Eigenregie kontextbezogen</a:t>
            </a:r>
          </a:p>
        </p:txBody>
      </p:sp>
    </p:spTree>
    <p:extLst>
      <p:ext uri="{BB962C8B-B14F-4D97-AF65-F5344CB8AC3E}">
        <p14:creationId xmlns:p14="http://schemas.microsoft.com/office/powerpoint/2010/main" val="9268635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AF1428"/>
                </a:solidFill>
              </a:rPr>
              <a:t>Externe und interne Steuerung</a:t>
            </a:r>
            <a:br>
              <a:rPr lang="de-DE" dirty="0">
                <a:solidFill>
                  <a:srgbClr val="AF1428"/>
                </a:solidFill>
              </a:rPr>
            </a:br>
            <a:r>
              <a:rPr lang="de-DE" dirty="0"/>
              <a:t>und Coaching-Expertise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611195" y="1419621"/>
            <a:ext cx="6840537" cy="3528617"/>
          </a:xfrm>
          <a:prstGeom prst="rect">
            <a:avLst/>
          </a:prstGeom>
        </p:spPr>
        <p:txBody>
          <a:bodyPr lIns="72417" tIns="36209" rIns="72417" bIns="36209"/>
          <a:lstStyle/>
          <a:p>
            <a:pPr marL="285326" indent="-285326"/>
            <a:r>
              <a:rPr lang="de-DE" sz="2200" dirty="0"/>
              <a:t>Wichtig, dass Interne Coaching-Kompetenz haben, auch wenn sie nicht im engeren Sinne coachen</a:t>
            </a:r>
          </a:p>
          <a:p>
            <a:pPr marL="285326" indent="-285326"/>
            <a:r>
              <a:rPr lang="de-DE" sz="2200" dirty="0"/>
              <a:t>Sie sind die Drehscheibe und Garant für Nachhaltigkeit nach innen</a:t>
            </a:r>
          </a:p>
          <a:p>
            <a:pPr marL="285326" indent="-285326"/>
            <a:r>
              <a:rPr lang="de-DE" sz="2200" dirty="0"/>
              <a:t>Sie helfen sinnvolle Konfigurationen interner Projekte mit externer Hilfe zu definieren</a:t>
            </a:r>
          </a:p>
          <a:p>
            <a:pPr marL="285326" indent="-285326"/>
            <a:r>
              <a:rPr lang="de-DE" sz="2200" dirty="0"/>
              <a:t>Externe sollte für „unbefangene“ Außensicht und Anschluss an fachliche Entwicklungen stehen.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3257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97" y="411510"/>
            <a:ext cx="5112932" cy="720080"/>
          </a:xfrm>
        </p:spPr>
        <p:txBody>
          <a:bodyPr/>
          <a:lstStyle/>
          <a:p>
            <a:r>
              <a:rPr lang="de-DE" dirty="0" err="1">
                <a:solidFill>
                  <a:srgbClr val="AF1428"/>
                </a:solidFill>
              </a:rPr>
              <a:t>Fussball</a:t>
            </a:r>
            <a:r>
              <a:rPr lang="de-DE" dirty="0">
                <a:solidFill>
                  <a:srgbClr val="AF1428"/>
                </a:solidFill>
              </a:rPr>
              <a:t>-Metapher  1/4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611195" y="483519"/>
            <a:ext cx="6840537" cy="4464720"/>
          </a:xfrm>
          <a:prstGeom prst="rect">
            <a:avLst/>
          </a:prstGeom>
        </p:spPr>
        <p:txBody>
          <a:bodyPr lIns="72417" tIns="36209" rIns="72417" bIns="36209"/>
          <a:lstStyle/>
          <a:p>
            <a:pPr marL="0" indent="0">
              <a:buNone/>
            </a:pPr>
            <a:r>
              <a:rPr lang="de-DE" sz="2200" dirty="0"/>
              <a:t>Jeder Einzelne muss Repertoire beherrschen </a:t>
            </a:r>
          </a:p>
          <a:p>
            <a:pPr marL="285326" indent="-285326"/>
            <a:r>
              <a:rPr lang="de-DE" sz="2200" dirty="0"/>
              <a:t>Bezüglich Techniken, Fitness, </a:t>
            </a:r>
            <a:r>
              <a:rPr lang="de-DE" sz="2200" dirty="0" err="1"/>
              <a:t>Spiellogiken</a:t>
            </a:r>
            <a:r>
              <a:rPr lang="de-DE" sz="2200" dirty="0"/>
              <a:t>, Zusammenspiel und Beziehungen</a:t>
            </a:r>
          </a:p>
          <a:p>
            <a:pPr marL="285326" indent="-285326"/>
            <a:r>
              <a:rPr lang="de-DE" sz="2200" dirty="0"/>
              <a:t>Falls Einzelne Nachholbedarf haben Zusatztraining. Wie? Möglichst Systemintelligent und Mannschaftsspezifisch!</a:t>
            </a:r>
          </a:p>
          <a:p>
            <a:pPr marL="285326" indent="-285326"/>
            <a:r>
              <a:rPr lang="de-DE" sz="2200" dirty="0"/>
              <a:t>Dabei  muss jeder rausfinden, wer er </a:t>
            </a:r>
            <a:r>
              <a:rPr lang="de-DE" sz="2200" dirty="0" err="1"/>
              <a:t>fussabllerisch</a:t>
            </a:r>
            <a:r>
              <a:rPr lang="de-DE" sz="2200" dirty="0"/>
              <a:t> ist und wo er hinpasst. Dabei können im Trainer und Kollegen helfen.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77348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97" y="411510"/>
            <a:ext cx="5112932" cy="720080"/>
          </a:xfrm>
        </p:spPr>
        <p:txBody>
          <a:bodyPr/>
          <a:lstStyle/>
          <a:p>
            <a:r>
              <a:rPr lang="de-DE" dirty="0" err="1">
                <a:solidFill>
                  <a:srgbClr val="AF1428"/>
                </a:solidFill>
              </a:rPr>
              <a:t>Fussball</a:t>
            </a:r>
            <a:r>
              <a:rPr lang="de-DE" dirty="0">
                <a:solidFill>
                  <a:srgbClr val="AF1428"/>
                </a:solidFill>
              </a:rPr>
              <a:t>-Metapher  2/4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539552" y="1203598"/>
            <a:ext cx="6840537" cy="2520280"/>
          </a:xfrm>
          <a:prstGeom prst="rect">
            <a:avLst/>
          </a:prstGeom>
        </p:spPr>
        <p:txBody>
          <a:bodyPr lIns="72417" tIns="36209" rIns="72417" bIns="36209"/>
          <a:lstStyle/>
          <a:p>
            <a:pPr marL="0" indent="0">
              <a:buNone/>
            </a:pPr>
            <a:endParaRPr lang="de-DE" sz="2200" dirty="0"/>
          </a:p>
          <a:p>
            <a:pPr marL="0" indent="0">
              <a:buNone/>
            </a:pPr>
            <a:endParaRPr lang="de-DE" sz="2200" dirty="0"/>
          </a:p>
          <a:p>
            <a:pPr marL="0" indent="0">
              <a:buNone/>
            </a:pPr>
            <a:r>
              <a:rPr lang="de-DE" sz="2200" dirty="0"/>
              <a:t>Die Mannschaft muss Zusammenspiel lernen</a:t>
            </a:r>
          </a:p>
          <a:p>
            <a:pPr marL="285326" indent="-285326"/>
            <a:r>
              <a:rPr lang="de-DE" sz="2200" dirty="0"/>
              <a:t>Welcher Stil wird gelebt? Wie werden in Situationen Prioritäten gesetzt? Welche Einstellungen gibt es, sich und andere in Wert zu setzen.</a:t>
            </a:r>
          </a:p>
          <a:p>
            <a:pPr marL="0" indent="0">
              <a:buNone/>
            </a:pPr>
            <a:r>
              <a:rPr lang="de-DE" sz="2200" dirty="0"/>
              <a:t>Es müssen Spielzüge gemeinsam eingeübt werden. Jeder lernt selbst und hilft anderen zu lernen. Dazu wird gelernt wie man hilft und wie andere lernen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28784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97" y="411510"/>
            <a:ext cx="5112932" cy="720080"/>
          </a:xfrm>
        </p:spPr>
        <p:txBody>
          <a:bodyPr/>
          <a:lstStyle/>
          <a:p>
            <a:r>
              <a:rPr lang="de-DE" dirty="0" err="1">
                <a:solidFill>
                  <a:srgbClr val="AF1428"/>
                </a:solidFill>
              </a:rPr>
              <a:t>Fussball</a:t>
            </a:r>
            <a:r>
              <a:rPr lang="de-DE" dirty="0">
                <a:solidFill>
                  <a:srgbClr val="AF1428"/>
                </a:solidFill>
              </a:rPr>
              <a:t>-Metapher  3/4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539552" y="1203598"/>
            <a:ext cx="6840537" cy="3384376"/>
          </a:xfrm>
          <a:prstGeom prst="rect">
            <a:avLst/>
          </a:prstGeom>
        </p:spPr>
        <p:txBody>
          <a:bodyPr lIns="72417" tIns="36209" rIns="72417" bIns="36209"/>
          <a:lstStyle/>
          <a:p>
            <a:pPr marL="0" indent="0">
              <a:buNone/>
            </a:pPr>
            <a:r>
              <a:rPr lang="de-DE" sz="2200" dirty="0"/>
              <a:t>Spezifische Aufstellungen und Taktiken werden eingeübt</a:t>
            </a:r>
          </a:p>
          <a:p>
            <a:r>
              <a:rPr lang="de-DE" sz="2200" dirty="0"/>
              <a:t>Flankenspiel vs. Durch-die-Mitte, Manndeckung vs. Raumdeckung etc. . Jede Veränderung zieht x Folgeveränderungen nach sich. Das Spiel muss unter x Gesichtspunkten hochwertig sein.</a:t>
            </a:r>
          </a:p>
          <a:p>
            <a:pPr marL="0" indent="0">
              <a:buNone/>
            </a:pPr>
            <a:r>
              <a:rPr lang="de-DE" sz="2200" dirty="0"/>
              <a:t>Notwendige Reflexe kann das nur gemeinsam in wechselnden Rollen üben, damit jeder die Logiken aus den verschiedenen Perspektiven drauf hat.</a:t>
            </a:r>
          </a:p>
          <a:p>
            <a:pPr marL="0" indent="0">
              <a:buNone/>
            </a:pPr>
            <a:endParaRPr lang="de-DE" sz="2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77372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97" y="411510"/>
            <a:ext cx="5112932" cy="720080"/>
          </a:xfrm>
        </p:spPr>
        <p:txBody>
          <a:bodyPr/>
          <a:lstStyle/>
          <a:p>
            <a:r>
              <a:rPr lang="de-DE" dirty="0" err="1">
                <a:solidFill>
                  <a:srgbClr val="AF1428"/>
                </a:solidFill>
              </a:rPr>
              <a:t>Fussball</a:t>
            </a:r>
            <a:r>
              <a:rPr lang="de-DE" dirty="0">
                <a:solidFill>
                  <a:srgbClr val="AF1428"/>
                </a:solidFill>
              </a:rPr>
              <a:t>-Metapher  4/4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4294967295"/>
          </p:nvPr>
        </p:nvSpPr>
        <p:spPr>
          <a:xfrm>
            <a:off x="539552" y="1203598"/>
            <a:ext cx="6840537" cy="3384376"/>
          </a:xfrm>
          <a:prstGeom prst="rect">
            <a:avLst/>
          </a:prstGeom>
        </p:spPr>
        <p:txBody>
          <a:bodyPr lIns="72417" tIns="36209" rIns="72417" bIns="36209"/>
          <a:lstStyle/>
          <a:p>
            <a:pPr marL="0" indent="0">
              <a:buNone/>
            </a:pPr>
            <a:r>
              <a:rPr lang="de-DE" sz="2200" dirty="0"/>
              <a:t>Jenseits der Automatismen:</a:t>
            </a:r>
          </a:p>
          <a:p>
            <a:pPr marL="0" indent="0">
              <a:buNone/>
            </a:pPr>
            <a:r>
              <a:rPr lang="de-DE" sz="2200" dirty="0"/>
              <a:t>Wechsel zwischen den Aufstellungen und Taktiken werden eingeübt</a:t>
            </a:r>
          </a:p>
          <a:p>
            <a:pPr marL="0" indent="0">
              <a:buNone/>
            </a:pPr>
            <a:r>
              <a:rPr lang="de-DE" sz="2200" dirty="0"/>
              <a:t>Dreierkette vs. Viererkette und fliegende Wechsel </a:t>
            </a:r>
          </a:p>
          <a:p>
            <a:pPr marL="0" indent="0">
              <a:buNone/>
            </a:pPr>
            <a:r>
              <a:rPr lang="de-DE" sz="2200" dirty="0"/>
              <a:t>Heute gewinnt die Mannschaft, die möglichst  flexibel, aber doch immer fein abgestimmt spielen kann. Wer einfachen Mustern folgt und Wechsel nicht beantworten kann, verliert.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69981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 Seite </a:t>
            </a:r>
            <a:fld id="{895CD297-5E7D-4FCF-9578-B701FA8456D1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304" tIns="45654" rIns="91304" bIns="45654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Thorsten Veith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2014</a:t>
            </a:r>
          </a:p>
        </p:txBody>
      </p:sp>
      <p:pic>
        <p:nvPicPr>
          <p:cNvPr id="5" name="Bild 4" descr="isb_Grafik_USP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99" y="339279"/>
            <a:ext cx="6693657" cy="439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6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000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sz="2800" dirty="0"/>
              <a:t>	Warum Kultur?</a:t>
            </a:r>
            <a:br>
              <a:rPr lang="de-DE" sz="2800" dirty="0"/>
            </a:br>
            <a:r>
              <a:rPr lang="de-DE" sz="2800" dirty="0"/>
              <a:t>	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372737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 schnell zur Sache will, </a:t>
            </a:r>
            <a:br>
              <a:rPr lang="de-DE" dirty="0"/>
            </a:br>
            <a:r>
              <a:rPr lang="de-DE" dirty="0"/>
              <a:t>sollte mit Kultur anfangen.</a:t>
            </a:r>
          </a:p>
        </p:txBody>
      </p:sp>
      <p:pic>
        <p:nvPicPr>
          <p:cNvPr id="10" name="Picture 2" descr="C:\Users\Praktikant\Downloads\VerhältnisVonErgebnisUndKulturorientierungInOrganisationen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7096" y="1131889"/>
            <a:ext cx="4768720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299" tIns="45651" rIns="91299" bIns="45651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4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 defTabSz="912997"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584726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Mit Kultur kann das Beste in jedem in den Vordergrund gebracht und mit dem Besten anderer verknüpft werden.</a:t>
            </a:r>
          </a:p>
          <a:p>
            <a:endParaRPr lang="de-DE" sz="2000" dirty="0"/>
          </a:p>
          <a:p>
            <a:pPr marL="342391" indent="-342391">
              <a:buFont typeface="Wingdings" pitchFamily="2" charset="2"/>
              <a:buChar char="§"/>
            </a:pPr>
            <a:r>
              <a:rPr lang="de-DE" sz="2000" dirty="0"/>
              <a:t>Komplexe Systeme können nur durch Kultur gesteuert werden</a:t>
            </a:r>
          </a:p>
          <a:p>
            <a:pPr marL="342391" indent="-342391">
              <a:buFont typeface="Wingdings" pitchFamily="2" charset="2"/>
              <a:buChar char="§"/>
            </a:pPr>
            <a:r>
              <a:rPr lang="de-DE" sz="2000" dirty="0"/>
              <a:t>Kultur braucht Kulturgestaltung</a:t>
            </a:r>
          </a:p>
          <a:p>
            <a:pPr marL="342391" indent="-342391">
              <a:buFont typeface="Wingdings" pitchFamily="2" charset="2"/>
              <a:buChar char="§"/>
            </a:pPr>
            <a:r>
              <a:rPr lang="de-DE" sz="2000" dirty="0"/>
              <a:t>Kultur kann nur durch Kultur erzeugt werden</a:t>
            </a:r>
          </a:p>
          <a:p>
            <a:pPr marL="342391" indent="-342391">
              <a:buFont typeface="Wingdings" pitchFamily="2" charset="2"/>
              <a:buChar char="§"/>
            </a:pPr>
            <a:r>
              <a:rPr lang="de-DE" sz="2000" dirty="0"/>
              <a:t>Kultur braucht Ordnung und Rahmen einerseits und Spielraum andererseits</a:t>
            </a:r>
          </a:p>
          <a:p>
            <a:pPr marL="342391" indent="-342391">
              <a:buFont typeface="Wingdings" pitchFamily="2" charset="2"/>
              <a:buChar char="§"/>
            </a:pPr>
            <a:r>
              <a:rPr lang="de-DE" sz="2000" dirty="0"/>
              <a:t>Kultur braucht Pflege, insbesondere in der Initialphase</a:t>
            </a:r>
          </a:p>
        </p:txBody>
      </p:sp>
      <p:sp>
        <p:nvSpPr>
          <p:cNvPr id="3072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Warum Kultur?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304" tIns="45654" rIns="91304" bIns="45654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444124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755576" y="1419622"/>
            <a:ext cx="6768752" cy="3384376"/>
          </a:xfrm>
        </p:spPr>
        <p:txBody>
          <a:bodyPr>
            <a:normAutofit/>
          </a:bodyPr>
          <a:lstStyle/>
          <a:p>
            <a:r>
              <a:rPr lang="de-DE" sz="2000" dirty="0"/>
              <a:t>Organisation als menschliches System </a:t>
            </a:r>
          </a:p>
          <a:p>
            <a:r>
              <a:rPr lang="de-DE" sz="2000" dirty="0"/>
              <a:t>unter den Perspektiven von </a:t>
            </a:r>
          </a:p>
          <a:p>
            <a:endParaRPr lang="de-DE" sz="2000" dirty="0"/>
          </a:p>
          <a:p>
            <a:pPr marL="342391" indent="-342391">
              <a:buFont typeface="Arial"/>
              <a:buChar char="•"/>
            </a:pPr>
            <a:r>
              <a:rPr lang="de-DE" sz="2000" dirty="0"/>
              <a:t>Organisations-Kultur</a:t>
            </a:r>
          </a:p>
          <a:p>
            <a:pPr marL="342391" indent="-342391">
              <a:buFont typeface="Arial"/>
              <a:buChar char="•"/>
            </a:pPr>
            <a:r>
              <a:rPr lang="de-DE" sz="2000" dirty="0"/>
              <a:t>Professions-Kultur</a:t>
            </a:r>
          </a:p>
          <a:p>
            <a:pPr marL="342391" indent="-342391">
              <a:buFont typeface="Arial"/>
              <a:buChar char="•"/>
            </a:pPr>
            <a:r>
              <a:rPr lang="de-DE" sz="2000" dirty="0"/>
              <a:t>Lernkultur</a:t>
            </a:r>
          </a:p>
        </p:txBody>
      </p:sp>
      <p:sp>
        <p:nvSpPr>
          <p:cNvPr id="30726" name="Titel 1"/>
          <p:cNvSpPr>
            <a:spLocks noGrp="1"/>
          </p:cNvSpPr>
          <p:nvPr>
            <p:ph type="title"/>
          </p:nvPr>
        </p:nvSpPr>
        <p:spPr>
          <a:xfrm>
            <a:off x="611196" y="411510"/>
            <a:ext cx="6840537" cy="720080"/>
          </a:xfrm>
        </p:spPr>
        <p:txBody>
          <a:bodyPr/>
          <a:lstStyle/>
          <a:p>
            <a:r>
              <a:rPr lang="de-DE" dirty="0"/>
              <a:t>Kultur jenseits des  Feuilletons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304" tIns="45654" rIns="91304" bIns="45654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761024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br>
              <a:rPr lang="de-DE" sz="2800" dirty="0"/>
            </a:br>
            <a:br>
              <a:rPr lang="de-DE" sz="2800" dirty="0"/>
            </a:br>
            <a:r>
              <a:rPr lang="de-DE" sz="2800" dirty="0"/>
              <a:t>	Organisations-Kultur</a:t>
            </a:r>
            <a:br>
              <a:rPr lang="de-DE" sz="2800" dirty="0"/>
            </a:br>
            <a:br>
              <a:rPr lang="de-DE" sz="2800" dirty="0"/>
            </a:br>
            <a:br>
              <a:rPr lang="de-DE" sz="1800" dirty="0"/>
            </a:br>
            <a:br>
              <a:rPr lang="de-DE" sz="1800" dirty="0"/>
            </a:br>
            <a:endParaRPr lang="de-DE" sz="16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8104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kkuratStd"/>
                <a:cs typeface="AkkuratStd"/>
              </a:rPr>
              <a:t>Organisationskultur meint gelebte Antworten auf Fragen der Leistungserbringung und der Lebensqualität der beteiligten Menschen in formellen und informellen Bereichen des Zusammenwirkens.</a:t>
            </a:r>
          </a:p>
          <a:p>
            <a:endParaRPr lang="de-DE" dirty="0">
              <a:latin typeface="AkkuratStd"/>
              <a:cs typeface="AkkuratStd"/>
            </a:endParaRPr>
          </a:p>
          <a:p>
            <a:pPr marL="342391" indent="-342391">
              <a:buFont typeface="Wingdings" pitchFamily="2" charset="2"/>
              <a:buChar char="§"/>
            </a:pPr>
            <a:r>
              <a:rPr lang="de-DE" dirty="0">
                <a:latin typeface="AkkuratStd"/>
                <a:cs typeface="AkkuratStd"/>
              </a:rPr>
              <a:t>Deskriptiv</a:t>
            </a:r>
          </a:p>
          <a:p>
            <a:pPr marL="342391" indent="-342391">
              <a:buFont typeface="Wingdings" pitchFamily="2" charset="2"/>
              <a:buChar char="§"/>
            </a:pPr>
            <a:r>
              <a:rPr lang="de-DE" dirty="0">
                <a:latin typeface="AkkuratStd"/>
                <a:cs typeface="AkkuratStd"/>
              </a:rPr>
              <a:t>Normativ</a:t>
            </a:r>
          </a:p>
        </p:txBody>
      </p:sp>
      <p:sp>
        <p:nvSpPr>
          <p:cNvPr id="29702" name="Titel 4"/>
          <p:cNvSpPr>
            <a:spLocks noGrp="1"/>
          </p:cNvSpPr>
          <p:nvPr>
            <p:ph type="title"/>
          </p:nvPr>
        </p:nvSpPr>
        <p:spPr>
          <a:xfrm>
            <a:off x="611196" y="411510"/>
            <a:ext cx="6840537" cy="1008112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Organisations-Kultur	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1" y="3312370"/>
            <a:ext cx="1691680" cy="1851669"/>
          </a:xfrm>
          <a:prstGeom prst="rect">
            <a:avLst/>
          </a:prstGeom>
          <a:noFill/>
        </p:spPr>
        <p:txBody>
          <a:bodyPr wrap="square" lIns="91304" tIns="45654" rIns="91304" bIns="45654" rtlCol="0" anchor="t">
            <a:noAutofit/>
          </a:bodyPr>
          <a:lstStyle/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endParaRPr lang="de-DE" sz="700" dirty="0">
              <a:latin typeface="AkkuratStd" pitchFamily="34" charset="0"/>
            </a:endParaRPr>
          </a:p>
          <a:p>
            <a:pPr algn="l"/>
            <a:r>
              <a:rPr lang="de-DE" sz="700" dirty="0">
                <a:latin typeface="AkkuratStd" pitchFamily="34" charset="0"/>
              </a:rPr>
              <a:t>CC-</a:t>
            </a:r>
            <a:r>
              <a:rPr lang="de-DE" sz="700" dirty="0" err="1">
                <a:latin typeface="AkkuratStd" pitchFamily="34" charset="0"/>
              </a:rPr>
              <a:t>by</a:t>
            </a:r>
            <a:r>
              <a:rPr lang="de-DE" sz="700" dirty="0"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dirty="0">
                <a:latin typeface="AkkuratStd" pitchFamily="34" charset="0"/>
              </a:rPr>
              <a:t>für </a:t>
            </a:r>
            <a:r>
              <a:rPr lang="de-DE" sz="700" dirty="0">
                <a:latin typeface="AkkuratStd" pitchFamily="34" charset="0"/>
                <a:hlinkClick r:id="rId2"/>
              </a:rPr>
              <a:t>isb-w.eu</a:t>
            </a:r>
            <a:endParaRPr lang="de-DE" sz="700" dirty="0">
              <a:latin typeface="AkkuratStd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de-DE" sz="700" i="1" dirty="0"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56730403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1405</Words>
  <Application>Microsoft Office PowerPoint</Application>
  <PresentationFormat>Bildschirmpräsentation (16:9)</PresentationFormat>
  <Paragraphs>367</Paragraphs>
  <Slides>37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44" baseType="lpstr">
      <vt:lpstr>Akkurat-Bold</vt:lpstr>
      <vt:lpstr>Akkurat-Light</vt:lpstr>
      <vt:lpstr>AkkuratStd</vt:lpstr>
      <vt:lpstr>Arial</vt:lpstr>
      <vt:lpstr>Calibri</vt:lpstr>
      <vt:lpstr>Wingdings</vt:lpstr>
      <vt:lpstr>Larissa</vt:lpstr>
      <vt:lpstr>Kultur entsteht durch Kultur und Beispiele machen Schule. </vt:lpstr>
      <vt:lpstr> Kulturverantwortung  in Unternehmen Personen und Systeme qualifizieren</vt:lpstr>
      <vt:lpstr> Warum Kultur? Organisationskultur Professionskultur Lernkultur</vt:lpstr>
      <vt:lpstr> Warum Kultur?  </vt:lpstr>
      <vt:lpstr>Wer schnell zur Sache will,  sollte mit Kultur anfangen.</vt:lpstr>
      <vt:lpstr>Warum Kultur?</vt:lpstr>
      <vt:lpstr>Kultur jenseits des  Feuilletons</vt:lpstr>
      <vt:lpstr>   Organisations-Kultur    </vt:lpstr>
      <vt:lpstr> Organisations-Kultur </vt:lpstr>
      <vt:lpstr> Organisations-Kulturbildung durch Systemintelligente Personenqualifizierung </vt:lpstr>
      <vt:lpstr>Organisations-Kulturbildung durch Personen-sensible  Systemqualifizierung </vt:lpstr>
      <vt:lpstr>Wie viel Mensch?  – Wie viel Organisation? </vt:lpstr>
      <vt:lpstr>Zusammenhänge und Integration </vt:lpstr>
      <vt:lpstr> Professions-  Kultur</vt:lpstr>
      <vt:lpstr>Professionen + Professionalität</vt:lpstr>
      <vt:lpstr>Professionalisieren </vt:lpstr>
      <vt:lpstr>Komplexe Berufsbilder: Beispiel: Coaching als Profession? </vt:lpstr>
      <vt:lpstr>Coaching ist interdisziplinär</vt:lpstr>
      <vt:lpstr>   Lern-Kultur    Bewusste und unbewusste  Wirklichkeitsgestaltung unter dem Aspekt des Lernens</vt:lpstr>
      <vt:lpstr>Jede komplexe Aufgabe ist zugleich  eine Lernaufgabe    Arbeiten ist auch Lernen  Professionalisieren ist auch Lernen  Management und Führung ist  auch Lernen  OE ist auch OE – Lernen</vt:lpstr>
      <vt:lpstr>  »Ob Kinder lernen, was wir ihnen  beibringen wollen, ist fraglich.  Unser Benehmen dabei lernen sie allemal« </vt:lpstr>
      <vt:lpstr> Wenn Lernen Kultur erzeugen soll… </vt:lpstr>
      <vt:lpstr>Meta-Lernen</vt:lpstr>
      <vt:lpstr>Implizites Wissen </vt:lpstr>
      <vt:lpstr>Balance von Konstruktion und Selbstorganisation</vt:lpstr>
      <vt:lpstr>Beispiele für isb-Lernkultur</vt:lpstr>
      <vt:lpstr>Vier Dimensionen eines Verantwortungssystems</vt:lpstr>
      <vt:lpstr> Wieslocher Kompetenzformel 1  -Individuen</vt:lpstr>
      <vt:lpstr> Wieslocher Kompetenzformel 2 -Systeme </vt:lpstr>
      <vt:lpstr>Programmqualität= Elemente mal Integration mal Integrität</vt:lpstr>
      <vt:lpstr>Externe und interne Steuerung und Coaching-Expertise</vt:lpstr>
      <vt:lpstr>Fussball-Metapher  1/4</vt:lpstr>
      <vt:lpstr>Fussball-Metapher  2/4</vt:lpstr>
      <vt:lpstr>Fussball-Metapher  3/4</vt:lpstr>
      <vt:lpstr>Fussball-Metapher  4/4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Lisa</cp:lastModifiedBy>
  <cp:revision>144</cp:revision>
  <dcterms:created xsi:type="dcterms:W3CDTF">2013-08-19T11:12:10Z</dcterms:created>
  <dcterms:modified xsi:type="dcterms:W3CDTF">2020-03-30T20:34:38Z</dcterms:modified>
</cp:coreProperties>
</file>