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0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272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CEEF"/>
    <a:srgbClr val="912133"/>
    <a:srgbClr val="575984"/>
    <a:srgbClr val="E5838E"/>
    <a:srgbClr val="797B7B"/>
    <a:srgbClr val="AF1428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 showGuides="1">
      <p:cViewPr>
        <p:scale>
          <a:sx n="80" d="100"/>
          <a:sy n="80" d="100"/>
        </p:scale>
        <p:origin x="-768" y="-78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02.02.2014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02.02.2014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786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88" y="1708150"/>
            <a:ext cx="6840537" cy="32400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89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452320" y="4731990"/>
            <a:ext cx="1691680" cy="21602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7452320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6840537" cy="3816648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kkuratStd" pitchFamily="34" charset="0"/>
              </a:defRPr>
            </a:lvl1pPr>
            <a:lvl2pPr marL="457200" indent="0">
              <a:buNone/>
              <a:defRPr sz="1800">
                <a:latin typeface="AkkuratStd" pitchFamily="34" charset="0"/>
              </a:defRPr>
            </a:lvl2pPr>
            <a:lvl3pPr marL="914400" indent="0">
              <a:buNone/>
              <a:defRPr sz="1800">
                <a:latin typeface="AkkuratStd" pitchFamily="34" charset="0"/>
              </a:defRPr>
            </a:lvl3pPr>
            <a:lvl4pPr marL="1371600" indent="0">
              <a:buNone/>
              <a:defRPr sz="1800">
                <a:latin typeface="AkkuratStd" pitchFamily="34" charset="0"/>
              </a:defRPr>
            </a:lvl4pPr>
            <a:lvl5pPr marL="1828800" indent="0">
              <a:buNone/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isb-w.e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1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  <p:sldLayoutId id="2147483702" r:id="rId10"/>
    <p:sldLayoutId id="21474837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hyperlink" Target="http://www.systemische-professionalitaet.de/isbweb/content/view/241/288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Biographie, Lebensentwürfe + seelische Bilder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/>
              <a:t>ISB-Konzepte </a:t>
            </a:r>
            <a:r>
              <a:rPr lang="de-DE" sz="1800" dirty="0" smtClean="0"/>
              <a:t>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8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Metaphorische Konzepte und </a:t>
            </a:r>
            <a:r>
              <a:rPr lang="de-DE" dirty="0" smtClean="0"/>
              <a:t>Methoden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dirty="0"/>
              <a:t>Intuitionsübungen 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Schöpferischer Dialog anhand von Träumen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Geschichten erzählen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Geleitete </a:t>
            </a:r>
            <a:r>
              <a:rPr lang="de-DE" dirty="0" smtClean="0"/>
              <a:t>Phantasien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</a:t>
            </a:r>
            <a:r>
              <a:rPr lang="de-DE" dirty="0" smtClean="0"/>
              <a:t>Intuitionsübungen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Intuitionsübungen in </a:t>
            </a:r>
            <a:r>
              <a:rPr lang="de-DE" dirty="0" smtClean="0"/>
              <a:t>Anfangssituationen </a:t>
            </a:r>
            <a:r>
              <a:rPr lang="de-DE" dirty="0"/>
              <a:t>zeigen, </a:t>
            </a:r>
            <a:r>
              <a:rPr lang="de-DE" dirty="0" smtClean="0"/>
              <a:t>wie </a:t>
            </a:r>
            <a:r>
              <a:rPr lang="de-DE" dirty="0"/>
              <a:t>schnell Menschen sich intuitiv einschätzen </a:t>
            </a:r>
            <a:r>
              <a:rPr lang="de-DE" dirty="0" smtClean="0"/>
              <a:t>und </a:t>
            </a:r>
            <a:r>
              <a:rPr lang="de-DE" dirty="0"/>
              <a:t>nach diesen Bildern richten.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In Spiegelungsübungen erfahren Professionelle </a:t>
            </a:r>
            <a:r>
              <a:rPr lang="de-DE" dirty="0" smtClean="0"/>
              <a:t> </a:t>
            </a:r>
            <a:r>
              <a:rPr lang="de-DE" dirty="0"/>
              <a:t>voneinander, welche Bilder sie hervorrufen und </a:t>
            </a:r>
            <a:r>
              <a:rPr lang="de-DE" dirty="0" smtClean="0"/>
              <a:t>was </a:t>
            </a:r>
            <a:r>
              <a:rPr lang="de-DE" dirty="0"/>
              <a:t>sie bewirken</a:t>
            </a:r>
            <a:r>
              <a:rPr lang="de-DE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Intuitive wechselseitige Beschreibungen zeigen </a:t>
            </a:r>
            <a:r>
              <a:rPr lang="de-DE" dirty="0" smtClean="0"/>
              <a:t>blinde Flecken </a:t>
            </a:r>
            <a:r>
              <a:rPr lang="de-DE" dirty="0"/>
              <a:t>auch bezüglich Qualitäten und </a:t>
            </a:r>
            <a:r>
              <a:rPr lang="de-DE" dirty="0" smtClean="0"/>
              <a:t>Entwicklungsmöglichkeiten.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 Geschichten </a:t>
            </a:r>
            <a:r>
              <a:rPr lang="de-DE" dirty="0" smtClean="0"/>
              <a:t>erzählen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Hier lernen Professionelle, dass sie unerwartet </a:t>
            </a:r>
            <a:r>
              <a:rPr lang="de-DE" dirty="0" smtClean="0"/>
              <a:t>gut Geschichten </a:t>
            </a:r>
            <a:r>
              <a:rPr lang="de-DE" dirty="0"/>
              <a:t>konstruieren und erzählen </a:t>
            </a:r>
            <a:r>
              <a:rPr lang="de-DE" dirty="0" smtClean="0"/>
              <a:t>können, die </a:t>
            </a:r>
            <a:r>
              <a:rPr lang="de-DE" dirty="0"/>
              <a:t>wesentliche Prozesse auf metaphorische </a:t>
            </a:r>
            <a:r>
              <a:rPr lang="de-DE" dirty="0" smtClean="0"/>
              <a:t>Ebenen verlagern </a:t>
            </a:r>
            <a:r>
              <a:rPr lang="de-DE" dirty="0"/>
              <a:t>und dadurch seelische </a:t>
            </a:r>
            <a:r>
              <a:rPr lang="de-DE" dirty="0" smtClean="0"/>
              <a:t>Suchprozesse anregen</a:t>
            </a:r>
            <a:r>
              <a:rPr lang="de-DE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Dadurch werden Lehrmethoden der </a:t>
            </a:r>
            <a:r>
              <a:rPr lang="de-DE" dirty="0" smtClean="0"/>
              <a:t>Weisheitslehrer genutzt </a:t>
            </a:r>
            <a:r>
              <a:rPr lang="de-DE" dirty="0"/>
              <a:t>und indirekte Suggestionen </a:t>
            </a:r>
            <a:r>
              <a:rPr lang="de-DE" dirty="0" smtClean="0"/>
              <a:t>aktivieren kreative </a:t>
            </a:r>
            <a:r>
              <a:rPr lang="de-DE" dirty="0"/>
              <a:t>intuitive Kräfte und Lösungswege.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808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Schöpferischer </a:t>
            </a:r>
            <a:r>
              <a:rPr lang="de-DE" dirty="0" smtClean="0"/>
              <a:t>Dialog </a:t>
            </a:r>
            <a:br>
              <a:rPr lang="de-DE" dirty="0" smtClean="0"/>
            </a:br>
            <a:r>
              <a:rPr lang="de-DE" dirty="0" smtClean="0"/>
              <a:t>anhand </a:t>
            </a:r>
            <a:r>
              <a:rPr lang="de-DE" dirty="0"/>
              <a:t>von Träumen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Hier lernen Professionelle, dass sie unerwartet </a:t>
            </a:r>
            <a:r>
              <a:rPr lang="de-DE" dirty="0" smtClean="0"/>
              <a:t>viel </a:t>
            </a:r>
            <a:r>
              <a:rPr lang="de-DE" dirty="0"/>
              <a:t>davon verstehen und gute Urteilfähigkeit haben, </a:t>
            </a:r>
            <a:r>
              <a:rPr lang="de-DE" dirty="0" smtClean="0"/>
              <a:t>was </a:t>
            </a:r>
            <a:r>
              <a:rPr lang="de-DE" dirty="0"/>
              <a:t>Träume erzählen und wie mit </a:t>
            </a:r>
            <a:r>
              <a:rPr lang="de-DE" dirty="0" smtClean="0"/>
              <a:t>Traumbildern Dialog </a:t>
            </a:r>
            <a:r>
              <a:rPr lang="de-DE" dirty="0"/>
              <a:t>gehalten werden kann.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Probeweise werden Geschehnisse im Traum und </a:t>
            </a:r>
            <a:r>
              <a:rPr lang="de-DE" dirty="0" smtClean="0"/>
              <a:t>beim </a:t>
            </a:r>
            <a:r>
              <a:rPr lang="de-DE" dirty="0"/>
              <a:t>Erzählen mit Lebenswelten   in Beziehung </a:t>
            </a:r>
            <a:r>
              <a:rPr lang="de-DE" dirty="0" smtClean="0"/>
              <a:t>gebracht</a:t>
            </a:r>
            <a:r>
              <a:rPr lang="de-DE" dirty="0"/>
              <a:t>.*</a:t>
            </a:r>
          </a:p>
          <a:p>
            <a:endParaRPr lang="de-DE" dirty="0" smtClean="0"/>
          </a:p>
          <a:p>
            <a:r>
              <a:rPr lang="de-DE" sz="1400" dirty="0" smtClean="0"/>
              <a:t>*</a:t>
            </a:r>
            <a:r>
              <a:rPr lang="de-DE" sz="1400" dirty="0"/>
              <a:t>Hierbei hilft z.B. der Leitfaden für kollegiale Traumdialoge ISB-Schrift </a:t>
            </a:r>
            <a:r>
              <a:rPr lang="de-DE" sz="1400" dirty="0" smtClean="0"/>
              <a:t>99,2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808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Geleitete </a:t>
            </a:r>
            <a:r>
              <a:rPr lang="de-DE" dirty="0" smtClean="0"/>
              <a:t>Phantasien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/>
              <a:t>Geleitete Phantasien bringen Entspannung </a:t>
            </a:r>
            <a:r>
              <a:rPr lang="de-DE" dirty="0" smtClean="0"/>
              <a:t>und intuitive </a:t>
            </a:r>
            <a:r>
              <a:rPr lang="de-DE" dirty="0"/>
              <a:t>Suchprozesse</a:t>
            </a:r>
            <a:r>
              <a:rPr lang="de-DE" dirty="0" smtClean="0"/>
              <a:t>.</a:t>
            </a:r>
            <a:endParaRPr lang="de-DE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/>
              <a:t>Professionelle verlieren die Scheu mit </a:t>
            </a:r>
            <a:r>
              <a:rPr lang="de-DE" dirty="0" smtClean="0"/>
              <a:t>solchen Methoden </a:t>
            </a:r>
            <a:r>
              <a:rPr lang="de-DE" dirty="0"/>
              <a:t>zu arbeiten und lernen sie zu nutzen</a:t>
            </a:r>
            <a:r>
              <a:rPr lang="de-DE" dirty="0" smtClean="0"/>
              <a:t>.</a:t>
            </a:r>
            <a:endParaRPr lang="de-DE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/>
              <a:t>Gut fokussiert, können damit viele </a:t>
            </a:r>
            <a:r>
              <a:rPr lang="de-DE" dirty="0" smtClean="0"/>
              <a:t>Menschen gleichzeitig </a:t>
            </a:r>
            <a:r>
              <a:rPr lang="de-DE" dirty="0"/>
              <a:t>wesentliche Erfahrungen machen</a:t>
            </a:r>
            <a:r>
              <a:rPr lang="de-DE" dirty="0" smtClean="0"/>
              <a:t>.</a:t>
            </a:r>
            <a:endParaRPr lang="de-DE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/>
              <a:t>Man kann sie auch zur intuitiven Anreicherung </a:t>
            </a:r>
            <a:r>
              <a:rPr lang="de-DE" dirty="0" smtClean="0"/>
              <a:t>von inhaltlichen </a:t>
            </a:r>
            <a:r>
              <a:rPr lang="de-DE" dirty="0"/>
              <a:t>Lernprozessen nutzen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808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Menschenbild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der </a:t>
            </a:r>
            <a:r>
              <a:rPr lang="de-DE" dirty="0" err="1"/>
              <a:t>Jungschen</a:t>
            </a:r>
            <a:r>
              <a:rPr lang="de-DE" dirty="0"/>
              <a:t> </a:t>
            </a:r>
            <a:r>
              <a:rPr lang="de-DE" dirty="0" smtClean="0"/>
              <a:t>Psychologie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 anchor="b">
            <a:normAutofit/>
          </a:bodyPr>
          <a:lstStyle/>
          <a:p>
            <a:r>
              <a:rPr lang="de-DE" dirty="0"/>
              <a:t>Die </a:t>
            </a:r>
            <a:r>
              <a:rPr lang="de-DE" dirty="0" err="1"/>
              <a:t>Jung‘sche</a:t>
            </a:r>
            <a:r>
              <a:rPr lang="de-DE" dirty="0"/>
              <a:t> Psychologie ist eine </a:t>
            </a:r>
            <a:r>
              <a:rPr lang="de-DE" dirty="0" smtClean="0"/>
              <a:t>„</a:t>
            </a:r>
            <a:r>
              <a:rPr lang="de-DE" dirty="0"/>
              <a:t>systemische </a:t>
            </a:r>
            <a:r>
              <a:rPr lang="de-DE" dirty="0" err="1"/>
              <a:t>Lehre“von</a:t>
            </a:r>
            <a:r>
              <a:rPr lang="de-DE" dirty="0"/>
              <a:t> Zusammenhängen: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Durch Ergänzung der Persönlichkeit oder </a:t>
            </a:r>
            <a:r>
              <a:rPr lang="de-DE" dirty="0" smtClean="0"/>
              <a:t>der </a:t>
            </a:r>
            <a:r>
              <a:rPr lang="de-DE" dirty="0"/>
              <a:t>Wirklichkeit um bislang vernachlässigte </a:t>
            </a:r>
            <a:r>
              <a:rPr lang="de-DE" dirty="0" smtClean="0"/>
              <a:t>Qualitäten wird </a:t>
            </a:r>
            <a:r>
              <a:rPr lang="de-DE" dirty="0"/>
              <a:t>Leben und Wirklichkeit reicher und vitaler.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Ausgeblendetes, ins Schattendasein Verbanntes </a:t>
            </a:r>
            <a:r>
              <a:rPr lang="de-DE" dirty="0" smtClean="0"/>
              <a:t>wird einbezogen </a:t>
            </a:r>
            <a:r>
              <a:rPr lang="de-DE" dirty="0"/>
              <a:t>und dadurch zur Ressource</a:t>
            </a:r>
            <a:r>
              <a:rPr lang="de-DE" dirty="0" smtClean="0"/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„</a:t>
            </a:r>
            <a:r>
              <a:rPr lang="de-DE" dirty="0"/>
              <a:t>Reale“ Zusammenhänge in Zeit, Raum und Kausalität w</a:t>
            </a:r>
            <a:r>
              <a:rPr lang="de-DE" dirty="0" smtClean="0"/>
              <a:t>erden </a:t>
            </a:r>
            <a:r>
              <a:rPr lang="de-DE" dirty="0"/>
              <a:t>um „surreale“ aber </a:t>
            </a:r>
            <a:r>
              <a:rPr lang="de-DE" dirty="0" smtClean="0"/>
              <a:t>wirksame Wirklichkeitsbezüge  </a:t>
            </a:r>
            <a:r>
              <a:rPr lang="de-DE" dirty="0"/>
              <a:t>ergänzt.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Sinnzusammenhänge werden als eigene </a:t>
            </a:r>
            <a:r>
              <a:rPr lang="de-DE" dirty="0" smtClean="0"/>
              <a:t>Kategorie begriffen </a:t>
            </a:r>
            <a:r>
              <a:rPr lang="de-DE" dirty="0"/>
              <a:t>und gepflegt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808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Ausführliches Material </a:t>
            </a:r>
            <a:br>
              <a:rPr lang="de-DE" dirty="0"/>
            </a:br>
            <a:r>
              <a:rPr lang="de-DE" dirty="0"/>
              <a:t>– Schriften wie </a:t>
            </a:r>
            <a:r>
              <a:rPr lang="de-DE" dirty="0" smtClean="0"/>
              <a:t>Audios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Unter:</a:t>
            </a:r>
          </a:p>
          <a:p>
            <a:r>
              <a:rPr lang="de-DE" dirty="0" smtClean="0"/>
              <a:t>Downloadempfehlungen ISB (</a:t>
            </a:r>
            <a:r>
              <a:rPr lang="de-DE" dirty="0"/>
              <a:t>seelische Bilder + Träume):</a:t>
            </a:r>
          </a:p>
          <a:p>
            <a:r>
              <a:rPr lang="de-DE" sz="1400" dirty="0">
                <a:hlinkClick r:id="rId2"/>
              </a:rPr>
              <a:t>http://</a:t>
            </a:r>
            <a:r>
              <a:rPr lang="de-DE" sz="1400" dirty="0" smtClean="0">
                <a:hlinkClick r:id="rId2"/>
              </a:rPr>
              <a:t>www.systemische-professionalitaet.de/isbweb/content/view/241/288</a:t>
            </a:r>
            <a:endParaRPr lang="de-DE" sz="1400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88572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Lebensentwürfe sind geprägt von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smtClean="0"/>
              <a:t>der </a:t>
            </a:r>
            <a:r>
              <a:rPr lang="de-DE" dirty="0"/>
              <a:t>Wesensart dieser Menschen,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smtClean="0"/>
              <a:t>von </a:t>
            </a:r>
            <a:r>
              <a:rPr lang="de-DE" dirty="0"/>
              <a:t>Talenten und Ambitionen,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smtClean="0"/>
              <a:t>von Ausstattungen </a:t>
            </a:r>
            <a:r>
              <a:rPr lang="de-DE" dirty="0"/>
              <a:t>und Aufträgen durch die </a:t>
            </a:r>
            <a:r>
              <a:rPr lang="de-DE" dirty="0" smtClean="0"/>
              <a:t>Familie</a:t>
            </a:r>
            <a:r>
              <a:rPr lang="de-DE" dirty="0"/>
              <a:t>,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smtClean="0"/>
              <a:t>vom </a:t>
            </a:r>
            <a:r>
              <a:rPr lang="de-DE" dirty="0"/>
              <a:t>Lebensgefühl und von den Lebensstilen des 	Milieus, in dem man aufgewachsen ist, und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smtClean="0"/>
              <a:t>durch </a:t>
            </a:r>
            <a:r>
              <a:rPr lang="de-DE" dirty="0"/>
              <a:t>prägende Lebenserfahrungen,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 smtClean="0"/>
              <a:t>die </a:t>
            </a:r>
            <a:r>
              <a:rPr lang="de-DE" dirty="0"/>
              <a:t>oft in Schlüsselerlebnissen und inneren </a:t>
            </a:r>
            <a:r>
              <a:rPr lang="de-DE" dirty="0" smtClean="0"/>
              <a:t>Bildern </a:t>
            </a:r>
            <a:r>
              <a:rPr lang="de-DE" dirty="0"/>
              <a:t>verdichtet sind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Lebensentwürfe + </a:t>
            </a:r>
            <a:r>
              <a:rPr lang="de-DE" dirty="0" smtClean="0"/>
              <a:t>Skriptgeschichten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Positive </a:t>
            </a:r>
            <a:r>
              <a:rPr lang="de-DE" dirty="0"/>
              <a:t>Version der Skriptidee der </a:t>
            </a:r>
            <a:r>
              <a:rPr lang="de-DE" dirty="0" smtClean="0"/>
              <a:t>TA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z.B</a:t>
            </a:r>
            <a:r>
              <a:rPr lang="de-DE" dirty="0"/>
              <a:t>. Skriptgeschichten von </a:t>
            </a:r>
            <a:r>
              <a:rPr lang="de-DE" dirty="0" err="1"/>
              <a:t>Fanita</a:t>
            </a:r>
            <a:r>
              <a:rPr lang="de-DE" dirty="0"/>
              <a:t> English</a:t>
            </a:r>
          </a:p>
          <a:p>
            <a:r>
              <a:rPr lang="de-DE" dirty="0"/>
              <a:t>Durch Vergleich aufgeschriebener Geschichten aus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/>
              <a:t>Kleinkinderzeit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/>
              <a:t>Adoleszenz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/>
              <a:t>Gegenwart</a:t>
            </a:r>
          </a:p>
          <a:p>
            <a:r>
              <a:rPr lang="de-DE" dirty="0"/>
              <a:t>wird die Entwicklung des Lebensentwurfs befragt.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Sinnstiftende </a:t>
            </a:r>
            <a:r>
              <a:rPr lang="de-DE" dirty="0" err="1" smtClean="0"/>
              <a:t>Hintergrundsbilder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Menschen „adoptieren“ Bilder aus ihrem Leben bzw. aus Erzählungen, die für eigene Erfahrungen und seelische Dispositionen stehen.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Durch Befragung dieser </a:t>
            </a:r>
            <a:r>
              <a:rPr lang="de-DE" dirty="0" smtClean="0"/>
              <a:t>Bilder und </a:t>
            </a:r>
            <a:r>
              <a:rPr lang="de-DE" dirty="0"/>
              <a:t>Spiegelungen im Dialog mit anderen werden Gütekriterien für Lebensinszenierungen herausgearbeitet.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Lebensorientierungen:</a:t>
            </a:r>
            <a:br>
              <a:rPr lang="de-DE" smtClean="0"/>
            </a:br>
            <a:r>
              <a:rPr lang="de-DE" smtClean="0"/>
              <a:t>Beispiele „Lokomotivführer“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i="1" dirty="0" smtClean="0"/>
              <a:t>„Als Du ein Kind warst: Was wolltest Du einmal werden?“ </a:t>
            </a:r>
          </a:p>
          <a:p>
            <a:r>
              <a:rPr lang="de-DE" dirty="0" smtClean="0"/>
              <a:t>	Lokomotivführer</a:t>
            </a:r>
          </a:p>
          <a:p>
            <a:r>
              <a:rPr lang="de-DE" i="1" dirty="0" smtClean="0"/>
              <a:t>„Welche Szene verbindest Du mit diesem Beruf?“ 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 smtClean="0"/>
              <a:t>„Ich und meine Maschine - keiner kennt sie so wie ich!“ 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 smtClean="0"/>
              <a:t>„Mein Heizer und ich - zwei Kameraden reisen um die Welt!“ 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 smtClean="0"/>
              <a:t>„Die vielen Menschen, die sich mir anvertrauen. Ich bringe Euch sicher hin.“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Sinnstiftende </a:t>
            </a:r>
            <a:r>
              <a:rPr lang="de-DE" dirty="0" err="1" smtClean="0"/>
              <a:t>Hintergrundsbilder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für das Verstehen und Gestalten des Berufslebensweges und sinnvoller Berufssituationen.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 für die Wahrnehmung von Entwicklungen in Organisationen im Abgleich zu eigenen Entwicklungen für Passungsdialoge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3 – Generationen - Perspektive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Es braucht 3 – Generationen um einen Charakter zu erzeugen.</a:t>
            </a:r>
          </a:p>
          <a:p>
            <a:endParaRPr lang="de-DE" dirty="0" smtClean="0"/>
          </a:p>
          <a:p>
            <a:r>
              <a:rPr lang="de-DE" b="1" dirty="0" smtClean="0"/>
              <a:t>	„Der Apfel fällt nicht so weit vom Baum.“</a:t>
            </a:r>
          </a:p>
          <a:p>
            <a:endParaRPr lang="de-DE" dirty="0" smtClean="0"/>
          </a:p>
          <a:p>
            <a:r>
              <a:rPr lang="de-DE" dirty="0" smtClean="0"/>
              <a:t>Durch Studien der eigenen Biographie (erlebt oder erzählt) erkennt man Wurzeln und Bestimmungen für das eigene Leben in einem Generationenübergreifenden Zusammenhang.</a:t>
            </a:r>
          </a:p>
          <a:p>
            <a:endParaRPr lang="de-DE" dirty="0" smtClean="0"/>
          </a:p>
          <a:p>
            <a:r>
              <a:rPr lang="de-DE" dirty="0" smtClean="0"/>
              <a:t>Man fügt sich ein und schließt sich an diese Kräfte an.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Arbeiten mit Bildern? 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dirty="0" smtClean="0"/>
              <a:t>Menschen sind Sinnorientierte (mythische) Wesen!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Berührt den ganzen Menschen ohne privat intim werden zu müssen!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Macht hintergründige Strömungen in Entwicklungen und Beziehungen deutlich.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Ist äußerst effektiv, bezüglich beruflichem Ankoppeln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Zeigt Professionellen, dass sie ihr intuitives Verstehen und Gestalten in die berufliche Identität einbeziehen dürfen.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884</Words>
  <Application>Microsoft Office PowerPoint</Application>
  <PresentationFormat>Bildschirmpräsentation (16:9)</PresentationFormat>
  <Paragraphs>451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AkkuratStd</vt:lpstr>
      <vt:lpstr>Calibri</vt:lpstr>
      <vt:lpstr>Akkurat-Bold</vt:lpstr>
      <vt:lpstr>Wingdings</vt:lpstr>
      <vt:lpstr>Akkurat-Light</vt:lpstr>
      <vt:lpstr>Larissa</vt:lpstr>
      <vt:lpstr> Biographie, Lebensentwürfe + seelische Bilder  ISB-Konzepte kompakt Leitung: Dr. Bernd Schmid 20.-22.11.2008</vt:lpstr>
      <vt:lpstr>Ausführliches Material  – Schriften wie Audios</vt:lpstr>
      <vt:lpstr>Lebensentwürfe sind geprägt von</vt:lpstr>
      <vt:lpstr> Lebensentwürfe + Skriptgeschichten</vt:lpstr>
      <vt:lpstr>Sinnstiftende Hintergrundsbilder</vt:lpstr>
      <vt:lpstr>Lebensorientierungen: Beispiele „Lokomotivführer“</vt:lpstr>
      <vt:lpstr>Sinnstiftende Hintergrundsbilder</vt:lpstr>
      <vt:lpstr>3 – Generationen - Perspektive</vt:lpstr>
      <vt:lpstr>Warum Arbeiten mit Bildern? </vt:lpstr>
      <vt:lpstr>Metaphorische Konzepte und Methoden</vt:lpstr>
      <vt:lpstr>1. Intuitionsübungen</vt:lpstr>
      <vt:lpstr>3.  Geschichten erzählen</vt:lpstr>
      <vt:lpstr>2. Schöpferischer Dialog  anhand von Träumen</vt:lpstr>
      <vt:lpstr>4. Geleitete Phantasien</vt:lpstr>
      <vt:lpstr>Menschenbild  der Jungschen Psychologie  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Praktikant</cp:lastModifiedBy>
  <cp:revision>175</cp:revision>
  <dcterms:created xsi:type="dcterms:W3CDTF">2013-08-19T11:12:10Z</dcterms:created>
  <dcterms:modified xsi:type="dcterms:W3CDTF">2014-02-02T22:57:24Z</dcterms:modified>
</cp:coreProperties>
</file>