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88" r:id="rId2"/>
    <p:sldId id="258" r:id="rId3"/>
    <p:sldId id="259" r:id="rId4"/>
    <p:sldId id="260" r:id="rId5"/>
    <p:sldId id="261" r:id="rId6"/>
    <p:sldId id="263" r:id="rId7"/>
    <p:sldId id="262" r:id="rId8"/>
    <p:sldId id="266" r:id="rId9"/>
    <p:sldId id="265" r:id="rId10"/>
    <p:sldId id="264" r:id="rId11"/>
    <p:sldId id="267" r:id="rId12"/>
    <p:sldId id="286" r:id="rId13"/>
    <p:sldId id="269" r:id="rId14"/>
    <p:sldId id="270" r:id="rId15"/>
    <p:sldId id="271" r:id="rId16"/>
    <p:sldId id="274" r:id="rId17"/>
    <p:sldId id="275" r:id="rId18"/>
    <p:sldId id="276" r:id="rId19"/>
    <p:sldId id="277" r:id="rId20"/>
    <p:sldId id="381" r:id="rId21"/>
    <p:sldId id="278" r:id="rId22"/>
    <p:sldId id="279" r:id="rId23"/>
    <p:sldId id="280" r:id="rId24"/>
    <p:sldId id="282" r:id="rId25"/>
    <p:sldId id="283" r:id="rId26"/>
    <p:sldId id="382" r:id="rId27"/>
    <p:sldId id="289" r:id="rId28"/>
    <p:sldId id="293" r:id="rId29"/>
    <p:sldId id="296" r:id="rId30"/>
    <p:sldId id="298" r:id="rId31"/>
    <p:sldId id="299" r:id="rId32"/>
    <p:sldId id="300" r:id="rId33"/>
    <p:sldId id="386" r:id="rId34"/>
    <p:sldId id="388" r:id="rId35"/>
    <p:sldId id="385" r:id="rId36"/>
    <p:sldId id="390" r:id="rId37"/>
    <p:sldId id="387" r:id="rId38"/>
    <p:sldId id="384" r:id="rId39"/>
    <p:sldId id="304" r:id="rId40"/>
    <p:sldId id="306" r:id="rId41"/>
    <p:sldId id="308" r:id="rId42"/>
    <p:sldId id="310" r:id="rId43"/>
    <p:sldId id="311" r:id="rId44"/>
    <p:sldId id="316" r:id="rId45"/>
    <p:sldId id="322" r:id="rId46"/>
    <p:sldId id="389" r:id="rId47"/>
    <p:sldId id="348" r:id="rId48"/>
    <p:sldId id="391" r:id="rId49"/>
    <p:sldId id="363" r:id="rId50"/>
    <p:sldId id="366" r:id="rId51"/>
    <p:sldId id="392" r:id="rId52"/>
    <p:sldId id="369" r:id="rId53"/>
    <p:sldId id="370" r:id="rId54"/>
    <p:sldId id="393" r:id="rId55"/>
    <p:sldId id="377" r:id="rId56"/>
    <p:sldId id="285" r:id="rId57"/>
  </p:sldIdLst>
  <p:sldSz cx="10799763" cy="7215188"/>
  <p:notesSz cx="6858000" cy="9144000"/>
  <p:defaultTextStyle>
    <a:defPPr>
      <a:defRPr lang="de-DE"/>
    </a:defPPr>
    <a:lvl1pPr marL="0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438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876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9313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5751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2189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8627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5064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11502" algn="l" defTabSz="115287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1428"/>
    <a:srgbClr val="575984"/>
    <a:srgbClr val="912133"/>
    <a:srgbClr val="797B7B"/>
    <a:srgbClr val="E5838E"/>
    <a:srgbClr val="7FCEE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 showGuides="1">
      <p:cViewPr varScale="1">
        <p:scale>
          <a:sx n="88" d="100"/>
          <a:sy n="88" d="100"/>
        </p:scale>
        <p:origin x="-120" y="-264"/>
      </p:cViewPr>
      <p:guideLst>
        <p:guide orient="horz" pos="1509"/>
        <p:guide orient="horz" pos="4372"/>
        <p:guide pos="5544"/>
        <p:guide pos="455"/>
      </p:guideLst>
    </p:cSldViewPr>
  </p:slideViewPr>
  <p:outlineViewPr>
    <p:cViewPr>
      <p:scale>
        <a:sx n="33" d="100"/>
        <a:sy n="33" d="100"/>
      </p:scale>
      <p:origin x="0" y="165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4" d="100"/>
        <a:sy n="154" d="100"/>
      </p:scale>
      <p:origin x="0" y="15896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14.11.14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14.11.14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685800"/>
            <a:ext cx="51339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438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876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9313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5751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2189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8627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5064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11502" algn="l" defTabSz="115287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C6064-614A-4250-B67E-27F5A6F14CE3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69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.isb-w.eu/" TargetMode="External"/><Relationship Id="rId5" Type="http://schemas.openxmlformats.org/officeDocument/2006/relationships/hyperlink" Target="http://de.creativecommons.org/was-ist-cc/" TargetMode="External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3311" y="-28811"/>
            <a:ext cx="9185071" cy="752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533" y="576771"/>
            <a:ext cx="4847442" cy="4242958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723206" y="4819033"/>
            <a:ext cx="4846769" cy="1516526"/>
          </a:xfrm>
        </p:spPr>
        <p:txBody>
          <a:bodyPr anchor="t">
            <a:noAutofit/>
          </a:bodyPr>
          <a:lstStyle>
            <a:lvl1pPr marL="0" indent="0">
              <a:buNone/>
              <a:defRPr sz="2300"/>
            </a:lvl1pPr>
            <a:lvl2pPr marL="576438" indent="0">
              <a:buNone/>
              <a:defRPr sz="2300"/>
            </a:lvl2pPr>
            <a:lvl3pPr marL="1152876" indent="0">
              <a:buNone/>
              <a:defRPr sz="2300"/>
            </a:lvl3pPr>
            <a:lvl4pPr marL="1729313" indent="0">
              <a:buNone/>
              <a:defRPr sz="2300"/>
            </a:lvl4pPr>
            <a:lvl5pPr marL="2305751" indent="0">
              <a:buNone/>
              <a:defRPr sz="23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1384" y="125229"/>
            <a:ext cx="2390649" cy="105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721860" y="2396155"/>
            <a:ext cx="8079197" cy="4545124"/>
          </a:xfrm>
          <a:noFill/>
        </p:spPr>
        <p:txBody>
          <a:bodyPr anchor="ctr"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487722" y="555616"/>
            <a:ext cx="4922821" cy="1840539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AkkuratStd" pitchFamily="34" charset="0"/>
              </a:defRPr>
            </a:lvl1pPr>
            <a:lvl2pPr marL="576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9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5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2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8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11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6410543" y="560598"/>
            <a:ext cx="1540747" cy="1835556"/>
          </a:xfrm>
          <a:prstGeom prst="rect">
            <a:avLst/>
          </a:prstGeom>
          <a:solidFill>
            <a:srgbClr val="797B7B"/>
          </a:solidFill>
        </p:spPr>
        <p:txBody>
          <a:bodyPr vert="horz" lIns="115288" tIns="57644" rIns="115288" bIns="57644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555617"/>
            <a:ext cx="1549650" cy="184053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801760" y="6637931"/>
            <a:ext cx="1998003" cy="30303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8810"/>
            <a:ext cx="8801760" cy="724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338" y="2396155"/>
            <a:ext cx="8114719" cy="4544810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1384" y="125229"/>
            <a:ext cx="2390649" cy="105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721859" y="1587370"/>
            <a:ext cx="8079197" cy="5353909"/>
          </a:xfrm>
        </p:spPr>
        <p:txBody>
          <a:bodyPr anchor="ctr">
            <a:normAutofit/>
          </a:bodyPr>
          <a:lstStyle>
            <a:lvl1pPr marL="0" indent="0">
              <a:buNone/>
              <a:defRPr sz="2300">
                <a:latin typeface="AkkuratStd" pitchFamily="34" charset="0"/>
              </a:defRPr>
            </a:lvl1pPr>
            <a:lvl2pPr marL="576438" indent="0">
              <a:buNone/>
              <a:defRPr sz="2300">
                <a:latin typeface="AkkuratStd" pitchFamily="34" charset="0"/>
              </a:defRPr>
            </a:lvl2pPr>
            <a:lvl3pPr marL="1152876" indent="0">
              <a:buNone/>
              <a:defRPr sz="2300">
                <a:latin typeface="AkkuratStd" pitchFamily="34" charset="0"/>
              </a:defRPr>
            </a:lvl3pPr>
            <a:lvl4pPr marL="1729313" indent="0">
              <a:buNone/>
              <a:defRPr sz="2300">
                <a:latin typeface="AkkuratStd" pitchFamily="34" charset="0"/>
              </a:defRPr>
            </a:lvl4pPr>
            <a:lvl5pPr marL="2305751" indent="0">
              <a:buNone/>
              <a:defRPr sz="2300">
                <a:latin typeface="AkkuratStd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1060" y="2396155"/>
            <a:ext cx="3996763" cy="4545124"/>
          </a:xfrm>
        </p:spPr>
        <p:txBody>
          <a:bodyPr anchor="ctr">
            <a:normAutofit/>
          </a:bodyPr>
          <a:lstStyle>
            <a:lvl1pPr>
              <a:defRPr sz="2300">
                <a:latin typeface="AkkuratStd" pitchFamily="34" charset="0"/>
              </a:defRPr>
            </a:lvl1pPr>
            <a:lvl2pPr>
              <a:defRPr sz="2300">
                <a:latin typeface="AkkuratStd" pitchFamily="34" charset="0"/>
              </a:defRPr>
            </a:lvl2pPr>
            <a:lvl3pPr>
              <a:defRPr sz="2300">
                <a:latin typeface="AkkuratStd" pitchFamily="34" charset="0"/>
              </a:defRPr>
            </a:lvl3pPr>
            <a:lvl4pPr>
              <a:defRPr sz="2300">
                <a:latin typeface="AkkuratStd" pitchFamily="34" charset="0"/>
              </a:defRPr>
            </a:lvl4pPr>
            <a:lvl5pPr>
              <a:defRPr sz="2300">
                <a:latin typeface="AkkuratStd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70515" y="2396155"/>
            <a:ext cx="3996763" cy="4545124"/>
          </a:xfrm>
        </p:spPr>
        <p:txBody>
          <a:bodyPr anchor="ctr">
            <a:normAutofit/>
          </a:bodyPr>
          <a:lstStyle>
            <a:lvl1pPr>
              <a:defRPr sz="2300">
                <a:latin typeface="AkkuratStd" pitchFamily="34" charset="0"/>
              </a:defRPr>
            </a:lvl1pPr>
            <a:lvl2pPr>
              <a:defRPr sz="2300">
                <a:latin typeface="AkkuratStd" pitchFamily="34" charset="0"/>
              </a:defRPr>
            </a:lvl2pPr>
            <a:lvl3pPr>
              <a:defRPr sz="2300">
                <a:latin typeface="AkkuratStd" pitchFamily="34" charset="0"/>
              </a:defRPr>
            </a:lvl3pPr>
            <a:lvl4pPr>
              <a:defRPr sz="2300">
                <a:latin typeface="AkkuratStd" pitchFamily="34" charset="0"/>
              </a:defRPr>
            </a:lvl4pPr>
            <a:lvl5pPr>
              <a:defRPr sz="2300">
                <a:latin typeface="AkkuratStd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188661" y="2396155"/>
            <a:ext cx="5612396" cy="4545124"/>
          </a:xfrm>
        </p:spPr>
        <p:txBody>
          <a:bodyPr/>
          <a:lstStyle>
            <a:lvl1pPr>
              <a:defRPr sz="2300">
                <a:latin typeface="AkkuratStd" pitchFamily="34" charset="0"/>
              </a:defRPr>
            </a:lvl1pPr>
            <a:lvl2pPr>
              <a:defRPr sz="2300">
                <a:latin typeface="AkkuratStd" pitchFamily="34" charset="0"/>
              </a:defRPr>
            </a:lvl2pPr>
            <a:lvl3pPr>
              <a:defRPr sz="2300">
                <a:latin typeface="AkkuratStd" pitchFamily="34" charset="0"/>
              </a:defRPr>
            </a:lvl3pPr>
            <a:lvl4pPr>
              <a:defRPr sz="2300">
                <a:latin typeface="AkkuratStd" pitchFamily="34" charset="0"/>
              </a:defRPr>
            </a:lvl4pPr>
            <a:lvl5pPr>
              <a:defRPr sz="2300">
                <a:latin typeface="AkkuratStd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721860" y="2396155"/>
            <a:ext cx="2466801" cy="4545124"/>
          </a:xfrm>
          <a:prstGeom prst="rect">
            <a:avLst/>
          </a:prstGeom>
        </p:spPr>
        <p:txBody>
          <a:bodyPr lIns="90247" tIns="45124" rIns="90247" bIns="45124" numCol="1" anchor="t">
            <a:noAutofit/>
          </a:bodyPr>
          <a:lstStyle>
            <a:lvl1pPr marL="0" indent="0" algn="l">
              <a:buNone/>
              <a:defRPr sz="2300" b="0">
                <a:solidFill>
                  <a:schemeClr val="tx1"/>
                </a:solidFill>
                <a:latin typeface="AkkuratStd" pitchFamily="34" charset="0"/>
              </a:defRPr>
            </a:lvl1pPr>
            <a:lvl2pPr marL="451235" indent="0">
              <a:buNone/>
              <a:defRPr sz="1800" b="1"/>
            </a:lvl2pPr>
            <a:lvl3pPr marL="902471" indent="0">
              <a:buNone/>
              <a:defRPr sz="1800" b="1"/>
            </a:lvl3pPr>
            <a:lvl4pPr marL="1353706" indent="0">
              <a:buNone/>
              <a:defRPr sz="1800" b="1"/>
            </a:lvl4pPr>
            <a:lvl5pPr marL="1804942" indent="0">
              <a:buNone/>
              <a:defRPr sz="18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43123" y="0"/>
            <a:ext cx="8598318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727" y="309542"/>
            <a:ext cx="3578190" cy="158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721860" y="577257"/>
            <a:ext cx="6804196" cy="6364022"/>
          </a:xfrm>
          <a:prstGeom prst="rect">
            <a:avLst/>
          </a:prstGeom>
        </p:spPr>
        <p:txBody>
          <a:bodyPr lIns="90247" tIns="45124" rIns="90247" bIns="45124" anchor="b">
            <a:noAutofit/>
          </a:bodyPr>
          <a:lstStyle/>
          <a:p>
            <a:r>
              <a:rPr lang="de-DE" sz="23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23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23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23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23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11528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3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23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23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23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23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23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23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800" dirty="0" smtClean="0">
              <a:latin typeface="AkkuratStd" pitchFamily="34" charset="0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 smtClean="0">
              <a:latin typeface="AkkuratStd" pitchFamily="34" charset="0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 smtClean="0">
              <a:latin typeface="AkkuratStd" pitchFamily="34" charset="0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 smtClean="0">
              <a:latin typeface="AkkuratStd" pitchFamily="34" charset="0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 smtClean="0">
              <a:latin typeface="AkkuratStd" pitchFamily="34" charset="0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dirty="0" smtClean="0">
                <a:latin typeface="AkkuratStd" pitchFamily="34" charset="0"/>
              </a:rPr>
              <a:t>Mehr</a:t>
            </a:r>
            <a:r>
              <a:rPr lang="de-DE" sz="1800" baseline="0" dirty="0" smtClean="0">
                <a:latin typeface="AkkuratStd" pitchFamily="34" charset="0"/>
              </a:rPr>
              <a:t> Informationen zur genannten </a:t>
            </a:r>
            <a:r>
              <a:rPr lang="de-DE" sz="1800" baseline="0" dirty="0" err="1" smtClean="0">
                <a:latin typeface="AkkuratStd" pitchFamily="34" charset="0"/>
              </a:rPr>
              <a:t>CreativeCommons</a:t>
            </a:r>
            <a:r>
              <a:rPr lang="de-DE" sz="1800" baseline="0" dirty="0" smtClean="0">
                <a:latin typeface="AkkuratStd" pitchFamily="34" charset="0"/>
              </a:rPr>
              <a:t> Lizenz gibt es unter: </a:t>
            </a:r>
            <a:r>
              <a:rPr lang="de-DE" sz="18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8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347" y="5771429"/>
            <a:ext cx="869800" cy="36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7951290" y="4670114"/>
            <a:ext cx="2899332" cy="2270850"/>
          </a:xfrm>
          <a:prstGeom prst="rect">
            <a:avLst/>
          </a:prstGeom>
          <a:noFill/>
        </p:spPr>
        <p:txBody>
          <a:bodyPr wrap="square" lIns="115288" tIns="57644" rIns="115288" bIns="57644" rtlCol="0" anchor="b">
            <a:spAutoFit/>
          </a:bodyPr>
          <a:lstStyle/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20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43123" y="0"/>
            <a:ext cx="8598318" cy="72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727" y="309542"/>
            <a:ext cx="3578190" cy="158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722300" y="1587788"/>
            <a:ext cx="7257432" cy="5353491"/>
          </a:xfrm>
          <a:prstGeom prst="rect">
            <a:avLst/>
          </a:prstGeom>
        </p:spPr>
        <p:txBody>
          <a:bodyPr lIns="90247" tIns="45124" rIns="90247" bIns="45124" anchor="ctr">
            <a:noAutofit/>
          </a:bodyPr>
          <a:lstStyle/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722299" y="2395459"/>
            <a:ext cx="5399882" cy="3194179"/>
          </a:xfrm>
          <a:prstGeom prst="rect">
            <a:avLst/>
          </a:prstGeom>
        </p:spPr>
        <p:txBody>
          <a:bodyPr lIns="115288" tIns="57644" rIns="115288" bIns="57644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35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35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35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35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35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11528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5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7951290" y="4670114"/>
            <a:ext cx="2899332" cy="2270850"/>
          </a:xfrm>
          <a:prstGeom prst="rect">
            <a:avLst/>
          </a:prstGeom>
          <a:noFill/>
        </p:spPr>
        <p:txBody>
          <a:bodyPr wrap="square" lIns="115288" tIns="57644" rIns="115288" bIns="57644" rtlCol="0" anchor="b">
            <a:spAutoFit/>
          </a:bodyPr>
          <a:lstStyle/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20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49126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isb-w.eu/" TargetMode="Externa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818898"/>
          </a:xfrm>
          <a:prstGeom prst="rect">
            <a:avLst/>
          </a:prstGeom>
        </p:spPr>
        <p:txBody>
          <a:bodyPr vert="horz" lIns="115288" tIns="57644" rIns="115288" bIns="57644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1860" y="2395459"/>
            <a:ext cx="8079197" cy="4531099"/>
          </a:xfrm>
          <a:prstGeom prst="rect">
            <a:avLst/>
          </a:prstGeom>
        </p:spPr>
        <p:txBody>
          <a:bodyPr vert="horz" lIns="115288" tIns="57644" rIns="115288" bIns="57644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801760" y="6637931"/>
            <a:ext cx="1998003" cy="30303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115288" tIns="57644" rIns="115288" bIns="57644" rtlCol="0" anchor="ctr">
            <a:noAutofit/>
          </a:bodyPr>
          <a:lstStyle>
            <a:lvl1pPr algn="l">
              <a:defRPr sz="11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9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9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9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9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900" dirty="0" smtClean="0">
                <a:solidFill>
                  <a:schemeClr val="tx1"/>
                </a:solidFill>
                <a:latin typeface="AkkuratStd" pitchFamily="34" charset="0"/>
                <a:hlinkClick r:id="rId11"/>
              </a:rPr>
              <a:t>isb-w.eu</a:t>
            </a:r>
            <a:endParaRPr lang="de-DE" sz="9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1152876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</a:t>
            </a:r>
            <a:r>
              <a:rPr lang="de-DE" sz="900" b="0" i="1" dirty="0" smtClean="0">
                <a:solidFill>
                  <a:schemeClr val="tx1"/>
                </a:solidFill>
                <a:latin typeface="AkkuratStd" pitchFamily="34" charset="0"/>
              </a:rPr>
              <a:t>2014</a:t>
            </a:r>
            <a:endParaRPr lang="de-DE" sz="900" b="0" i="1" dirty="0" smtClean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8801760" y="6926559"/>
            <a:ext cx="1998003" cy="288629"/>
          </a:xfrm>
          <a:prstGeom prst="rect">
            <a:avLst/>
          </a:prstGeom>
          <a:noFill/>
        </p:spPr>
        <p:txBody>
          <a:bodyPr vert="horz" wrap="square" lIns="115288" tIns="57644" rIns="115288" bIns="57644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37252" y="6931013"/>
            <a:ext cx="5613099" cy="293082"/>
          </a:xfrm>
          <a:prstGeom prst="rect">
            <a:avLst/>
          </a:prstGeom>
        </p:spPr>
        <p:txBody>
          <a:bodyPr vert="horz" lIns="115288" tIns="57644" rIns="115288" bIns="57644" rtlCol="0" anchor="t"/>
          <a:lstStyle>
            <a:lvl1pPr algn="l">
              <a:defRPr sz="11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61168" y="6926559"/>
            <a:ext cx="2519945" cy="288629"/>
          </a:xfrm>
          <a:prstGeom prst="rect">
            <a:avLst/>
          </a:prstGeom>
        </p:spPr>
        <p:txBody>
          <a:bodyPr vert="horz" lIns="115288" tIns="57644" rIns="115288" bIns="57644" rtlCol="0" anchor="t"/>
          <a:lstStyle>
            <a:lvl1pPr algn="r">
              <a:defRPr sz="11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1384" y="125229"/>
            <a:ext cx="2390649" cy="105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1152876" rtl="0" eaLnBrk="1" latinLnBrk="0" hangingPunct="1">
        <a:spcBef>
          <a:spcPct val="0"/>
        </a:spcBef>
        <a:buNone/>
        <a:defRPr sz="35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432328" indent="-432328" algn="l" defTabSz="1152876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936711" indent="-360274" algn="l" defTabSz="1152876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441094" indent="-288219" algn="l" defTabSz="1152876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2017532" indent="-288219" algn="l" defTabSz="1152876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593970" indent="-288219" algn="l" defTabSz="1152876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3170408" indent="-288219" algn="l" defTabSz="115287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6845" indent="-288219" algn="l" defTabSz="115287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3283" indent="-288219" algn="l" defTabSz="115287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9721" indent="-288219" algn="l" defTabSz="115287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438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876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9313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5751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2189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8627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5064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11502" algn="l" defTabSz="115287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sb-w.eu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3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sb-w.eu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isb-w.eu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isb-w.eu/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2396155"/>
            <a:ext cx="8801057" cy="4545124"/>
          </a:xfrm>
        </p:spPr>
        <p:txBody>
          <a:bodyPr/>
          <a:lstStyle/>
          <a:p>
            <a:r>
              <a:rPr lang="de-DE" sz="3000" dirty="0"/>
              <a:t>Organisations-Coaching und Coaching-Methoden</a:t>
            </a:r>
            <a:br>
              <a:rPr lang="de-DE" sz="3000" dirty="0"/>
            </a:br>
            <a:r>
              <a:rPr lang="de-DE" sz="3000" dirty="0"/>
              <a:t> in Organisations- und Kulturentwicklung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3000" dirty="0"/>
              <a:t>Workshop 1.11.2014</a:t>
            </a:r>
            <a:r>
              <a:rPr lang="de-DE" dirty="0"/>
              <a:t/>
            </a:r>
            <a:br>
              <a:rPr lang="de-DE" dirty="0"/>
            </a:br>
            <a:r>
              <a:rPr lang="de-DE" sz="3000" dirty="0"/>
              <a:t>Kongress Mentale Stärken, Heidelberg 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Dr. Bernd Schmid</a:t>
            </a:r>
          </a:p>
          <a:p>
            <a:r>
              <a:rPr lang="de-DE" dirty="0"/>
              <a:t>i</a:t>
            </a:r>
            <a:r>
              <a:rPr lang="de-DE" dirty="0" smtClean="0"/>
              <a:t>sb – GmbH  Wiesloch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</a:t>
            </a:r>
            <a:r>
              <a:rPr lang="de-DE" sz="900" i="1" dirty="0" smtClean="0">
                <a:latin typeface="AkkuratStd" pitchFamily="34" charset="0"/>
              </a:rPr>
              <a:t>2014</a:t>
            </a:r>
            <a:endParaRPr lang="de-DE" sz="900" i="1" dirty="0">
              <a:latin typeface="AkkuratStd" pitchFamily="34" charset="0"/>
            </a:endParaRP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2269" y="6637932"/>
            <a:ext cx="579866" cy="24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357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4" descr="DreiweltenModellDerPersönlichkeit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333" y="1587788"/>
            <a:ext cx="5634251" cy="53534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Coaching-Perspektive u. Expertise </a:t>
            </a:r>
            <a:r>
              <a:rPr lang="de-DE" dirty="0" smtClean="0">
                <a:solidFill>
                  <a:srgbClr val="AF1428"/>
                </a:solidFill>
              </a:rPr>
              <a:t>Zusammenhänge und Integration</a:t>
            </a:r>
            <a:br>
              <a:rPr lang="de-DE" dirty="0" smtClean="0">
                <a:solidFill>
                  <a:srgbClr val="AF1428"/>
                </a:solidFill>
              </a:rPr>
            </a:br>
            <a:endParaRPr lang="de-DE" dirty="0">
              <a:solidFill>
                <a:srgbClr val="AF1428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8427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Wo bleibt die Identität des Coaches?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3000" dirty="0">
                <a:solidFill>
                  <a:srgbClr val="575984"/>
                </a:solidFill>
              </a:rPr>
              <a:t>Mosaikidentität </a:t>
            </a:r>
          </a:p>
          <a:p>
            <a:r>
              <a:rPr lang="de-DE" sz="3000" dirty="0"/>
              <a:t>Die Zusammenstellung macht den Blumenstrauß einzigartig, nicht der Anspruch, Blumen zu enthalten, die in anderen Bouquets nicht zu finden sind.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628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Schwerpunktbildungen </a:t>
            </a:r>
            <a:br>
              <a:rPr lang="de-DE" dirty="0" smtClean="0"/>
            </a:br>
            <a:r>
              <a:rPr lang="de-DE" dirty="0" smtClean="0"/>
              <a:t>ohne Abgrenzung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48" name="Picture 2" descr="C:\Users\Praktikant\Downloads\KernprägnanteDefinitio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908" y="1587788"/>
            <a:ext cx="6761100" cy="53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Abgerundetes Rechteck 45"/>
          <p:cNvSpPr/>
          <p:nvPr/>
        </p:nvSpPr>
        <p:spPr>
          <a:xfrm>
            <a:off x="1836214" y="4718495"/>
            <a:ext cx="2321481" cy="911991"/>
          </a:xfrm>
          <a:prstGeom prst="roundRect">
            <a:avLst/>
          </a:prstGeom>
          <a:ln w="6350">
            <a:solidFill>
              <a:srgbClr val="57598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15288" tIns="57644" rIns="115288" bIns="57644" rtlCol="0" anchor="ctr">
            <a:spAutoFit/>
          </a:bodyPr>
          <a:lstStyle/>
          <a:p>
            <a:pPr algn="ctr"/>
            <a:r>
              <a:rPr lang="de-DE" dirty="0" smtClean="0">
                <a:solidFill>
                  <a:srgbClr val="AF1428"/>
                </a:solidFill>
                <a:latin typeface="AkkuratStd" pitchFamily="34" charset="0"/>
              </a:rPr>
              <a:t>Organisations-Coaching</a:t>
            </a:r>
            <a:endParaRPr lang="de-DE" dirty="0">
              <a:solidFill>
                <a:srgbClr val="AF1428"/>
              </a:solidFill>
              <a:latin typeface="AkkuratStd" pitchFamily="34" charset="0"/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3734723" y="2381273"/>
            <a:ext cx="2100841" cy="520395"/>
          </a:xfrm>
          <a:prstGeom prst="roundRect">
            <a:avLst/>
          </a:prstGeom>
          <a:ln w="6350">
            <a:solidFill>
              <a:srgbClr val="57598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15288" tIns="57644" rIns="115288" bIns="57644" rtlCol="0" anchor="ctr">
            <a:spAutoFit/>
          </a:bodyPr>
          <a:lstStyle/>
          <a:p>
            <a:pPr algn="ctr"/>
            <a:r>
              <a:rPr lang="de-DE" dirty="0" smtClean="0">
                <a:solidFill>
                  <a:srgbClr val="AF1428"/>
                </a:solidFill>
                <a:latin typeface="AkkuratStd" pitchFamily="34" charset="0"/>
              </a:rPr>
              <a:t>Life Coaching</a:t>
            </a:r>
            <a:endParaRPr lang="de-DE" dirty="0">
              <a:solidFill>
                <a:srgbClr val="AF1428"/>
              </a:solidFill>
              <a:latin typeface="AkkuratStd" pitchFamily="34" charset="0"/>
            </a:endParaRPr>
          </a:p>
        </p:txBody>
      </p:sp>
      <p:sp>
        <p:nvSpPr>
          <p:cNvPr id="51" name="Abgerundetes Rechteck 50"/>
          <p:cNvSpPr/>
          <p:nvPr/>
        </p:nvSpPr>
        <p:spPr>
          <a:xfrm>
            <a:off x="4692759" y="5411609"/>
            <a:ext cx="1329198" cy="520395"/>
          </a:xfrm>
          <a:prstGeom prst="roundRect">
            <a:avLst/>
          </a:prstGeom>
          <a:ln w="6350">
            <a:solidFill>
              <a:srgbClr val="57598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15288" tIns="57644" rIns="115288" bIns="57644" rtlCol="0" anchor="ctr">
            <a:spAutoFit/>
          </a:bodyPr>
          <a:lstStyle/>
          <a:p>
            <a:pPr algn="ctr"/>
            <a:r>
              <a:rPr lang="de-DE" dirty="0" smtClean="0">
                <a:solidFill>
                  <a:srgbClr val="AF1428"/>
                </a:solidFill>
                <a:latin typeface="AkkuratStd" pitchFamily="34" charset="0"/>
              </a:rPr>
              <a:t>Training</a:t>
            </a:r>
            <a:endParaRPr lang="de-DE" dirty="0">
              <a:solidFill>
                <a:srgbClr val="AF1428"/>
              </a:solidFill>
              <a:latin typeface="AkkuratStd" pitchFamily="34" charset="0"/>
            </a:endParaRPr>
          </a:p>
        </p:txBody>
      </p:sp>
      <p:sp>
        <p:nvSpPr>
          <p:cNvPr id="53" name="Abgerundetes Rechteck 52"/>
          <p:cNvSpPr/>
          <p:nvPr/>
        </p:nvSpPr>
        <p:spPr>
          <a:xfrm>
            <a:off x="6161868" y="3918609"/>
            <a:ext cx="627277" cy="880104"/>
          </a:xfrm>
          <a:prstGeom prst="roundRect">
            <a:avLst/>
          </a:prstGeom>
          <a:ln w="6350">
            <a:solidFill>
              <a:srgbClr val="57598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15288" tIns="57644" rIns="115288" bIns="57644" rtlCol="0" anchor="ctr">
            <a:spAutoFit/>
          </a:bodyPr>
          <a:lstStyle/>
          <a:p>
            <a:pPr algn="ctr"/>
            <a:r>
              <a:rPr lang="de-DE" dirty="0" smtClean="0">
                <a:solidFill>
                  <a:srgbClr val="AF1428"/>
                </a:solidFill>
                <a:latin typeface="AkkuratStd" pitchFamily="34" charset="0"/>
              </a:rPr>
              <a:t>OE</a:t>
            </a:r>
            <a:endParaRPr lang="de-DE" dirty="0">
              <a:solidFill>
                <a:srgbClr val="AF1428"/>
              </a:solidFill>
              <a:latin typeface="AkkuratStd" pitchFamily="34" charset="0"/>
            </a:endParaRPr>
          </a:p>
        </p:txBody>
      </p:sp>
      <p:sp>
        <p:nvSpPr>
          <p:cNvPr id="49" name="Foliennummernplatzhalter 4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062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Fokus- und </a:t>
            </a:r>
            <a:br>
              <a:rPr lang="de-DE" smtClean="0"/>
            </a:br>
            <a:r>
              <a:rPr lang="de-DE" smtClean="0"/>
              <a:t>Feldspezifische Kompetenzen</a:t>
            </a:r>
            <a:br>
              <a:rPr lang="de-DE" smtClean="0"/>
            </a:b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Jeder Coaching-Schwerpunkt hat seine eigenen Gütekriterien, denen man sich spezifisch stellen sollte.</a:t>
            </a:r>
          </a:p>
          <a:p>
            <a:endParaRPr lang="de-DE" dirty="0" smtClean="0"/>
          </a:p>
          <a:p>
            <a:r>
              <a:rPr lang="de-DE" dirty="0" smtClean="0"/>
              <a:t>Eine automatische Übertragung von Kompetenzvermutungen ist fehl am Platz.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3979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3500" dirty="0"/>
              <a:t>	Einbettung</a:t>
            </a:r>
            <a:br>
              <a:rPr lang="de-DE" sz="3500" dirty="0"/>
            </a:br>
            <a:r>
              <a:rPr lang="de-DE" sz="3500" dirty="0"/>
              <a:t>	von Coaching </a:t>
            </a:r>
            <a:br>
              <a:rPr lang="de-DE" sz="3500" dirty="0"/>
            </a:br>
            <a:r>
              <a:rPr lang="de-DE" sz="3500" dirty="0"/>
              <a:t>	in OE/PE/KE 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10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F1428"/>
                </a:solidFill>
              </a:rPr>
              <a:t>Fragen zur Sortierung und Einbettung 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/>
              <a:t>von Coaching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Ist Coaching-Bauchladen ein Auslaufmodell?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Wird Markt für Teilperspektiven-definierte Positionierung eng?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Gehört spezialisierten und integrierten Ansätzen die Zukunft?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Welche Positionierungen sind erforderlich? : Programmatiken, Felder, Branchen, Unternehmenstypen, Märkte, Kulturen ....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155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515168"/>
          </a:xfrm>
        </p:spPr>
        <p:txBody>
          <a:bodyPr/>
          <a:lstStyle/>
          <a:p>
            <a:r>
              <a:rPr lang="de-DE" dirty="0" smtClean="0"/>
              <a:t>Raster für Einbettungen von Coaching</a:t>
            </a:r>
            <a:br>
              <a:rPr lang="de-DE" dirty="0" smtClean="0"/>
            </a:br>
            <a:r>
              <a:rPr lang="de-DE" sz="2500" dirty="0"/>
              <a:t>(Übergänge fließend)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212018" y="2193437"/>
            <a:ext cx="8505136" cy="4646517"/>
          </a:xfrm>
        </p:spPr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Durch situative Kunden-Anliegen-geprägtes Coaching</a:t>
            </a:r>
          </a:p>
          <a:p>
            <a:r>
              <a:rPr lang="de-DE" dirty="0"/>
              <a:t>	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dafür Spezialisierungen (Konflikt-Coaching)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 An Anbieterprogrammen-orientiertes Coaching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	 </a:t>
            </a:r>
            <a:r>
              <a:rPr lang="de-DE" dirty="0"/>
              <a:t>dafür </a:t>
            </a:r>
            <a:r>
              <a:rPr lang="de-DE" dirty="0" smtClean="0"/>
              <a:t>Spezialisierungen( Achtsamkeits-Coaching)</a:t>
            </a:r>
            <a:endParaRPr lang="de-DE" dirty="0"/>
          </a:p>
          <a:p>
            <a:endParaRPr lang="de-DE" dirty="0" smtClean="0"/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An Kundenprogrammen-orientiertes Coaching</a:t>
            </a:r>
          </a:p>
          <a:p>
            <a:r>
              <a:rPr lang="de-DE" dirty="0"/>
              <a:t>	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dafür Spezialisierungen (z.B. neu Führungsrolle)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im Rahmen von speziellen OE/Change-Projekten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im Rahmen spezieller PE-Strategien in Unternehmen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0884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Durch situatives </a:t>
            </a:r>
            <a:br>
              <a:rPr lang="de-DE" dirty="0" smtClean="0"/>
            </a:br>
            <a:r>
              <a:rPr lang="de-DE" dirty="0" smtClean="0"/>
              <a:t>Kunden-Anliegen-geprägtes Coaching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bei </a:t>
            </a:r>
            <a:r>
              <a:rPr lang="de-DE" b="1" dirty="0" smtClean="0"/>
              <a:t>Anlässen im Unternehmen </a:t>
            </a:r>
            <a:br>
              <a:rPr lang="de-DE" b="1" dirty="0" smtClean="0"/>
            </a:br>
            <a:r>
              <a:rPr lang="de-DE" dirty="0" smtClean="0"/>
              <a:t>(z.B. im Rahmen von Führungs- und Teamentwicklungen)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bei </a:t>
            </a:r>
            <a:r>
              <a:rPr lang="de-DE" b="1" dirty="0" smtClean="0"/>
              <a:t>kritischen Ereignissen im individuellen Berufsleben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(z.B.  Selbständig machen)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bei </a:t>
            </a:r>
            <a:r>
              <a:rPr lang="de-DE" b="1" dirty="0" smtClean="0"/>
              <a:t>privat-persönlichem Orientierungsbedarf </a:t>
            </a:r>
            <a:br>
              <a:rPr lang="de-DE" b="1" dirty="0" smtClean="0"/>
            </a:br>
            <a:r>
              <a:rPr lang="de-DE" dirty="0" smtClean="0"/>
              <a:t>(z.B. Lebensphasen,  Erkrankungen, kritische Ereignisse)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94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212135"/>
          </a:xfrm>
        </p:spPr>
        <p:txBody>
          <a:bodyPr/>
          <a:lstStyle/>
          <a:p>
            <a:r>
              <a:rPr lang="de-DE" dirty="0" smtClean="0">
                <a:solidFill>
                  <a:srgbClr val="AF1428"/>
                </a:solidFill>
              </a:rPr>
              <a:t>Anbieter-Spezialisierungen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 </a:t>
            </a:r>
          </a:p>
          <a:p>
            <a:r>
              <a:rPr lang="de-DE" dirty="0" smtClean="0"/>
              <a:t>Zwar spezielle Anliegen seitens des Kunden ( Burnout, Konflikte, Doppelspitzen, Fusionsprobleme) </a:t>
            </a:r>
          </a:p>
          <a:p>
            <a:r>
              <a:rPr lang="de-DE" b="1" dirty="0" smtClean="0"/>
              <a:t>an</a:t>
            </a:r>
            <a:r>
              <a:rPr lang="de-DE" dirty="0" smtClean="0"/>
              <a:t> </a:t>
            </a:r>
            <a:r>
              <a:rPr lang="de-DE" b="1" dirty="0" smtClean="0"/>
              <a:t>Vorlieben des Coaches oder Programmatik des Anbieters orientiert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Perspektiven: </a:t>
            </a:r>
            <a:br>
              <a:rPr lang="de-DE" dirty="0" smtClean="0"/>
            </a:br>
            <a:r>
              <a:rPr lang="de-DE" dirty="0" smtClean="0"/>
              <a:t>Neuro- , Psychodynamisch, interaktiv, Achtsamkeit, Biographie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Methodik: </a:t>
            </a:r>
            <a:br>
              <a:rPr lang="de-DE" dirty="0" smtClean="0"/>
            </a:br>
            <a:r>
              <a:rPr lang="de-DE" dirty="0" smtClean="0"/>
              <a:t>Portfolio, Aufstellungen, MPTI, </a:t>
            </a:r>
            <a:r>
              <a:rPr lang="de-DE" dirty="0" err="1" smtClean="0"/>
              <a:t>mindmap</a:t>
            </a:r>
            <a:r>
              <a:rPr lang="de-DE" dirty="0" smtClean="0"/>
              <a:t>,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Medien: </a:t>
            </a:r>
            <a:br>
              <a:rPr lang="de-DE" dirty="0" smtClean="0"/>
            </a:br>
            <a:r>
              <a:rPr lang="de-DE" dirty="0" smtClean="0"/>
              <a:t>Outdoor, Pferde, mediales-Coaching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Settings: </a:t>
            </a:r>
            <a:br>
              <a:rPr lang="de-DE" dirty="0" smtClean="0"/>
            </a:br>
            <a:r>
              <a:rPr lang="de-DE" dirty="0" smtClean="0"/>
              <a:t>Einzel, Gruppen, Teams, lang/kurz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6699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Kunden –Programm-orientiertes Coaching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im Rahmen der Strategie eines Coaching Pools (entweder von ausgewählten und instruierten Externen oder eines Pools aus Internen)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100 Tage- Coaching für Führungskräfte, </a:t>
            </a:r>
            <a:r>
              <a:rPr lang="de-DE" dirty="0" err="1" smtClean="0"/>
              <a:t>Teambuilding</a:t>
            </a:r>
            <a:r>
              <a:rPr lang="de-DE" dirty="0" smtClean="0"/>
              <a:t>-Coaching, Fusionen-, interkulturelle Einsätze, etc.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Standardisierungen, Felderfahrung, Anbietergröße, Anforderungen an Sprachen, internationale Vernetzung und Einsatzorte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Durch Kunden-Programmatik geprägtes Coaching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28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3500" dirty="0"/>
              <a:t>Coaching </a:t>
            </a:r>
            <a:br>
              <a:rPr lang="de-DE" sz="3500" dirty="0"/>
            </a:br>
            <a:r>
              <a:rPr lang="de-DE" sz="3500" dirty="0"/>
              <a:t>als Perspektive und </a:t>
            </a:r>
            <a:br>
              <a:rPr lang="de-DE" sz="3500" dirty="0"/>
            </a:br>
            <a:r>
              <a:rPr lang="de-DE" sz="3500" dirty="0"/>
              <a:t>als Expertise</a:t>
            </a:r>
            <a:br>
              <a:rPr lang="de-DE" sz="3500" dirty="0"/>
            </a:br>
            <a:r>
              <a:rPr lang="de-DE" sz="3500" dirty="0"/>
              <a:t>für das Organisationsfeld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310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909101"/>
          </a:xfrm>
        </p:spPr>
        <p:txBody>
          <a:bodyPr/>
          <a:lstStyle/>
          <a:p>
            <a:r>
              <a:rPr lang="de-DE" dirty="0" smtClean="0"/>
              <a:t>Beispiel: Kundenprogramm: „Verantwortungskulturstärkung“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637253" y="1688381"/>
            <a:ext cx="8079197" cy="5353909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9" name="Bild 8" descr="VierDimensionenEinesVerantwortungssystem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" y="1890403"/>
            <a:ext cx="8184213" cy="515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92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4" descr="CoachingInDerBegegnungVonProgrammatiken.jpe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63" y="1853640"/>
            <a:ext cx="7098390" cy="48217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Passung der Programmatiken</a:t>
            </a:r>
            <a:br>
              <a:rPr lang="de-DE" dirty="0" smtClean="0"/>
            </a:br>
            <a:r>
              <a:rPr lang="de-DE" dirty="0" smtClean="0"/>
              <a:t>Coaching-Qualität durch Passung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3157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F1428"/>
                </a:solidFill>
              </a:rPr>
              <a:t>Coaching-Qualität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/>
              <a:t>durch Programm/Kultur-Passung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Passen Anbieterprogramme und –</a:t>
            </a:r>
            <a:r>
              <a:rPr lang="de-DE" sz="3000" dirty="0" err="1"/>
              <a:t>vorlieben</a:t>
            </a:r>
            <a:r>
              <a:rPr lang="de-DE" sz="3000" dirty="0"/>
              <a:t> zum Kunden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Zu Kontext und Entwicklungsphase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Zu Vorstellungen externen Engagements im Zusammenspiel mit interner Umsetzung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Zum Verantwortungsverständnis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Zur Geschäftsanbahnung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37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F1428"/>
                </a:solidFill>
              </a:rPr>
              <a:t>Externe und interne Steuerung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/>
              <a:t>und Coaching-Expertise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Wichtig, dass Interne Coaching-Kompetenz haben, auch wenn sie nicht im engeren Sinne coachen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Sie sind die Drehscheibe und Garant für Nachhaltigkeit nach innen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Sie helfen sinnvolle Konfigurationen interner Projekte mit externer Hilfe zu definieren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Externe sollte für „unbefangene“ Außensicht und Anschluss an fachliche Entwicklungen stehen.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15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Coaching im Rahmen von speziellen</a:t>
            </a:r>
            <a:br>
              <a:rPr lang="de-DE" dirty="0" smtClean="0"/>
            </a:br>
            <a:r>
              <a:rPr lang="de-DE" dirty="0" smtClean="0"/>
              <a:t> OE/Change-Projekten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Im </a:t>
            </a:r>
            <a:r>
              <a:rPr lang="de-DE" dirty="0" err="1" smtClean="0"/>
              <a:t>Recruiting</a:t>
            </a:r>
            <a:r>
              <a:rPr lang="de-DE" dirty="0" smtClean="0"/>
              <a:t> für OE/Change -Projekte (z.B. Klärung der Passungen, wer wie mitmachen könnte etc.)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Spezifische on-</a:t>
            </a:r>
            <a:r>
              <a:rPr lang="de-DE" dirty="0" err="1" smtClean="0"/>
              <a:t>the</a:t>
            </a:r>
            <a:r>
              <a:rPr lang="de-DE" dirty="0" smtClean="0"/>
              <a:t>-project-Unterstützung. (Qualifikation und Unterstützung 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)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Teamcoaching (Ko-Dramaturgie), </a:t>
            </a:r>
            <a:r>
              <a:rPr lang="de-DE" dirty="0" err="1" smtClean="0"/>
              <a:t>Interdepartemental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endParaRPr lang="de-DE" dirty="0" smtClean="0"/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Coachings müssen mit OE-Programm interagieren um spezifische Beiträge zu sichern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 als extra Event oder als Methodik um OE/KE/etc. zu betreiben.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82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Coaching im Rahmen spezieller </a:t>
            </a:r>
            <a:br>
              <a:rPr lang="de-DE" smtClean="0"/>
            </a:br>
            <a:r>
              <a:rPr lang="de-DE" smtClean="0"/>
              <a:t>PE-Strategien in Unternehmen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500" dirty="0"/>
              <a:t>kombiniert mit </a:t>
            </a:r>
            <a:r>
              <a:rPr lang="de-DE" sz="2500" dirty="0" err="1"/>
              <a:t>Recruitingkonzept</a:t>
            </a:r>
            <a:r>
              <a:rPr lang="de-DE" sz="2500" dirty="0"/>
              <a:t> </a:t>
            </a:r>
            <a:br>
              <a:rPr lang="de-DE" sz="2500" dirty="0"/>
            </a:br>
            <a:r>
              <a:rPr lang="de-DE" sz="2500" dirty="0"/>
              <a:t>(gleich die Richtigen und Lernfähigen an Bord nehmen),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500" dirty="0"/>
              <a:t>Bindungskonzept, Outplacement, Neuernennungen von z.B. Führungskräften etc.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500" dirty="0"/>
              <a:t>Aufbau eines Qualifikationsprofils fürs Tagesgeschäft und OE/KE (Bodenpflege) Beispiel: Stärkung Verantwortungskultur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152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2396155"/>
            <a:ext cx="8801057" cy="4545124"/>
          </a:xfrm>
        </p:spPr>
        <p:txBody>
          <a:bodyPr/>
          <a:lstStyle/>
          <a:p>
            <a:r>
              <a:rPr lang="de-DE" sz="3000" dirty="0"/>
              <a:t>Organisations-Coaching und Coaching-Methoden</a:t>
            </a:r>
            <a:br>
              <a:rPr lang="de-DE" sz="3000" dirty="0"/>
            </a:br>
            <a:r>
              <a:rPr lang="de-DE" sz="3000" dirty="0"/>
              <a:t> in Organisations- und Kulturentwicklung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3000" dirty="0"/>
              <a:t>Workshop 1.11.2014</a:t>
            </a:r>
            <a:r>
              <a:rPr lang="de-DE" dirty="0"/>
              <a:t/>
            </a:r>
            <a:br>
              <a:rPr lang="de-DE" dirty="0"/>
            </a:br>
            <a:r>
              <a:rPr lang="de-DE" sz="3000" dirty="0"/>
              <a:t>Kongress Mentale Stärken, Heidelberg 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Dr. Bernd Schmid</a:t>
            </a:r>
          </a:p>
          <a:p>
            <a:r>
              <a:rPr lang="de-DE" dirty="0"/>
              <a:t>i</a:t>
            </a:r>
            <a:r>
              <a:rPr lang="de-DE" dirty="0" smtClean="0"/>
              <a:t>sb – GmbH  Wiesloch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2269" y="6637932"/>
            <a:ext cx="579866" cy="24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1662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77" y="880292"/>
            <a:ext cx="4621583" cy="4242958"/>
          </a:xfrm>
        </p:spPr>
        <p:txBody>
          <a:bodyPr/>
          <a:lstStyle/>
          <a:p>
            <a:r>
              <a:rPr lang="de-DE" dirty="0"/>
              <a:t>i</a:t>
            </a:r>
            <a:r>
              <a:rPr lang="de-DE" dirty="0" smtClean="0"/>
              <a:t>sb – Ansätze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Anschluss an:</a:t>
            </a:r>
            <a:br>
              <a:rPr lang="de-DE" dirty="0" smtClean="0"/>
            </a:br>
            <a:r>
              <a:rPr lang="de-DE" dirty="0" smtClean="0"/>
              <a:t>OE und Führung</a:t>
            </a:r>
            <a:br>
              <a:rPr lang="de-DE" dirty="0" smtClean="0"/>
            </a:br>
            <a:r>
              <a:rPr lang="de-DE" dirty="0" smtClean="0"/>
              <a:t>Kultur-Entwicklung</a:t>
            </a:r>
            <a:br>
              <a:rPr lang="de-DE" dirty="0" smtClean="0"/>
            </a:br>
            <a:r>
              <a:rPr lang="de-DE" dirty="0" smtClean="0"/>
              <a:t>Reifegrade</a:t>
            </a:r>
            <a:br>
              <a:rPr lang="de-DE" dirty="0" smtClean="0"/>
            </a:br>
            <a:r>
              <a:rPr lang="de-DE" dirty="0" smtClean="0"/>
              <a:t>Unternehmertum (Profit + Nonprofit) </a:t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3883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isb - Ansatz für OE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 als die Kunst die Entwicklung von </a:t>
            </a:r>
            <a:br>
              <a:rPr lang="de-DE" sz="3000" dirty="0"/>
            </a:br>
            <a:r>
              <a:rPr lang="de-DE" sz="3000" dirty="0"/>
              <a:t>Organisationen zu gestalten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 als Entwicklung von Kompetenz und Lernen für Wirklichkeitsinszenierung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 als Entwicklung menschlicher Systeme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 als Kulturentwicklung</a:t>
            </a:r>
          </a:p>
        </p:txBody>
      </p:sp>
    </p:spTree>
    <p:extLst>
      <p:ext uri="{BB962C8B-B14F-4D97-AF65-F5344CB8AC3E}">
        <p14:creationId xmlns:p14="http://schemas.microsoft.com/office/powerpoint/2010/main" val="1214810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47814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OE menschlicher Systeme	</a:t>
            </a:r>
          </a:p>
        </p:txBody>
      </p:sp>
      <p:sp>
        <p:nvSpPr>
          <p:cNvPr id="247815" name="Textplatzhalt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OE-spezifische Anleitung von Verantwortlichen in der Organisation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Der OE-Ansatz des isb ist darüber hinaus </a:t>
            </a:r>
            <a:br>
              <a:rPr lang="de-DE" dirty="0" smtClean="0"/>
            </a:br>
            <a:r>
              <a:rPr lang="de-DE" dirty="0" smtClean="0"/>
              <a:t>mehr definiert durch Perspektiven, Prinzipien und Haltungen</a:t>
            </a:r>
            <a:br>
              <a:rPr lang="de-DE" dirty="0" smtClean="0"/>
            </a:br>
            <a:r>
              <a:rPr lang="de-DE" dirty="0" smtClean="0"/>
              <a:t>als durch Schemata für Ereignisse oder Vorgehensweisen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Bewährte isb-Konzepte und Prinzipien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Organisationsentwicklung (OE) im Verbund mit Kulturentwicklung (KE)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Arbeitsformen von OE als Entwicklung menschlicher Systeme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</a:t>
            </a:r>
          </a:p>
        </p:txBody>
      </p:sp>
    </p:spTree>
    <p:extLst>
      <p:ext uri="{BB962C8B-B14F-4D97-AF65-F5344CB8AC3E}">
        <p14:creationId xmlns:p14="http://schemas.microsoft.com/office/powerpoint/2010/main" val="1295991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 descr="Vieraugengespräch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3988" y="2396155"/>
            <a:ext cx="5102388" cy="4545124"/>
          </a:xfr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Coaching</a:t>
            </a:r>
            <a:br>
              <a:rPr lang="de-DE" smtClean="0"/>
            </a:br>
            <a:r>
              <a:rPr lang="de-DE" smtClean="0"/>
              <a:t>= 4 Augen-Gespräch?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7"/>
          </p:nvPr>
        </p:nvSpPr>
        <p:spPr/>
        <p:txBody>
          <a:bodyPr anchor="b"/>
          <a:lstStyle/>
          <a:p>
            <a:r>
              <a:rPr lang="de-DE" dirty="0" smtClean="0">
                <a:latin typeface="AkkuratStd Light" pitchFamily="34" charset="0"/>
              </a:rPr>
              <a:t>Quelle: </a:t>
            </a:r>
            <a:br>
              <a:rPr lang="de-DE" dirty="0" smtClean="0">
                <a:latin typeface="AkkuratStd Light" pitchFamily="34" charset="0"/>
              </a:rPr>
            </a:br>
            <a:r>
              <a:rPr lang="de-DE" dirty="0" smtClean="0">
                <a:latin typeface="AkkuratStd Light" pitchFamily="34" charset="0"/>
              </a:rPr>
              <a:t>Cover Marc Minor Manager im Dialog</a:t>
            </a:r>
            <a:endParaRPr lang="de-DE" dirty="0">
              <a:latin typeface="AkkuratStd Light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38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249862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300" dirty="0"/>
              <a:t>Beispiele zu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Bewährte ISB-Konzepte und Prinzipien 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249863" name="Textplatzhalt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32328" indent="-432328">
              <a:buFont typeface="+mj-lt"/>
              <a:buAutoNum type="arabicPeriod"/>
            </a:pPr>
            <a:r>
              <a:rPr lang="de-DE" dirty="0" smtClean="0"/>
              <a:t>Rahmenklärungen und Kontrakte mit den Entscheidern 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Möglichst wenig Treibhauseffekte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Realistisch getimtes und umsichtiges Vorgehen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Kristallisierendes Vorgehen und Probeinszenierungen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Multiplikationsfähigkeit sichern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Kultur-Prinzipien in allen Teilprozessen sichern 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Komplexitätskontrollierendes Vorgehen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Transferprobleme minimierendes Vorgehen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Reifegrade der betreibenden Individuen, aber auch der tragenden Organisation berücksichtigen</a:t>
            </a:r>
          </a:p>
          <a:p>
            <a:pPr marL="432328" indent="-432328">
              <a:buFont typeface="+mj-lt"/>
              <a:buAutoNum type="arabicPeriod"/>
            </a:pPr>
            <a:r>
              <a:rPr lang="de-DE" dirty="0" smtClean="0"/>
              <a:t>Ressourcenschonendes Vorgehen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539345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250886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300" dirty="0"/>
              <a:t>Beispiele zu</a:t>
            </a:r>
            <a:br>
              <a:rPr lang="de-DE" sz="2300" dirty="0"/>
            </a:br>
            <a:r>
              <a:rPr lang="de-DE" dirty="0" smtClean="0"/>
              <a:t>Arbeitsformen von OE als </a:t>
            </a:r>
            <a:br>
              <a:rPr lang="de-DE" dirty="0" smtClean="0"/>
            </a:br>
            <a:r>
              <a:rPr lang="de-DE" dirty="0" smtClean="0"/>
              <a:t>Entwicklung menschlicher Systeme</a:t>
            </a:r>
          </a:p>
        </p:txBody>
      </p:sp>
      <p:sp>
        <p:nvSpPr>
          <p:cNvPr id="250888" name="Text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1: 	dialogische Klärung mit Verantwortlichen von 		OE-Prozessen</a:t>
            </a:r>
          </a:p>
          <a:p>
            <a:r>
              <a:rPr lang="de-DE" dirty="0" smtClean="0"/>
              <a:t>Beispiel 2: 	vertikale Teamentwicklung</a:t>
            </a:r>
          </a:p>
          <a:p>
            <a:r>
              <a:rPr lang="de-DE" dirty="0" smtClean="0"/>
              <a:t>Beispiel 3: 	OE-Werkstätten</a:t>
            </a:r>
          </a:p>
          <a:p>
            <a:r>
              <a:rPr lang="de-DE" dirty="0" smtClean="0"/>
              <a:t>Beispiel 4: 	OE-bezogene Coaching-Programme</a:t>
            </a:r>
          </a:p>
          <a:p>
            <a:r>
              <a:rPr lang="de-DE" dirty="0" smtClean="0"/>
              <a:t>Beispiel 5: 	Paralleler Transfer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58538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	OE durch</a:t>
            </a:r>
            <a:br>
              <a:rPr lang="de-DE" dirty="0" smtClean="0"/>
            </a:br>
            <a:r>
              <a:rPr lang="de-DE" dirty="0"/>
              <a:t>	</a:t>
            </a:r>
            <a:r>
              <a:rPr lang="de-DE" dirty="0" smtClean="0"/>
              <a:t>Kulturentwicklung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801760" y="4646519"/>
            <a:ext cx="1998003" cy="2597480"/>
          </a:xfrm>
          <a:prstGeom prst="rect">
            <a:avLst/>
          </a:prstGeom>
          <a:noFill/>
        </p:spPr>
        <p:txBody>
          <a:bodyPr wrap="square" lIns="115288" tIns="57644" rIns="115288" bIns="57644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010188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 schnell zur Sache will, </a:t>
            </a:r>
            <a:br>
              <a:rPr lang="de-DE" dirty="0" smtClean="0"/>
            </a:br>
            <a:r>
              <a:rPr lang="de-DE" dirty="0" smtClean="0"/>
              <a:t>sollte mit Kultur anfangen.</a:t>
            </a:r>
            <a:endParaRPr lang="de-DE" dirty="0"/>
          </a:p>
        </p:txBody>
      </p:sp>
      <p:pic>
        <p:nvPicPr>
          <p:cNvPr id="10" name="Picture 2" descr="C:\Users\Praktikant\Downloads\VerhältnisVonErgebnisUndKulturorientierungInOrganisationen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5346" y="1587788"/>
            <a:ext cx="5632223" cy="53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4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68779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30726" name="Titel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212135"/>
          </a:xfrm>
        </p:spPr>
        <p:txBody>
          <a:bodyPr/>
          <a:lstStyle/>
          <a:p>
            <a:r>
              <a:rPr lang="de-DE" dirty="0" smtClean="0"/>
              <a:t>Warum Kultur?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Komplexe Systeme können nur durch Kultur gesteuert werden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Kultur braucht Kulturgestaltung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Kultur kann nur durch Kultur erzeugt werden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Kultur braucht Ordnung und Rahmen einerseits und Spielraum andererseits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Kultur braucht Pflege, insbesondere in der Initialphase</a:t>
            </a:r>
          </a:p>
        </p:txBody>
      </p:sp>
    </p:spTree>
    <p:extLst>
      <p:ext uri="{BB962C8B-B14F-4D97-AF65-F5344CB8AC3E}">
        <p14:creationId xmlns:p14="http://schemas.microsoft.com/office/powerpoint/2010/main" val="54741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20486" name="Titel 10"/>
          <p:cNvSpPr>
            <a:spLocks noGrp="1"/>
          </p:cNvSpPr>
          <p:nvPr>
            <p:ph type="title"/>
          </p:nvPr>
        </p:nvSpPr>
        <p:spPr>
          <a:xfrm>
            <a:off x="722300" y="2496470"/>
            <a:ext cx="8079197" cy="1818898"/>
          </a:xfrm>
        </p:spPr>
        <p:txBody>
          <a:bodyPr anchor="t"/>
          <a:lstStyle/>
          <a:p>
            <a:r>
              <a:rPr lang="de-DE" dirty="0" smtClean="0"/>
              <a:t>Kultur ist ein Sammelbegriff dafür, </a:t>
            </a:r>
            <a:br>
              <a:rPr lang="de-DE" dirty="0" smtClean="0"/>
            </a:br>
            <a:r>
              <a:rPr lang="de-DE" dirty="0" smtClean="0"/>
              <a:t>wie Wirklichkeit </a:t>
            </a:r>
            <a:br>
              <a:rPr lang="de-DE" dirty="0" smtClean="0"/>
            </a:br>
            <a:r>
              <a:rPr lang="de-DE" dirty="0" smtClean="0"/>
              <a:t>bewusst und unbewusst – </a:t>
            </a:r>
            <a:br>
              <a:rPr lang="de-DE" dirty="0" smtClean="0"/>
            </a:br>
            <a:r>
              <a:rPr lang="de-DE" dirty="0" smtClean="0"/>
              <a:t>gewohnheitsmäßig oder kreativ gestaltet wird.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2300" y="1688381"/>
            <a:ext cx="8079197" cy="5353909"/>
          </a:xfrm>
        </p:spPr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167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20486" name="Titel 10"/>
          <p:cNvSpPr>
            <a:spLocks noGrp="1"/>
          </p:cNvSpPr>
          <p:nvPr>
            <p:ph type="title"/>
          </p:nvPr>
        </p:nvSpPr>
        <p:spPr>
          <a:xfrm>
            <a:off x="637253" y="2496470"/>
            <a:ext cx="8079197" cy="1818898"/>
          </a:xfrm>
        </p:spPr>
        <p:txBody>
          <a:bodyPr anchor="t"/>
          <a:lstStyle/>
          <a:p>
            <a:r>
              <a:rPr lang="de-DE" dirty="0"/>
              <a:t>Durch Kultur werden Rollengemäß die besseren Seiten der Mitwirkenden in den Vordergrund geholt und so aneinander angekoppelt, so dass sich ein selbstverstärkendes und selbstentwickelndes System ergibt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2300" y="1688381"/>
            <a:ext cx="8079197" cy="5353909"/>
          </a:xfrm>
        </p:spPr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28861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smtClean="0"/>
              <a:t>Kultur-Entwicklung = Lernkulturentwicklung</a:t>
            </a:r>
            <a:br>
              <a:rPr lang="de-DE" dirty="0" smtClean="0"/>
            </a:br>
            <a:r>
              <a:rPr lang="de-DE" dirty="0" smtClean="0">
                <a:solidFill>
                  <a:srgbClr val="AF1428"/>
                </a:solidFill>
              </a:rPr>
              <a:t> </a:t>
            </a:r>
            <a:r>
              <a:rPr lang="de-DE" dirty="0" smtClean="0">
                <a:solidFill>
                  <a:srgbClr val="0000FF"/>
                </a:solidFill>
              </a:rPr>
              <a:t/>
            </a:r>
            <a:br>
              <a:rPr lang="de-DE" dirty="0" smtClean="0">
                <a:solidFill>
                  <a:srgbClr val="0000FF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>Jede komplexe Aufgabe ist zugleich eine Lernaufgabe, zumindest für einige Player</a:t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/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  <a:sym typeface="Wingdings"/>
              </a:rPr>
              <a:t> OE ist auch OE – Lernen</a:t>
            </a:r>
            <a:br>
              <a:rPr lang="de-DE" dirty="0" smtClean="0">
                <a:solidFill>
                  <a:srgbClr val="000000"/>
                </a:solidFill>
                <a:sym typeface="Wingdings"/>
              </a:rPr>
            </a:b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88727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210950" name="Titel 4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010112"/>
          </a:xfrm>
        </p:spPr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Kritische Masse</a:t>
            </a:r>
          </a:p>
        </p:txBody>
      </p:sp>
      <p:sp>
        <p:nvSpPr>
          <p:cNvPr id="210951" name="Textplatzhalt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Kultur-Änderungen gegen Kulturgewohnheiten schwierig.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Es muss eine „kritische Masse“ </a:t>
            </a:r>
            <a:br>
              <a:rPr lang="de-DE" sz="3000" dirty="0"/>
            </a:br>
            <a:r>
              <a:rPr lang="de-DE" sz="3000" dirty="0"/>
              <a:t>positiver Beispiele erzeugt werden, </a:t>
            </a:r>
            <a:br>
              <a:rPr lang="de-DE" sz="3000" dirty="0"/>
            </a:br>
            <a:r>
              <a:rPr lang="de-DE" sz="3000" dirty="0"/>
              <a:t>bis eine neue Kultur trägt.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Wie viel (insbesondere am Anfang) notwendig ist, wird meist unterschätzt.</a:t>
            </a:r>
          </a:p>
        </p:txBody>
      </p:sp>
    </p:spTree>
    <p:extLst>
      <p:ext uri="{BB962C8B-B14F-4D97-AF65-F5344CB8AC3E}">
        <p14:creationId xmlns:p14="http://schemas.microsoft.com/office/powerpoint/2010/main" val="226005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Kulturentwicklung kein Allheilmittel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3000" dirty="0"/>
              <a:t>Kulturentwicklung kann strukturelle Mängel</a:t>
            </a:r>
            <a:br>
              <a:rPr lang="de-DE" sz="3000" dirty="0"/>
            </a:br>
            <a:r>
              <a:rPr lang="de-DE" sz="3000" dirty="0"/>
              <a:t>und andere unternehmerische Schieflagen</a:t>
            </a:r>
          </a:p>
          <a:p>
            <a:r>
              <a:rPr lang="de-DE" sz="3000" dirty="0"/>
              <a:t>im </a:t>
            </a:r>
            <a:r>
              <a:rPr lang="de-DE" sz="3000" dirty="0" err="1"/>
              <a:t>Hardfactor</a:t>
            </a:r>
            <a:r>
              <a:rPr lang="de-DE" sz="3000" dirty="0"/>
              <a:t>-Bereich nicht ersetzen.</a:t>
            </a:r>
            <a:br>
              <a:rPr lang="de-DE" sz="3000" dirty="0"/>
            </a:br>
            <a:r>
              <a:rPr lang="de-DE" sz="3000" dirty="0"/>
              <a:t/>
            </a:r>
            <a:br>
              <a:rPr lang="de-DE" sz="3000" dirty="0"/>
            </a:br>
            <a:r>
              <a:rPr lang="de-DE" sz="3000" dirty="0"/>
              <a:t>Kulturentwicklung kann aber</a:t>
            </a:r>
            <a:br>
              <a:rPr lang="de-DE" sz="3000" dirty="0"/>
            </a:br>
            <a:r>
              <a:rPr lang="de-DE" sz="3000" dirty="0"/>
              <a:t>zu deren Behebung beitragen.  (Beispiel)</a:t>
            </a:r>
          </a:p>
        </p:txBody>
      </p:sp>
      <p:sp>
        <p:nvSpPr>
          <p:cNvPr id="6" name="Titel 4"/>
          <p:cNvSpPr txBox="1">
            <a:spLocks/>
          </p:cNvSpPr>
          <p:nvPr/>
        </p:nvSpPr>
        <p:spPr>
          <a:xfrm>
            <a:off x="382112" y="880291"/>
            <a:ext cx="7739273" cy="1313146"/>
          </a:xfrm>
          <a:prstGeom prst="rect">
            <a:avLst/>
          </a:prstGeom>
        </p:spPr>
        <p:txBody>
          <a:bodyPr vert="horz" lIns="115288" tIns="57644" rIns="115288" bIns="57644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575984"/>
                </a:solidFill>
                <a:latin typeface="AkkuratStd" pitchFamily="34" charset="0"/>
                <a:ea typeface="+mj-ea"/>
                <a:cs typeface="+mj-cs"/>
              </a:defRPr>
            </a:lvl1pPr>
          </a:lstStyle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7046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Wofür steht „Coaching“?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Beratungsgespräch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Coaching-Kompetenzen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Coaching-Qualität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Coaching-Professionalität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Coaching-Kultur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802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2375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Kulturdidaktik</a:t>
            </a:r>
            <a:br>
              <a:rPr lang="de-DE" dirty="0" smtClean="0"/>
            </a:br>
            <a:r>
              <a:rPr lang="de-DE" sz="2300" dirty="0"/>
              <a:t>Damit Kultur Leistung, Kompetenz und  Sinn erzeugt</a:t>
            </a:r>
          </a:p>
        </p:txBody>
      </p:sp>
      <p:sp>
        <p:nvSpPr>
          <p:cNvPr id="237576" name="Text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Im isb gibt es kein Schema zu richtiger Kultur und seiner Herstellung im Leben und  im Unternehmen.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Wir leben und vermitteln eine Didaktik des Dialogs, über den Kulturfragen gestellt und positive Kulturbeiträge gelernt werden.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Und natürlich gestalten wir die Rahmen, dass sie die gewünschte Kultur befördern und nicht Kultur schlechte Rahmenbedingungen kompensieren soll.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901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3500" dirty="0"/>
              <a:t>	Führung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472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26317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Definition Führung</a:t>
            </a:r>
            <a:endParaRPr lang="de-DE" dirty="0" smtClean="0"/>
          </a:p>
        </p:txBody>
      </p:sp>
      <p:sp>
        <p:nvSpPr>
          <p:cNvPr id="263175" name="Textplatzhalt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3000" dirty="0"/>
              <a:t>Führen heißt, jemanden durch Kommunikation bewegen, sinnvoll bei Wirklichkeitsgestaltung mitzuwirken. </a:t>
            </a:r>
          </a:p>
          <a:p>
            <a:pPr lvl="1"/>
            <a:r>
              <a:rPr lang="de-DE" sz="3000" b="1" dirty="0"/>
              <a:t>Die richtige Führung gibt es nicht. </a:t>
            </a:r>
          </a:p>
          <a:p>
            <a:pPr lvl="1"/>
            <a:r>
              <a:rPr lang="de-DE" sz="3000" b="1" dirty="0"/>
              <a:t>Erfolgreiche Führung ja. </a:t>
            </a:r>
          </a:p>
          <a:p>
            <a:pPr lvl="1"/>
            <a:r>
              <a:rPr lang="de-DE" sz="3000" b="1" dirty="0"/>
              <a:t>In Führung zeigt sich Kultur. </a:t>
            </a:r>
          </a:p>
          <a:p>
            <a:pPr lvl="1"/>
            <a:r>
              <a:rPr lang="de-DE" sz="3000" b="1" dirty="0"/>
              <a:t>Führung prägt Kultur.</a:t>
            </a:r>
          </a:p>
        </p:txBody>
      </p:sp>
    </p:spTree>
    <p:extLst>
      <p:ext uri="{BB962C8B-B14F-4D97-AF65-F5344CB8AC3E}">
        <p14:creationId xmlns:p14="http://schemas.microsoft.com/office/powerpoint/2010/main" val="3497132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43</a:t>
            </a:fld>
            <a:endParaRPr lang="de-DE" dirty="0"/>
          </a:p>
        </p:txBody>
      </p:sp>
      <p:sp>
        <p:nvSpPr>
          <p:cNvPr id="217094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Führungsstile</a:t>
            </a:r>
            <a:endParaRPr lang="de-DE" dirty="0" smtClean="0"/>
          </a:p>
        </p:txBody>
      </p:sp>
      <p:sp>
        <p:nvSpPr>
          <p:cNvPr id="217095" name="Textplatzhalter 6"/>
          <p:cNvSpPr>
            <a:spLocks noGrp="1"/>
          </p:cNvSpPr>
          <p:nvPr>
            <p:ph type="body" sz="quarter" idx="1"/>
          </p:nvPr>
        </p:nvSpPr>
        <p:spPr>
          <a:xfrm>
            <a:off x="721860" y="1587788"/>
            <a:ext cx="8079197" cy="5353491"/>
          </a:xfrm>
        </p:spPr>
        <p:txBody>
          <a:bodyPr/>
          <a:lstStyle/>
          <a:p>
            <a:r>
              <a:rPr lang="de-DE" dirty="0" smtClean="0"/>
              <a:t>Tausend Arten und Stile Führung zu bewerkstelligen: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Pina Bausch – Wuppertal: </a:t>
            </a:r>
            <a:endParaRPr lang="de-DE" dirty="0" smtClean="0">
              <a:solidFill>
                <a:srgbClr val="AF1428"/>
              </a:solidFill>
            </a:endParaRPr>
          </a:p>
          <a:p>
            <a:pPr lvl="1"/>
            <a:r>
              <a:rPr lang="de-DE" dirty="0" smtClean="0">
                <a:solidFill>
                  <a:srgbClr val="AF1428"/>
                </a:solidFill>
              </a:rPr>
              <a:t>Aufmerksamkeit, Entfaltungsraum und Anregung 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>
                <a:solidFill>
                  <a:srgbClr val="AF1428"/>
                </a:solidFill>
              </a:rPr>
              <a:t>(wenig Drehbuch)</a:t>
            </a:r>
          </a:p>
          <a:p>
            <a:pPr lvl="1"/>
            <a:r>
              <a:rPr lang="de-DE" dirty="0" smtClean="0"/>
              <a:t>John Neumeier – HH:</a:t>
            </a:r>
            <a:endParaRPr lang="de-DE" dirty="0" smtClean="0">
              <a:solidFill>
                <a:srgbClr val="AF1428"/>
              </a:solidFill>
            </a:endParaRPr>
          </a:p>
          <a:p>
            <a:pPr lvl="1"/>
            <a:r>
              <a:rPr lang="de-DE" dirty="0" smtClean="0">
                <a:solidFill>
                  <a:srgbClr val="AF1428"/>
                </a:solidFill>
              </a:rPr>
              <a:t>Entwerfen und in enger Bezogenheit einstudieren 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>
                <a:solidFill>
                  <a:srgbClr val="AF1428"/>
                </a:solidFill>
              </a:rPr>
              <a:t>(viel Drehbuch) </a:t>
            </a:r>
          </a:p>
          <a:p>
            <a:endParaRPr lang="de-DE" dirty="0" smtClean="0"/>
          </a:p>
          <a:p>
            <a:r>
              <a:rPr lang="de-DE" dirty="0" smtClean="0"/>
              <a:t>Egal wie: am Ende tanzen die Tänzer und nicht der Choreograph!</a:t>
            </a:r>
          </a:p>
        </p:txBody>
      </p:sp>
    </p:spTree>
    <p:extLst>
      <p:ext uri="{BB962C8B-B14F-4D97-AF65-F5344CB8AC3E}">
        <p14:creationId xmlns:p14="http://schemas.microsoft.com/office/powerpoint/2010/main" val="226565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44</a:t>
            </a:fld>
            <a:endParaRPr lang="de-DE" dirty="0"/>
          </a:p>
        </p:txBody>
      </p:sp>
      <p:sp>
        <p:nvSpPr>
          <p:cNvPr id="221190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Führungssystem </a:t>
            </a:r>
            <a:br>
              <a:rPr lang="de-DE" dirty="0" smtClean="0"/>
            </a:br>
            <a:r>
              <a:rPr lang="de-DE" dirty="0" smtClean="0"/>
              <a:t>Führung - eine Systemkompetenz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"/>
          </p:nvPr>
        </p:nvSpPr>
        <p:spPr>
          <a:xfrm>
            <a:off x="637253" y="1861697"/>
            <a:ext cx="8079197" cy="5353491"/>
          </a:xfrm>
        </p:spPr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Führungssystem = Netz der Führungsbeziehung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Hierarchie: spezielle Führungskette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Andere Führungsbeziehungen (Projekte, spezielle Vorhaben)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komplexes Netzwerk, nicht nur in einer Matrix-Organisation</a:t>
            </a:r>
          </a:p>
        </p:txBody>
      </p:sp>
    </p:spTree>
    <p:extLst>
      <p:ext uri="{BB962C8B-B14F-4D97-AF65-F5344CB8AC3E}">
        <p14:creationId xmlns:p14="http://schemas.microsoft.com/office/powerpoint/2010/main" val="354398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45</a:t>
            </a:fld>
            <a:endParaRPr lang="de-DE" dirty="0"/>
          </a:p>
        </p:txBody>
      </p:sp>
      <p:sp>
        <p:nvSpPr>
          <p:cNvPr id="229382" name="Titel 4"/>
          <p:cNvSpPr>
            <a:spLocks noGrp="1"/>
          </p:cNvSpPr>
          <p:nvPr>
            <p:ph type="title"/>
          </p:nvPr>
        </p:nvSpPr>
        <p:spPr>
          <a:xfrm>
            <a:off x="721860" y="577257"/>
            <a:ext cx="7484571" cy="909101"/>
          </a:xfrm>
        </p:spPr>
        <p:txBody>
          <a:bodyPr/>
          <a:lstStyle/>
          <a:p>
            <a:r>
              <a:rPr lang="de-DE" dirty="0" smtClean="0"/>
              <a:t>Gütekriterien eines Führungssystems</a:t>
            </a:r>
          </a:p>
        </p:txBody>
      </p:sp>
      <p:sp>
        <p:nvSpPr>
          <p:cNvPr id="229383" name="Textplatzhalter 6"/>
          <p:cNvSpPr>
            <a:spLocks noGrp="1"/>
          </p:cNvSpPr>
          <p:nvPr>
            <p:ph type="body" sz="quarter" idx="1"/>
          </p:nvPr>
        </p:nvSpPr>
        <p:spPr>
          <a:xfrm>
            <a:off x="297065" y="1688381"/>
            <a:ext cx="8930369" cy="5353491"/>
          </a:xfrm>
        </p:spPr>
        <p:txBody>
          <a:bodyPr>
            <a:no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800" dirty="0"/>
              <a:t>Ein Führungssystem ist so gut, wie es durchgehende Ketten bildet, über die Impulse vom Ausgangspunkt bis zum relevanten Endpunkt laufen. </a:t>
            </a:r>
            <a:br>
              <a:rPr lang="de-DE" sz="2800" dirty="0"/>
            </a:br>
            <a:r>
              <a:rPr lang="de-DE" sz="2800" dirty="0"/>
              <a:t>(Gehirn: </a:t>
            </a:r>
            <a:r>
              <a:rPr lang="de-DE" sz="2800" dirty="0" err="1"/>
              <a:t>What</a:t>
            </a:r>
            <a:r>
              <a:rPr lang="de-DE" sz="2800" dirty="0"/>
              <a:t> </a:t>
            </a:r>
            <a:r>
              <a:rPr lang="de-DE" sz="2800" dirty="0" err="1"/>
              <a:t>fires</a:t>
            </a:r>
            <a:r>
              <a:rPr lang="de-DE" sz="2800" dirty="0"/>
              <a:t> </a:t>
            </a:r>
            <a:r>
              <a:rPr lang="de-DE" sz="2800" dirty="0" err="1"/>
              <a:t>together</a:t>
            </a:r>
            <a:r>
              <a:rPr lang="de-DE" sz="2800" dirty="0"/>
              <a:t> </a:t>
            </a:r>
            <a:r>
              <a:rPr lang="de-DE" sz="2800" dirty="0" err="1"/>
              <a:t>wires</a:t>
            </a:r>
            <a:r>
              <a:rPr lang="de-DE" sz="2800" dirty="0"/>
              <a:t> </a:t>
            </a:r>
            <a:r>
              <a:rPr lang="de-DE" sz="2800" dirty="0" err="1"/>
              <a:t>together</a:t>
            </a:r>
            <a:r>
              <a:rPr lang="de-DE" sz="2800" dirty="0"/>
              <a:t>/ Fußball)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endParaRPr lang="de-DE" sz="2800" dirty="0"/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800" dirty="0"/>
              <a:t>Eine Führungsbeziehung ist so gut wie sich die Beteiligten ankoppeln und sich gegenseitig erreichen.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endParaRPr lang="de-DE" sz="2800" dirty="0"/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800" dirty="0"/>
              <a:t>Gilt dies Top down genauso wie </a:t>
            </a:r>
            <a:r>
              <a:rPr lang="de-DE" sz="2800" dirty="0" err="1"/>
              <a:t>Bottom</a:t>
            </a:r>
            <a:r>
              <a:rPr lang="de-DE" sz="2800" dirty="0"/>
              <a:t> </a:t>
            </a:r>
            <a:r>
              <a:rPr lang="de-DE" sz="2800" dirty="0" err="1"/>
              <a:t>up</a:t>
            </a:r>
            <a:r>
              <a:rPr lang="de-DE" sz="2800" dirty="0"/>
              <a:t>.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07009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46</a:t>
            </a:fld>
            <a:endParaRPr lang="de-DE" dirty="0"/>
          </a:p>
        </p:txBody>
      </p:sp>
      <p:sp>
        <p:nvSpPr>
          <p:cNvPr id="231430" name="Titel 4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313146"/>
          </a:xfrm>
        </p:spPr>
        <p:txBody>
          <a:bodyPr anchor="b"/>
          <a:lstStyle/>
          <a:p>
            <a:r>
              <a:rPr lang="de-DE" dirty="0" smtClean="0"/>
              <a:t>Warum Reifegrade klären?</a:t>
            </a:r>
            <a:endParaRPr lang="de-DE" sz="2500" dirty="0"/>
          </a:p>
        </p:txBody>
      </p:sp>
      <p:sp>
        <p:nvSpPr>
          <p:cNvPr id="7" name="Textplatzhalter 6"/>
          <p:cNvSpPr>
            <a:spLocks noGrp="1"/>
          </p:cNvSpPr>
          <p:nvPr>
            <p:ph sz="half" idx="1"/>
          </p:nvPr>
        </p:nvSpPr>
        <p:spPr>
          <a:xfrm>
            <a:off x="721859" y="2294448"/>
            <a:ext cx="8079197" cy="46468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sz="3000" dirty="0">
                <a:solidFill>
                  <a:srgbClr val="AF1428"/>
                </a:solidFill>
              </a:rPr>
              <a:t>Je unreifer jemand ist, </a:t>
            </a:r>
            <a:br>
              <a:rPr lang="de-DE" sz="3000" dirty="0">
                <a:solidFill>
                  <a:srgbClr val="AF1428"/>
                </a:solidFill>
              </a:rPr>
            </a:br>
            <a:r>
              <a:rPr lang="de-DE" sz="3000" dirty="0">
                <a:solidFill>
                  <a:srgbClr val="AF1428"/>
                </a:solidFill>
              </a:rPr>
              <a:t>desto abenteuerliche Vorstellungen hat er davon, </a:t>
            </a:r>
            <a:br>
              <a:rPr lang="de-DE" sz="3000" dirty="0">
                <a:solidFill>
                  <a:srgbClr val="AF1428"/>
                </a:solidFill>
              </a:rPr>
            </a:br>
            <a:r>
              <a:rPr lang="de-DE" sz="3000" dirty="0">
                <a:solidFill>
                  <a:srgbClr val="AF1428"/>
                </a:solidFill>
              </a:rPr>
              <a:t>wie und wie schnell man reifen kann.</a:t>
            </a:r>
          </a:p>
          <a:p>
            <a:r>
              <a:rPr lang="de-DE" sz="3000" dirty="0"/>
              <a:t>Wenn die Organisation unreif ist, kann dies nur begrenzt durch den Reifegrad einzelner Akteure ausgeglichen werden.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25683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47</a:t>
            </a:fld>
            <a:endParaRPr lang="de-DE" dirty="0"/>
          </a:p>
        </p:txBody>
      </p:sp>
      <p:sp>
        <p:nvSpPr>
          <p:cNvPr id="231430" name="Titel 4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313146"/>
          </a:xfrm>
        </p:spPr>
        <p:txBody>
          <a:bodyPr anchor="b"/>
          <a:lstStyle/>
          <a:p>
            <a:r>
              <a:rPr lang="de-DE" dirty="0" smtClean="0"/>
              <a:t>Reifegrade in </a:t>
            </a:r>
            <a:r>
              <a:rPr lang="de-DE" dirty="0"/>
              <a:t>der OE</a:t>
            </a:r>
            <a:br>
              <a:rPr lang="de-DE" dirty="0"/>
            </a:br>
            <a:r>
              <a:rPr lang="de-DE" sz="2500" dirty="0"/>
              <a:t>Reifegrad der Beteiligten --  der Organisation/Kultur</a:t>
            </a:r>
          </a:p>
        </p:txBody>
      </p:sp>
      <p:sp>
        <p:nvSpPr>
          <p:cNvPr id="7" name="Textplatzhalter 6"/>
          <p:cNvSpPr>
            <a:spLocks noGrp="1"/>
          </p:cNvSpPr>
          <p:nvPr>
            <p:ph sz="half" idx="1"/>
          </p:nvPr>
        </p:nvSpPr>
        <p:spPr>
          <a:xfrm>
            <a:off x="721859" y="2294448"/>
            <a:ext cx="8079197" cy="46468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sz="3000" dirty="0"/>
              <a:t>Z.B. bezüglich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OE-Prozessteuerung,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strategische Führung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Verantwortungskultur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OE-Lernen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801760" y="4646520"/>
            <a:ext cx="1998003" cy="2597480"/>
          </a:xfrm>
          <a:prstGeom prst="rect">
            <a:avLst/>
          </a:prstGeom>
          <a:noFill/>
        </p:spPr>
        <p:txBody>
          <a:bodyPr wrap="square" lIns="115281" tIns="57641" rIns="115281" bIns="57641" rtlCol="0" anchor="t">
            <a:noAutofit/>
          </a:bodyPr>
          <a:lstStyle/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endParaRPr lang="de-DE" sz="900" dirty="0">
              <a:latin typeface="AkkuratStd" pitchFamily="34" charset="0"/>
            </a:endParaRPr>
          </a:p>
          <a:p>
            <a:pPr algn="l"/>
            <a:r>
              <a:rPr lang="de-DE" sz="900" dirty="0">
                <a:latin typeface="AkkuratStd" pitchFamily="34" charset="0"/>
              </a:rPr>
              <a:t>CC-</a:t>
            </a:r>
            <a:r>
              <a:rPr lang="de-DE" sz="900" dirty="0" err="1">
                <a:latin typeface="AkkuratStd" pitchFamily="34" charset="0"/>
              </a:rPr>
              <a:t>by</a:t>
            </a:r>
            <a:r>
              <a:rPr lang="de-DE" sz="9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900" dirty="0">
                <a:latin typeface="AkkuratStd" pitchFamily="34" charset="0"/>
              </a:rPr>
              <a:t>für </a:t>
            </a:r>
            <a:r>
              <a:rPr lang="de-DE" sz="900" dirty="0">
                <a:latin typeface="AkkuratStd" pitchFamily="34" charset="0"/>
                <a:hlinkClick r:id="rId2"/>
              </a:rPr>
              <a:t>isb-w.eu</a:t>
            </a:r>
            <a:endParaRPr lang="de-DE" sz="900" dirty="0">
              <a:latin typeface="AkkuratStd" pitchFamily="34" charset="0"/>
            </a:endParaRPr>
          </a:p>
          <a:p>
            <a:pPr defTabSz="1152816">
              <a:lnSpc>
                <a:spcPct val="150000"/>
              </a:lnSpc>
              <a:defRPr/>
            </a:pPr>
            <a:r>
              <a:rPr lang="de-DE" sz="9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01279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3500" dirty="0"/>
              <a:t>	Brückenschlag:</a:t>
            </a:r>
            <a:br>
              <a:rPr lang="de-DE" sz="3500" dirty="0"/>
            </a:br>
            <a:r>
              <a:rPr lang="de-DE" sz="3500" dirty="0"/>
              <a:t>	Profit- und Nonprofit-</a:t>
            </a:r>
            <a:br>
              <a:rPr lang="de-DE" sz="3500" dirty="0"/>
            </a:br>
            <a:r>
              <a:rPr lang="de-DE" sz="3500" dirty="0"/>
              <a:t>	Unternehmertum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875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Profit- und Non-Profit</a:t>
            </a:r>
            <a:br>
              <a:rPr lang="de-DE" smtClean="0"/>
            </a:br>
            <a:r>
              <a:rPr lang="de-DE" smtClean="0"/>
              <a:t>Unternehmertum integrieren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Profitbereich braucht neue gesellschaftliche Verantwortung („Bodenpflege“)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Gemeinnütziger Bereich braucht auch gesundes Wirtschaften (bei anderen Erfolgskriterien und anderen Währungen)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Selbstbedienungs- und Ausbeutungsmentalität in beiden Sphären überwinden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Isolierung der persönlichen und professionellen Sphären überwinden (Scheren)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057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Durch was Coaching definieren?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Setting? Arbeitsformate?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Rolle + Tätigkeit ( z.B. beraten?)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/>
              <a:t>Lebensfelder, Themen, Kunden: 	</a:t>
            </a:r>
          </a:p>
          <a:p>
            <a:pPr lvl="1"/>
            <a:r>
              <a:rPr lang="de-DE" dirty="0" smtClean="0"/>
              <a:t>Sport, Bildung, Gesundheit, Demographie, Politiker, Manager?</a:t>
            </a:r>
          </a:p>
          <a:p>
            <a:pPr lvl="1"/>
            <a:endParaRPr lang="de-DE" dirty="0" smtClean="0"/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dirty="0" smtClean="0">
                <a:solidFill>
                  <a:srgbClr val="AF1428"/>
                </a:solidFill>
              </a:rPr>
              <a:t>isb-</a:t>
            </a:r>
            <a:r>
              <a:rPr lang="de-DE" dirty="0" err="1" smtClean="0">
                <a:solidFill>
                  <a:srgbClr val="AF1428"/>
                </a:solidFill>
              </a:rPr>
              <a:t>way</a:t>
            </a:r>
            <a:r>
              <a:rPr lang="de-DE" dirty="0" smtClean="0">
                <a:solidFill>
                  <a:srgbClr val="AF1428"/>
                </a:solidFill>
              </a:rPr>
              <a:t>: über Perspektiven und Expertise</a:t>
            </a:r>
            <a:endParaRPr lang="de-DE" dirty="0">
              <a:solidFill>
                <a:srgbClr val="AF1428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014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010112"/>
          </a:xfrm>
        </p:spPr>
        <p:txBody>
          <a:bodyPr/>
          <a:lstStyle/>
          <a:p>
            <a:r>
              <a:rPr lang="de-DE" dirty="0" smtClean="0"/>
              <a:t>Unternehmen können intelligentere Konzepte für CSR entwickeln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Passend zum Geschäft und zur Kultur des Unternehmens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Pflege des Umfeldes und der gesellschaftlichen Akzeptanz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Job-</a:t>
            </a:r>
            <a:r>
              <a:rPr lang="de-DE" sz="3000" dirty="0" err="1"/>
              <a:t>Enrichment</a:t>
            </a:r>
            <a:r>
              <a:rPr lang="de-DE" sz="3000" dirty="0"/>
              <a:t> für Aktive und Ehemalige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Einbettung des eigenen Wirtschaftens in echten Bedarf und notwendige Entwicklungen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33991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1100468 Kopie 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982" y="-10470"/>
            <a:ext cx="8915742" cy="722565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60" y="173212"/>
            <a:ext cx="8079197" cy="1818898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www.schmid-stiftung.org 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/>
            </a: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14795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Unsere Adressaten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Gemeinwohlorientierte Organisationen und Initiativen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Andere „Geber-Organisationen“, die profitieren können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Unternehmen, die intelligentere CSR wollen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Professionelle, die sich in dieser Hinsicht engagieren und qualifizieren wollen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15737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860" y="577257"/>
            <a:ext cx="8079197" cy="1212135"/>
          </a:xfrm>
        </p:spPr>
        <p:txBody>
          <a:bodyPr/>
          <a:lstStyle/>
          <a:p>
            <a:r>
              <a:rPr lang="de-DE" dirty="0" smtClean="0"/>
              <a:t>Unsere Strategie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Drehscheibenstruktur aufbauen und finanzieren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isb-Netzwerker „</a:t>
            </a:r>
            <a:r>
              <a:rPr lang="de-DE" sz="3000" dirty="0" err="1"/>
              <a:t>probono</a:t>
            </a:r>
            <a:r>
              <a:rPr lang="de-DE" sz="3000" dirty="0"/>
              <a:t>“ einbinden und in gemeinsamer Entwicklung lernen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Pfade zwischen symbiotischen Beziehungen und nachhaltiger Förderung finden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Umsetzung unserer eigenen OE-Prinzipien beim Aufbau der Stiftung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69225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Gesellschaftliche Herausforderungen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Staat und allein  Geldgesteuerter 3. Sektor wird mit zunehmenden Anforderungen an Gesellschaftspflege überfordert sein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neue Bürgerschaftliche Verantwortlichkeit eine Sache der persönlichen Würde und gesellschaftlicher Integrität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8751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4" descr="Réunion 2011 488 Kopie.jpg"/>
          <p:cNvPicPr preferRelativeResize="0"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847"/>
            <a:ext cx="7951290" cy="73310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Welche Welt 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smtClean="0">
                <a:solidFill>
                  <a:schemeClr val="bg1"/>
                </a:solidFill>
              </a:rPr>
              <a:t>wollen wir unseren Kindern hinterlassen?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9634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62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Coaching-Perspektive u. Expertise </a:t>
            </a:r>
            <a:r>
              <a:rPr lang="de-DE" dirty="0" smtClean="0">
                <a:solidFill>
                  <a:srgbClr val="AF1428"/>
                </a:solidFill>
              </a:rPr>
              <a:t>Mensch + Beruf (Professions-Coaching)</a:t>
            </a:r>
            <a:endParaRPr lang="de-DE" dirty="0">
              <a:solidFill>
                <a:srgbClr val="AF1428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Berufswelt aus der Perspektive des Menschen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Mensch aus der Perspektive der  Berufswelt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Berufslebenswege aus beiden Perspektiven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35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Coaching-Perspektive u. Expertise</a:t>
            </a:r>
            <a:br>
              <a:rPr lang="de-DE" dirty="0" smtClean="0"/>
            </a:br>
            <a:r>
              <a:rPr lang="de-DE" dirty="0" smtClean="0">
                <a:solidFill>
                  <a:srgbClr val="AF1428"/>
                </a:solidFill>
              </a:rPr>
              <a:t>Mensch + Organisation </a:t>
            </a:r>
            <a:br>
              <a:rPr lang="de-DE" dirty="0" smtClean="0">
                <a:solidFill>
                  <a:srgbClr val="AF1428"/>
                </a:solidFill>
              </a:rPr>
            </a:br>
            <a:r>
              <a:rPr lang="de-DE" dirty="0" smtClean="0">
                <a:solidFill>
                  <a:srgbClr val="AF1428"/>
                </a:solidFill>
              </a:rPr>
              <a:t>(Organisations-Coaching)</a:t>
            </a:r>
            <a:endParaRPr lang="de-DE" dirty="0">
              <a:solidFill>
                <a:srgbClr val="AF1428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52205" y="2597482"/>
            <a:ext cx="8844883" cy="5353909"/>
          </a:xfrm>
        </p:spPr>
        <p:txBody>
          <a:bodyPr/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800" dirty="0"/>
              <a:t>Organisationswelt aus der Perspektive des Menschen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2800" dirty="0"/>
              <a:t>Mensch aus der Perspektive der Organisationswelt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endParaRPr lang="de-DE" dirty="0" smtClean="0"/>
          </a:p>
          <a:p>
            <a:r>
              <a:rPr lang="en-US" dirty="0" err="1" smtClean="0"/>
              <a:t>Zentral</a:t>
            </a:r>
            <a:r>
              <a:rPr lang="en-US" dirty="0" smtClean="0"/>
              <a:t>: Die </a:t>
            </a:r>
            <a:r>
              <a:rPr lang="en-US" dirty="0" err="1"/>
              <a:t>Gestaltung</a:t>
            </a:r>
            <a:r>
              <a:rPr lang="en-US" dirty="0"/>
              <a:t> und </a:t>
            </a:r>
            <a:r>
              <a:rPr lang="en-US" dirty="0" err="1"/>
              <a:t>Entwicklung</a:t>
            </a:r>
            <a:r>
              <a:rPr lang="en-US" dirty="0"/>
              <a:t> von </a:t>
            </a:r>
            <a:r>
              <a:rPr lang="en-US" dirty="0" err="1"/>
              <a:t>Organisationsleben</a:t>
            </a:r>
            <a:r>
              <a:rPr lang="en-US" dirty="0"/>
              <a:t> und </a:t>
            </a:r>
          </a:p>
          <a:p>
            <a:r>
              <a:rPr lang="en-US" dirty="0"/>
              <a:t>die </a:t>
            </a:r>
            <a:r>
              <a:rPr lang="en-US" dirty="0" err="1"/>
              <a:t>Wechselwirkungen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Mensch </a:t>
            </a:r>
            <a:r>
              <a:rPr lang="en-US" dirty="0" smtClean="0"/>
              <a:t>–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/>
              <a:t>Deutungsrahmen</a:t>
            </a:r>
            <a:r>
              <a:rPr lang="en-US" dirty="0"/>
              <a:t> und </a:t>
            </a:r>
            <a:r>
              <a:rPr lang="en-US" dirty="0" err="1"/>
              <a:t>Gestaltungsdimensionen</a:t>
            </a:r>
            <a:endParaRPr lang="en-US" dirty="0"/>
          </a:p>
          <a:p>
            <a:pPr marL="360274" indent="-360274"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369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018" y="577257"/>
            <a:ext cx="8164507" cy="1818898"/>
          </a:xfrm>
        </p:spPr>
        <p:txBody>
          <a:bodyPr/>
          <a:lstStyle/>
          <a:p>
            <a:r>
              <a:rPr lang="de-DE" dirty="0" smtClean="0"/>
              <a:t>Coaching Perspektive u. Expertise</a:t>
            </a:r>
            <a:br>
              <a:rPr lang="de-DE" dirty="0" smtClean="0"/>
            </a:br>
            <a:r>
              <a:rPr lang="de-DE" dirty="0" smtClean="0">
                <a:solidFill>
                  <a:srgbClr val="AF1428"/>
                </a:solidFill>
              </a:rPr>
              <a:t>Lernen von </a:t>
            </a:r>
            <a:r>
              <a:rPr lang="de-DE" dirty="0">
                <a:solidFill>
                  <a:srgbClr val="AF1428"/>
                </a:solidFill>
              </a:rPr>
              <a:t>Individuen + Gemeinschaften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721859" y="2496471"/>
            <a:ext cx="8079197" cy="4444808"/>
          </a:xfrm>
        </p:spPr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Persönlichkeitsgerecht + Professionsweltgerecht </a:t>
            </a:r>
            <a:br>
              <a:rPr lang="de-DE" sz="3000" dirty="0"/>
            </a:br>
            <a:r>
              <a:rPr lang="de-DE" sz="3000" dirty="0"/>
              <a:t> + Organisationsweltgerecht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professionelle Entwicklung / Optimierung persönlicher professioneller Kompetenz 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PE-/OE- Lernen in Organisationen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334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Coaching ist interdisziplinär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Kein Teilperspektiven-Fetischismus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Coaches sind 10-Kämpfer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Kenntnisse in und kritische Distanz zu Einzeldisziplinen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Coaches müssen sich der Gesamtverantwortung ihrer </a:t>
            </a:r>
            <a:r>
              <a:rPr lang="de-DE" sz="3000" dirty="0" err="1"/>
              <a:t>Coachees</a:t>
            </a:r>
            <a:r>
              <a:rPr lang="de-DE" sz="3000" dirty="0"/>
              <a:t> stellen</a:t>
            </a:r>
          </a:p>
          <a:p>
            <a:pPr marL="360274" indent="-360274">
              <a:buFont typeface="Wingdings" panose="05000000000000000000" pitchFamily="2" charset="2"/>
              <a:buChar char="§"/>
            </a:pPr>
            <a:r>
              <a:rPr lang="de-DE" sz="3000" dirty="0"/>
              <a:t>Coaches sind Fachleute für Integration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392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1513</Words>
  <Application>Microsoft Macintosh PowerPoint</Application>
  <PresentationFormat>Benutzerdefiniert</PresentationFormat>
  <Paragraphs>426</Paragraphs>
  <Slides>56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56</vt:i4>
      </vt:variant>
    </vt:vector>
  </HeadingPairs>
  <TitlesOfParts>
    <vt:vector size="57" baseType="lpstr">
      <vt:lpstr>Larissa</vt:lpstr>
      <vt:lpstr>Organisations-Coaching und Coaching-Methoden  in Organisations- und Kulturentwicklung  Workshop 1.11.2014 Kongress Mentale Stärken, Heidelberg </vt:lpstr>
      <vt:lpstr>Coaching  als Perspektive und  als Expertise für das Organisationsfeld</vt:lpstr>
      <vt:lpstr>Coaching = 4 Augen-Gespräch?</vt:lpstr>
      <vt:lpstr>Wofür steht „Coaching“? </vt:lpstr>
      <vt:lpstr>Durch was Coaching definieren? </vt:lpstr>
      <vt:lpstr>Coaching-Perspektive u. Expertise Mensch + Beruf (Professions-Coaching)</vt:lpstr>
      <vt:lpstr>Coaching-Perspektive u. Expertise Mensch + Organisation  (Organisations-Coaching)</vt:lpstr>
      <vt:lpstr>Coaching Perspektive u. Expertise Lernen von Individuen + Gemeinschaften</vt:lpstr>
      <vt:lpstr>Coaching ist interdisziplinär</vt:lpstr>
      <vt:lpstr>Coaching-Perspektive u. Expertise Zusammenhänge und Integration </vt:lpstr>
      <vt:lpstr>Wo bleibt die Identität des Coaches?</vt:lpstr>
      <vt:lpstr>Schwerpunktbildungen  ohne Abgrenzung </vt:lpstr>
      <vt:lpstr>Fokus- und  Feldspezifische Kompetenzen </vt:lpstr>
      <vt:lpstr> Einbettung  von Coaching   in OE/PE/KE  </vt:lpstr>
      <vt:lpstr>Fragen zur Sortierung und Einbettung  von Coaching</vt:lpstr>
      <vt:lpstr>Raster für Einbettungen von Coaching (Übergänge fließend)</vt:lpstr>
      <vt:lpstr>Durch situatives  Kunden-Anliegen-geprägtes Coaching</vt:lpstr>
      <vt:lpstr>Anbieter-Spezialisierungen</vt:lpstr>
      <vt:lpstr>Kunden –Programm-orientiertes Coaching</vt:lpstr>
      <vt:lpstr>Beispiel: Kundenprogramm: „Verantwortungskulturstärkung“</vt:lpstr>
      <vt:lpstr>Passung der Programmatiken Coaching-Qualität durch Passung</vt:lpstr>
      <vt:lpstr>Coaching-Qualität durch Programm/Kultur-Passung</vt:lpstr>
      <vt:lpstr>Externe und interne Steuerung und Coaching-Expertise</vt:lpstr>
      <vt:lpstr>Coaching im Rahmen von speziellen  OE/Change-Projekten </vt:lpstr>
      <vt:lpstr>Coaching im Rahmen spezieller  PE-Strategien in Unternehmen </vt:lpstr>
      <vt:lpstr>Organisations-Coaching und Coaching-Methoden  in Organisations- und Kulturentwicklung  Workshop 1.11.2014 Kongress Mentale Stärken, Heidelberg </vt:lpstr>
      <vt:lpstr>isb – Ansätze  Anschluss an: OE und Führung Kultur-Entwicklung Reifegrade Unternehmertum (Profit + Nonprofit)  </vt:lpstr>
      <vt:lpstr>isb - Ansatz für OE </vt:lpstr>
      <vt:lpstr>OE menschlicher Systeme </vt:lpstr>
      <vt:lpstr>Beispiele zu Bewährte ISB-Konzepte und Prinzipien  </vt:lpstr>
      <vt:lpstr>Beispiele zu Arbeitsformen von OE als  Entwicklung menschlicher Systeme</vt:lpstr>
      <vt:lpstr> OE durch  Kulturentwicklung</vt:lpstr>
      <vt:lpstr>Wer schnell zur Sache will,  sollte mit Kultur anfangen.</vt:lpstr>
      <vt:lpstr>Warum Kultur?</vt:lpstr>
      <vt:lpstr>Kultur ist ein Sammelbegriff dafür,  wie Wirklichkeit  bewusst und unbewusst –  gewohnheitsmäßig oder kreativ gestaltet wird.</vt:lpstr>
      <vt:lpstr>Durch Kultur werden Rollengemäß die besseren Seiten der Mitwirkenden in den Vordergrund geholt und so aneinander angekoppelt, so dass sich ein selbstverstärkendes und selbstentwickelndes System ergibt</vt:lpstr>
      <vt:lpstr>Kultur-Entwicklung = Lernkulturentwicklung   Jede komplexe Aufgabe ist zugleich eine Lernaufgabe, zumindest für einige Player   OE ist auch OE – Lernen </vt:lpstr>
      <vt:lpstr> Kritische Masse</vt:lpstr>
      <vt:lpstr>Kulturentwicklung kein Allheilmittel</vt:lpstr>
      <vt:lpstr>Kulturdidaktik Damit Kultur Leistung, Kompetenz und  Sinn erzeugt</vt:lpstr>
      <vt:lpstr> Führung</vt:lpstr>
      <vt:lpstr>Definition Führung</vt:lpstr>
      <vt:lpstr>Führungsstile</vt:lpstr>
      <vt:lpstr>Führungssystem  Führung - eine Systemkompetenz</vt:lpstr>
      <vt:lpstr>Gütekriterien eines Führungssystems</vt:lpstr>
      <vt:lpstr>Warum Reifegrade klären?</vt:lpstr>
      <vt:lpstr>Reifegrade in der OE Reifegrad der Beteiligten --  der Organisation/Kultur</vt:lpstr>
      <vt:lpstr> Brückenschlag:  Profit- und Nonprofit-  Unternehmertum</vt:lpstr>
      <vt:lpstr>Profit- und Non-Profit Unternehmertum integrieren</vt:lpstr>
      <vt:lpstr>Unternehmen können intelligentere Konzepte für CSR entwickeln</vt:lpstr>
      <vt:lpstr>www.schmid-stiftung.org   </vt:lpstr>
      <vt:lpstr>Unsere Adressaten</vt:lpstr>
      <vt:lpstr>Unsere Strategie</vt:lpstr>
      <vt:lpstr>Gesellschaftliche Herausforderungen</vt:lpstr>
      <vt:lpstr>Welche Welt  wollen wir unseren Kindern hinterlassen?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Friedrich Alexander Ittner</cp:lastModifiedBy>
  <cp:revision>153</cp:revision>
  <cp:lastPrinted>2014-10-29T11:17:06Z</cp:lastPrinted>
  <dcterms:created xsi:type="dcterms:W3CDTF">2013-08-19T11:12:10Z</dcterms:created>
  <dcterms:modified xsi:type="dcterms:W3CDTF">2014-11-14T12:28:29Z</dcterms:modified>
</cp:coreProperties>
</file>