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23"/>
  </p:notesMasterIdLst>
  <p:handoutMasterIdLst>
    <p:handoutMasterId r:id="rId124"/>
  </p:handoutMasterIdLst>
  <p:sldIdLst>
    <p:sldId id="417" r:id="rId2"/>
    <p:sldId id="719" r:id="rId3"/>
    <p:sldId id="641" r:id="rId4"/>
    <p:sldId id="642" r:id="rId5"/>
    <p:sldId id="679" r:id="rId6"/>
    <p:sldId id="604" r:id="rId7"/>
    <p:sldId id="633" r:id="rId8"/>
    <p:sldId id="634" r:id="rId9"/>
    <p:sldId id="635" r:id="rId10"/>
    <p:sldId id="638" r:id="rId11"/>
    <p:sldId id="651" r:id="rId12"/>
    <p:sldId id="649" r:id="rId13"/>
    <p:sldId id="650" r:id="rId14"/>
    <p:sldId id="637" r:id="rId15"/>
    <p:sldId id="720" r:id="rId16"/>
    <p:sldId id="727" r:id="rId17"/>
    <p:sldId id="735" r:id="rId18"/>
    <p:sldId id="646" r:id="rId19"/>
    <p:sldId id="620" r:id="rId20"/>
    <p:sldId id="536" r:id="rId21"/>
    <p:sldId id="535" r:id="rId22"/>
    <p:sldId id="737" r:id="rId23"/>
    <p:sldId id="602" r:id="rId24"/>
    <p:sldId id="603" r:id="rId25"/>
    <p:sldId id="605" r:id="rId26"/>
    <p:sldId id="654" r:id="rId27"/>
    <p:sldId id="655" r:id="rId28"/>
    <p:sldId id="542" r:id="rId29"/>
    <p:sldId id="543" r:id="rId30"/>
    <p:sldId id="652" r:id="rId31"/>
    <p:sldId id="653" r:id="rId32"/>
    <p:sldId id="662" r:id="rId33"/>
    <p:sldId id="547" r:id="rId34"/>
    <p:sldId id="548" r:id="rId35"/>
    <p:sldId id="663" r:id="rId36"/>
    <p:sldId id="664" r:id="rId37"/>
    <p:sldId id="610" r:id="rId38"/>
    <p:sldId id="613" r:id="rId39"/>
    <p:sldId id="616" r:id="rId40"/>
    <p:sldId id="671" r:id="rId41"/>
    <p:sldId id="672" r:id="rId42"/>
    <p:sldId id="674" r:id="rId43"/>
    <p:sldId id="673" r:id="rId44"/>
    <p:sldId id="685" r:id="rId45"/>
    <p:sldId id="678" r:id="rId46"/>
    <p:sldId id="675" r:id="rId47"/>
    <p:sldId id="667" r:id="rId48"/>
    <p:sldId id="666" r:id="rId49"/>
    <p:sldId id="738" r:id="rId50"/>
    <p:sldId id="676" r:id="rId51"/>
    <p:sldId id="669" r:id="rId52"/>
    <p:sldId id="677" r:id="rId53"/>
    <p:sldId id="647" r:id="rId54"/>
    <p:sldId id="680" r:id="rId55"/>
    <p:sldId id="525" r:id="rId56"/>
    <p:sldId id="701" r:id="rId57"/>
    <p:sldId id="707" r:id="rId58"/>
    <p:sldId id="523" r:id="rId59"/>
    <p:sldId id="704" r:id="rId60"/>
    <p:sldId id="697" r:id="rId61"/>
    <p:sldId id="688" r:id="rId62"/>
    <p:sldId id="708" r:id="rId63"/>
    <p:sldId id="714" r:id="rId64"/>
    <p:sldId id="709" r:id="rId65"/>
    <p:sldId id="699" r:id="rId66"/>
    <p:sldId id="715" r:id="rId67"/>
    <p:sldId id="721" r:id="rId68"/>
    <p:sldId id="722" r:id="rId69"/>
    <p:sldId id="724" r:id="rId70"/>
    <p:sldId id="716" r:id="rId71"/>
    <p:sldId id="717" r:id="rId72"/>
    <p:sldId id="770" r:id="rId73"/>
    <p:sldId id="779" r:id="rId74"/>
    <p:sldId id="718" r:id="rId75"/>
    <p:sldId id="462" r:id="rId76"/>
    <p:sldId id="741" r:id="rId77"/>
    <p:sldId id="754" r:id="rId78"/>
    <p:sldId id="732" r:id="rId79"/>
    <p:sldId id="758" r:id="rId80"/>
    <p:sldId id="757" r:id="rId81"/>
    <p:sldId id="755" r:id="rId82"/>
    <p:sldId id="565" r:id="rId83"/>
    <p:sldId id="596" r:id="rId84"/>
    <p:sldId id="566" r:id="rId85"/>
    <p:sldId id="744" r:id="rId86"/>
    <p:sldId id="746" r:id="rId87"/>
    <p:sldId id="749" r:id="rId88"/>
    <p:sldId id="752" r:id="rId89"/>
    <p:sldId id="756" r:id="rId90"/>
    <p:sldId id="750" r:id="rId91"/>
    <p:sldId id="751" r:id="rId92"/>
    <p:sldId id="790" r:id="rId93"/>
    <p:sldId id="693" r:id="rId94"/>
    <p:sldId id="710" r:id="rId95"/>
    <p:sldId id="711" r:id="rId96"/>
    <p:sldId id="780" r:id="rId97"/>
    <p:sldId id="781" r:id="rId98"/>
    <p:sldId id="782" r:id="rId99"/>
    <p:sldId id="783" r:id="rId100"/>
    <p:sldId id="712" r:id="rId101"/>
    <p:sldId id="713" r:id="rId102"/>
    <p:sldId id="784" r:id="rId103"/>
    <p:sldId id="788" r:id="rId104"/>
    <p:sldId id="785" r:id="rId105"/>
    <p:sldId id="786" r:id="rId106"/>
    <p:sldId id="789" r:id="rId107"/>
    <p:sldId id="787" r:id="rId108"/>
    <p:sldId id="743" r:id="rId109"/>
    <p:sldId id="588" r:id="rId110"/>
    <p:sldId id="571" r:id="rId111"/>
    <p:sldId id="591" r:id="rId112"/>
    <p:sldId id="594" r:id="rId113"/>
    <p:sldId id="584" r:id="rId114"/>
    <p:sldId id="800" r:id="rId115"/>
    <p:sldId id="801" r:id="rId116"/>
    <p:sldId id="802" r:id="rId117"/>
    <p:sldId id="803" r:id="rId118"/>
    <p:sldId id="804" r:id="rId119"/>
    <p:sldId id="805" r:id="rId120"/>
    <p:sldId id="799" r:id="rId121"/>
    <p:sldId id="304" r:id="rId122"/>
  </p:sldIdLst>
  <p:sldSz cx="9144000" cy="5143500" type="screen16x9"/>
  <p:notesSz cx="6858000" cy="9144000"/>
  <p:embeddedFontLst>
    <p:embeddedFont>
      <p:font typeface="ＭＳ Ｐゴシック" panose="020B0600070205080204" pitchFamily="34" charset="-128"/>
      <p:regular r:id="rId125"/>
    </p:embeddedFont>
    <p:embeddedFont>
      <p:font typeface="Calibri" panose="020F0502020204030204" pitchFamily="34" charset="0"/>
      <p:regular r:id="rId126"/>
      <p:bold r:id="rId127"/>
      <p:italic r:id="rId128"/>
      <p:boldItalic r:id="rId129"/>
    </p:embeddedFont>
    <p:embeddedFont>
      <p:font typeface="Trebuchet MS" panose="020B0603020202020204" pitchFamily="34" charset="0"/>
      <p:regular r:id="rId130"/>
      <p:bold r:id="rId131"/>
      <p:italic r:id="rId132"/>
      <p:boldItalic r:id="rId133"/>
    </p:embeddedFont>
  </p:embeddedFontLst>
  <p:defaultTextStyle>
    <a:defPPr>
      <a:defRPr lang="de-DE"/>
    </a:defPPr>
    <a:lvl1pPr marL="0" algn="l" defTabSz="911522" rtl="0" eaLnBrk="1" latinLnBrk="0" hangingPunct="1">
      <a:defRPr sz="1800" kern="1200">
        <a:solidFill>
          <a:schemeClr val="tx1"/>
        </a:solidFill>
        <a:latin typeface="+mn-lt"/>
        <a:ea typeface="+mn-ea"/>
        <a:cs typeface="+mn-cs"/>
      </a:defRPr>
    </a:lvl1pPr>
    <a:lvl2pPr marL="455762" algn="l" defTabSz="911522" rtl="0" eaLnBrk="1" latinLnBrk="0" hangingPunct="1">
      <a:defRPr sz="1800" kern="1200">
        <a:solidFill>
          <a:schemeClr val="tx1"/>
        </a:solidFill>
        <a:latin typeface="+mn-lt"/>
        <a:ea typeface="+mn-ea"/>
        <a:cs typeface="+mn-cs"/>
      </a:defRPr>
    </a:lvl2pPr>
    <a:lvl3pPr marL="911522" algn="l" defTabSz="911522" rtl="0" eaLnBrk="1" latinLnBrk="0" hangingPunct="1">
      <a:defRPr sz="1800" kern="1200">
        <a:solidFill>
          <a:schemeClr val="tx1"/>
        </a:solidFill>
        <a:latin typeface="+mn-lt"/>
        <a:ea typeface="+mn-ea"/>
        <a:cs typeface="+mn-cs"/>
      </a:defRPr>
    </a:lvl3pPr>
    <a:lvl4pPr marL="1367279" algn="l" defTabSz="911522" rtl="0" eaLnBrk="1" latinLnBrk="0" hangingPunct="1">
      <a:defRPr sz="1800" kern="1200">
        <a:solidFill>
          <a:schemeClr val="tx1"/>
        </a:solidFill>
        <a:latin typeface="+mn-lt"/>
        <a:ea typeface="+mn-ea"/>
        <a:cs typeface="+mn-cs"/>
      </a:defRPr>
    </a:lvl4pPr>
    <a:lvl5pPr marL="1823040" algn="l" defTabSz="911522" rtl="0" eaLnBrk="1" latinLnBrk="0" hangingPunct="1">
      <a:defRPr sz="1800" kern="1200">
        <a:solidFill>
          <a:schemeClr val="tx1"/>
        </a:solidFill>
        <a:latin typeface="+mn-lt"/>
        <a:ea typeface="+mn-ea"/>
        <a:cs typeface="+mn-cs"/>
      </a:defRPr>
    </a:lvl5pPr>
    <a:lvl6pPr marL="2278797" algn="l" defTabSz="911522" rtl="0" eaLnBrk="1" latinLnBrk="0" hangingPunct="1">
      <a:defRPr sz="1800" kern="1200">
        <a:solidFill>
          <a:schemeClr val="tx1"/>
        </a:solidFill>
        <a:latin typeface="+mn-lt"/>
        <a:ea typeface="+mn-ea"/>
        <a:cs typeface="+mn-cs"/>
      </a:defRPr>
    </a:lvl6pPr>
    <a:lvl7pPr marL="2734559" algn="l" defTabSz="911522" rtl="0" eaLnBrk="1" latinLnBrk="0" hangingPunct="1">
      <a:defRPr sz="1800" kern="1200">
        <a:solidFill>
          <a:schemeClr val="tx1"/>
        </a:solidFill>
        <a:latin typeface="+mn-lt"/>
        <a:ea typeface="+mn-ea"/>
        <a:cs typeface="+mn-cs"/>
      </a:defRPr>
    </a:lvl7pPr>
    <a:lvl8pPr marL="3190316" algn="l" defTabSz="911522" rtl="0" eaLnBrk="1" latinLnBrk="0" hangingPunct="1">
      <a:defRPr sz="1800" kern="1200">
        <a:solidFill>
          <a:schemeClr val="tx1"/>
        </a:solidFill>
        <a:latin typeface="+mn-lt"/>
        <a:ea typeface="+mn-ea"/>
        <a:cs typeface="+mn-cs"/>
      </a:defRPr>
    </a:lvl8pPr>
    <a:lvl9pPr marL="3646075" algn="l" defTabSz="911522"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F1428"/>
    <a:srgbClr val="912133"/>
    <a:srgbClr val="797B7B"/>
    <a:srgbClr val="E5838E"/>
    <a:srgbClr val="7FCEEF"/>
    <a:srgbClr val="575984"/>
    <a:srgbClr val="A5002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5962" autoAdjust="0"/>
    <p:restoredTop sz="98918" autoAdjust="0"/>
  </p:normalViewPr>
  <p:slideViewPr>
    <p:cSldViewPr showGuides="1">
      <p:cViewPr>
        <p:scale>
          <a:sx n="81" d="100"/>
          <a:sy n="81" d="100"/>
        </p:scale>
        <p:origin x="-1656" y="-1110"/>
      </p:cViewPr>
      <p:guideLst>
        <p:guide orient="horz" pos="1076"/>
        <p:guide orient="horz" pos="3117"/>
        <p:guide pos="4694"/>
        <p:guide pos="385"/>
      </p:guideLst>
    </p:cSldViewPr>
  </p:slideViewPr>
  <p:outlineViewPr>
    <p:cViewPr>
      <p:scale>
        <a:sx n="33" d="100"/>
        <a:sy n="33" d="100"/>
      </p:scale>
      <p:origin x="0" y="0"/>
    </p:cViewPr>
    <p:sldLst>
      <p:sld r:id="rId1" collapse="1"/>
      <p:sld r:id="rId2" collapse="1"/>
      <p:sld r:id="rId3" collapse="1"/>
      <p:sld r:id="rId4" collapse="1"/>
      <p:sld r:id="rId5" collapse="1"/>
    </p:sldLst>
  </p:outlineViewPr>
  <p:notesTextViewPr>
    <p:cViewPr>
      <p:scale>
        <a:sx n="1" d="1"/>
        <a:sy n="1" d="1"/>
      </p:scale>
      <p:origin x="0" y="0"/>
    </p:cViewPr>
  </p:notesTextViewPr>
  <p:sorterViewPr>
    <p:cViewPr>
      <p:scale>
        <a:sx n="171" d="100"/>
        <a:sy n="171" d="100"/>
      </p:scale>
      <p:origin x="0" y="0"/>
    </p:cViewPr>
  </p:sorterViewPr>
  <p:notesViewPr>
    <p:cSldViewPr showGuides="1">
      <p:cViewPr varScale="1">
        <p:scale>
          <a:sx n="52" d="100"/>
          <a:sy n="52" d="100"/>
        </p:scale>
        <p:origin x="-2844"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font" Target="fonts/font9.fntdata"/><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notesMaster" Target="notesMasters/notesMaster1.xml"/><Relationship Id="rId128" Type="http://schemas.openxmlformats.org/officeDocument/2006/relationships/font" Target="fonts/font4.fntdata"/><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font" Target="fonts/font2.fntdata"/><Relationship Id="rId13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handoutMaster" Target="handoutMasters/handoutMaster1.xml"/><Relationship Id="rId129" Type="http://schemas.openxmlformats.org/officeDocument/2006/relationships/font" Target="fonts/font5.fntdata"/><Relationship Id="rId13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font" Target="fonts/font3.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font" Target="fonts/font6.fntdata"/><Relationship Id="rId13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font" Target="fonts/font1.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font" Target="fonts/font7.fntdata"/><Relationship Id="rId136"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_rels/viewProps.xml.rels><?xml version="1.0" encoding="UTF-8" standalone="yes"?>
<Relationships xmlns="http://schemas.openxmlformats.org/package/2006/relationships"><Relationship Id="rId3" Type="http://schemas.openxmlformats.org/officeDocument/2006/relationships/slide" Target="slides/slide75.xml"/><Relationship Id="rId2" Type="http://schemas.openxmlformats.org/officeDocument/2006/relationships/slide" Target="slides/slide68.xml"/><Relationship Id="rId1" Type="http://schemas.openxmlformats.org/officeDocument/2006/relationships/slide" Target="slides/slide63.xml"/><Relationship Id="rId5" Type="http://schemas.openxmlformats.org/officeDocument/2006/relationships/slide" Target="slides/slide95.xml"/><Relationship Id="rId4" Type="http://schemas.openxmlformats.org/officeDocument/2006/relationships/slide" Target="slides/slide94.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image" Target="../media/image1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473C9F8-ADB8-4658-9EDE-C61BA6C42B4E}" type="datetimeFigureOut">
              <a:rPr lang="de-DE" smtClean="0"/>
              <a:t>08.09.2017</a:t>
            </a:fld>
            <a:endParaRPr lang="de-DE"/>
          </a:p>
        </p:txBody>
      </p:sp>
      <p:sp>
        <p:nvSpPr>
          <p:cNvPr id="4" name="Fußzeilenplatzhalt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A3C4C8F-D8BB-4CA0-B1E0-86DE9254B6F9}" type="slidenum">
              <a:rPr lang="de-DE" smtClean="0"/>
              <a:t>‹Nr.›</a:t>
            </a:fld>
            <a:endParaRPr lang="de-DE"/>
          </a:p>
        </p:txBody>
      </p:sp>
    </p:spTree>
    <p:extLst>
      <p:ext uri="{BB962C8B-B14F-4D97-AF65-F5344CB8AC3E}">
        <p14:creationId xmlns:p14="http://schemas.microsoft.com/office/powerpoint/2010/main" val="251963486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C56FA96-EF6B-4F01-8D50-B2DA5259DF25}" type="datetimeFigureOut">
              <a:rPr lang="de-DE" smtClean="0"/>
              <a:t>08.09.2017</a:t>
            </a:fld>
            <a:endParaRPr lang="de-DE"/>
          </a:p>
        </p:txBody>
      </p:sp>
      <p:sp>
        <p:nvSpPr>
          <p:cNvPr id="4" name="Folienbildplatzhalt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AC6064-614A-4250-B67E-27F5A6F14CE3}" type="slidenum">
              <a:rPr lang="de-DE" smtClean="0"/>
              <a:t>‹Nr.›</a:t>
            </a:fld>
            <a:endParaRPr lang="de-DE"/>
          </a:p>
        </p:txBody>
      </p:sp>
    </p:spTree>
    <p:extLst>
      <p:ext uri="{BB962C8B-B14F-4D97-AF65-F5344CB8AC3E}">
        <p14:creationId xmlns:p14="http://schemas.microsoft.com/office/powerpoint/2010/main" val="37733381"/>
      </p:ext>
    </p:extLst>
  </p:cSld>
  <p:clrMap bg1="lt1" tx1="dk1" bg2="lt2" tx2="dk2" accent1="accent1" accent2="accent2" accent3="accent3" accent4="accent4" accent5="accent5" accent6="accent6" hlink="hlink" folHlink="folHlink"/>
  <p:hf hdr="0" ftr="0" dt="0"/>
  <p:notesStyle>
    <a:lvl1pPr marL="0" algn="l" defTabSz="911522" rtl="0" eaLnBrk="1" latinLnBrk="0" hangingPunct="1">
      <a:defRPr sz="1200" kern="1200">
        <a:solidFill>
          <a:schemeClr val="tx1"/>
        </a:solidFill>
        <a:latin typeface="+mn-lt"/>
        <a:ea typeface="+mn-ea"/>
        <a:cs typeface="+mn-cs"/>
      </a:defRPr>
    </a:lvl1pPr>
    <a:lvl2pPr marL="455762" algn="l" defTabSz="911522" rtl="0" eaLnBrk="1" latinLnBrk="0" hangingPunct="1">
      <a:defRPr sz="1200" kern="1200">
        <a:solidFill>
          <a:schemeClr val="tx1"/>
        </a:solidFill>
        <a:latin typeface="+mn-lt"/>
        <a:ea typeface="+mn-ea"/>
        <a:cs typeface="+mn-cs"/>
      </a:defRPr>
    </a:lvl2pPr>
    <a:lvl3pPr marL="911522" algn="l" defTabSz="911522" rtl="0" eaLnBrk="1" latinLnBrk="0" hangingPunct="1">
      <a:defRPr sz="1200" kern="1200">
        <a:solidFill>
          <a:schemeClr val="tx1"/>
        </a:solidFill>
        <a:latin typeface="+mn-lt"/>
        <a:ea typeface="+mn-ea"/>
        <a:cs typeface="+mn-cs"/>
      </a:defRPr>
    </a:lvl3pPr>
    <a:lvl4pPr marL="1367279" algn="l" defTabSz="911522" rtl="0" eaLnBrk="1" latinLnBrk="0" hangingPunct="1">
      <a:defRPr sz="1200" kern="1200">
        <a:solidFill>
          <a:schemeClr val="tx1"/>
        </a:solidFill>
        <a:latin typeface="+mn-lt"/>
        <a:ea typeface="+mn-ea"/>
        <a:cs typeface="+mn-cs"/>
      </a:defRPr>
    </a:lvl4pPr>
    <a:lvl5pPr marL="1823040" algn="l" defTabSz="911522" rtl="0" eaLnBrk="1" latinLnBrk="0" hangingPunct="1">
      <a:defRPr sz="1200" kern="1200">
        <a:solidFill>
          <a:schemeClr val="tx1"/>
        </a:solidFill>
        <a:latin typeface="+mn-lt"/>
        <a:ea typeface="+mn-ea"/>
        <a:cs typeface="+mn-cs"/>
      </a:defRPr>
    </a:lvl5pPr>
    <a:lvl6pPr marL="2278797" algn="l" defTabSz="911522" rtl="0" eaLnBrk="1" latinLnBrk="0" hangingPunct="1">
      <a:defRPr sz="1200" kern="1200">
        <a:solidFill>
          <a:schemeClr val="tx1"/>
        </a:solidFill>
        <a:latin typeface="+mn-lt"/>
        <a:ea typeface="+mn-ea"/>
        <a:cs typeface="+mn-cs"/>
      </a:defRPr>
    </a:lvl6pPr>
    <a:lvl7pPr marL="2734559" algn="l" defTabSz="911522" rtl="0" eaLnBrk="1" latinLnBrk="0" hangingPunct="1">
      <a:defRPr sz="1200" kern="1200">
        <a:solidFill>
          <a:schemeClr val="tx1"/>
        </a:solidFill>
        <a:latin typeface="+mn-lt"/>
        <a:ea typeface="+mn-ea"/>
        <a:cs typeface="+mn-cs"/>
      </a:defRPr>
    </a:lvl7pPr>
    <a:lvl8pPr marL="3190316" algn="l" defTabSz="911522" rtl="0" eaLnBrk="1" latinLnBrk="0" hangingPunct="1">
      <a:defRPr sz="1200" kern="1200">
        <a:solidFill>
          <a:schemeClr val="tx1"/>
        </a:solidFill>
        <a:latin typeface="+mn-lt"/>
        <a:ea typeface="+mn-ea"/>
        <a:cs typeface="+mn-cs"/>
      </a:defRPr>
    </a:lvl8pPr>
    <a:lvl9pPr marL="3646075" algn="l" defTabSz="91152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www.systemische-professionalitaet.de/isbweb/component/option,com_docman/task,doc_download/gid,227/"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isb-w.de/" TargetMode="External"/><Relationship Id="rId2" Type="http://schemas.openxmlformats.org/officeDocument/2006/relationships/slide" Target="../slides/slide38.xml"/><Relationship Id="rId1" Type="http://schemas.openxmlformats.org/officeDocument/2006/relationships/notesMaster" Target="../notesMasters/notesMaster1.xml"/><Relationship Id="rId4" Type="http://schemas.openxmlformats.org/officeDocument/2006/relationships/hyperlink" Target="http://www.espresso-kommunikation.de/" TargetMode="Externa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8"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ma14="http://schemas.microsoft.com/office/mac/drawingml/2011/main" xmlns="" val="1"/>
            </a:ext>
          </a:extLst>
        </p:spPr>
      </p:sp>
      <p:sp>
        <p:nvSpPr>
          <p:cNvPr id="342019" name="Rectangle 3"/>
          <p:cNvSpPr>
            <a:spLocks noGrp="1" noChangeArrowheads="1"/>
          </p:cNvSpPr>
          <p:nvPr>
            <p:ph type="body" idx="1"/>
          </p:nvPr>
        </p:nvSpPr>
        <p:spPr/>
        <p:txBody>
          <a:bodyPr/>
          <a:lstStyle/>
          <a:p>
            <a:pPr eaLnBrk="1" hangingPunct="1">
              <a:defRPr/>
            </a:pPr>
            <a:endParaRPr lang="de-DE" smtClean="0">
              <a:cs typeface="+mn-cs"/>
            </a:endParaRPr>
          </a:p>
        </p:txBody>
      </p:sp>
      <p:sp>
        <p:nvSpPr>
          <p:cNvPr id="2" name="Foliennummernplatzhalter 1"/>
          <p:cNvSpPr>
            <a:spLocks noGrp="1"/>
          </p:cNvSpPr>
          <p:nvPr>
            <p:ph type="sldNum" sz="quarter" idx="10"/>
          </p:nvPr>
        </p:nvSpPr>
        <p:spPr/>
        <p:txBody>
          <a:bodyPr/>
          <a:lstStyle/>
          <a:p>
            <a:fld id="{73AC6064-614A-4250-B67E-27F5A6F14CE3}" type="slidenum">
              <a:rPr lang="de-DE" smtClean="0"/>
              <a:t>3</a:t>
            </a:fld>
            <a:endParaRPr lang="de-DE"/>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58"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ma14="http://schemas.microsoft.com/office/mac/drawingml/2011/main" xmlns="" val="1"/>
            </a:ext>
          </a:extLst>
        </p:spPr>
      </p:sp>
      <p:sp>
        <p:nvSpPr>
          <p:cNvPr id="352259" name="Rectangle 3"/>
          <p:cNvSpPr>
            <a:spLocks noGrp="1" noChangeArrowheads="1"/>
          </p:cNvSpPr>
          <p:nvPr>
            <p:ph type="body" idx="1"/>
          </p:nvPr>
        </p:nvSpPr>
        <p:spPr/>
        <p:txBody>
          <a:bodyPr/>
          <a:lstStyle/>
          <a:p>
            <a:endParaRPr lang="de-DE"/>
          </a:p>
        </p:txBody>
      </p:sp>
      <p:sp>
        <p:nvSpPr>
          <p:cNvPr id="2" name="Foliennummernplatzhalter 1"/>
          <p:cNvSpPr>
            <a:spLocks noGrp="1"/>
          </p:cNvSpPr>
          <p:nvPr>
            <p:ph type="sldNum" sz="quarter" idx="10"/>
          </p:nvPr>
        </p:nvSpPr>
        <p:spPr/>
        <p:txBody>
          <a:bodyPr/>
          <a:lstStyle/>
          <a:p>
            <a:fld id="{73AC6064-614A-4250-B67E-27F5A6F14CE3}" type="slidenum">
              <a:rPr lang="de-DE" smtClean="0"/>
              <a:t>13</a:t>
            </a:fld>
            <a:endParaRPr lang="de-D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ma14="http://schemas.microsoft.com/office/mac/drawingml/2011/main" xmlns="" val="1"/>
            </a:ext>
          </a:extLst>
        </p:spPr>
      </p:sp>
      <p:sp>
        <p:nvSpPr>
          <p:cNvPr id="344067" name="Rectangle 3"/>
          <p:cNvSpPr>
            <a:spLocks noGrp="1" noChangeArrowheads="1"/>
          </p:cNvSpPr>
          <p:nvPr>
            <p:ph type="body" idx="1"/>
          </p:nvPr>
        </p:nvSpPr>
        <p:spPr/>
        <p:txBody>
          <a:bodyPr/>
          <a:lstStyle/>
          <a:p>
            <a:endParaRPr lang="de-DE"/>
          </a:p>
        </p:txBody>
      </p:sp>
      <p:sp>
        <p:nvSpPr>
          <p:cNvPr id="2" name="Foliennummernplatzhalter 1"/>
          <p:cNvSpPr>
            <a:spLocks noGrp="1"/>
          </p:cNvSpPr>
          <p:nvPr>
            <p:ph type="sldNum" sz="quarter" idx="10"/>
          </p:nvPr>
        </p:nvSpPr>
        <p:spPr/>
        <p:txBody>
          <a:bodyPr/>
          <a:lstStyle/>
          <a:p>
            <a:fld id="{73AC6064-614A-4250-B67E-27F5A6F14CE3}" type="slidenum">
              <a:rPr lang="de-DE" smtClean="0"/>
              <a:t>14</a:t>
            </a:fld>
            <a:endParaRPr lang="de-DE"/>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ma14="http://schemas.microsoft.com/office/mac/drawingml/2011/main" xmlns="" val="1"/>
            </a:ext>
          </a:extLst>
        </p:spPr>
      </p:sp>
      <p:sp>
        <p:nvSpPr>
          <p:cNvPr id="344067" name="Rectangle 3"/>
          <p:cNvSpPr>
            <a:spLocks noGrp="1" noChangeArrowheads="1"/>
          </p:cNvSpPr>
          <p:nvPr>
            <p:ph type="body" idx="1"/>
          </p:nvPr>
        </p:nvSpPr>
        <p:spPr/>
        <p:txBody>
          <a:bodyPr/>
          <a:lstStyle/>
          <a:p>
            <a:endParaRPr lang="de-DE"/>
          </a:p>
        </p:txBody>
      </p:sp>
      <p:sp>
        <p:nvSpPr>
          <p:cNvPr id="2" name="Foliennummernplatzhalter 1"/>
          <p:cNvSpPr>
            <a:spLocks noGrp="1"/>
          </p:cNvSpPr>
          <p:nvPr>
            <p:ph type="sldNum" sz="quarter" idx="10"/>
          </p:nvPr>
        </p:nvSpPr>
        <p:spPr/>
        <p:txBody>
          <a:bodyPr/>
          <a:lstStyle/>
          <a:p>
            <a:fld id="{73AC6064-614A-4250-B67E-27F5A6F14CE3}" type="slidenum">
              <a:rPr lang="de-DE" smtClean="0"/>
              <a:t>15</a:t>
            </a:fld>
            <a:endParaRPr lang="de-DE"/>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6098" name="Rectangle 2"/>
          <p:cNvSpPr>
            <a:spLocks noGrp="1" noRot="1" noChangeAspect="1" noChangeArrowheads="1" noTextEdit="1"/>
          </p:cNvSpPr>
          <p:nvPr>
            <p:ph type="sldImg"/>
          </p:nvPr>
        </p:nvSpPr>
        <p:spPr>
          <a:xfrm>
            <a:off x="366713" y="701675"/>
            <a:ext cx="6113462" cy="3440113"/>
          </a:xfrm>
          <a:ln/>
          <a:extLst>
            <a:ext uri="{FAA26D3D-D897-4be2-8F04-BA451C77F1D7}">
              <ma14:placeholderFlag xmlns:ma14="http://schemas.microsoft.com/office/mac/drawingml/2011/main" xmlns="" val="1"/>
            </a:ext>
          </a:extLst>
        </p:spPr>
      </p:sp>
      <p:sp>
        <p:nvSpPr>
          <p:cNvPr id="516099" name="Rectangle 3"/>
          <p:cNvSpPr>
            <a:spLocks noGrp="1" noChangeArrowheads="1"/>
          </p:cNvSpPr>
          <p:nvPr>
            <p:ph type="body" idx="1"/>
          </p:nvPr>
        </p:nvSpPr>
        <p:spPr>
          <a:xfrm>
            <a:off x="923925" y="4353800"/>
            <a:ext cx="4999038" cy="4072108"/>
          </a:xfrm>
        </p:spPr>
        <p:txBody>
          <a:bodyPr/>
          <a:lstStyle/>
          <a:p>
            <a:endParaRPr lang="de-DE"/>
          </a:p>
        </p:txBody>
      </p:sp>
      <p:sp>
        <p:nvSpPr>
          <p:cNvPr id="2" name="Foliennummernplatzhalter 1"/>
          <p:cNvSpPr>
            <a:spLocks noGrp="1"/>
          </p:cNvSpPr>
          <p:nvPr>
            <p:ph type="sldNum" sz="quarter" idx="10"/>
          </p:nvPr>
        </p:nvSpPr>
        <p:spPr/>
        <p:txBody>
          <a:bodyPr/>
          <a:lstStyle/>
          <a:p>
            <a:fld id="{73AC6064-614A-4250-B67E-27F5A6F14CE3}" type="slidenum">
              <a:rPr lang="de-DE" smtClean="0"/>
              <a:t>17</a:t>
            </a:fld>
            <a:endParaRPr lang="de-DE"/>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8"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ma14="http://schemas.microsoft.com/office/mac/drawingml/2011/main" xmlns="" val="1"/>
            </a:ext>
          </a:extLst>
        </p:spPr>
      </p:sp>
      <p:sp>
        <p:nvSpPr>
          <p:cNvPr id="342019" name="Rectangle 3"/>
          <p:cNvSpPr>
            <a:spLocks noGrp="1" noChangeArrowheads="1"/>
          </p:cNvSpPr>
          <p:nvPr>
            <p:ph type="body" idx="1"/>
          </p:nvPr>
        </p:nvSpPr>
        <p:spPr/>
        <p:txBody>
          <a:bodyPr/>
          <a:lstStyle/>
          <a:p>
            <a:pPr eaLnBrk="1" hangingPunct="1">
              <a:defRPr/>
            </a:pPr>
            <a:endParaRPr lang="de-DE" smtClean="0">
              <a:cs typeface="+mn-cs"/>
            </a:endParaRPr>
          </a:p>
        </p:txBody>
      </p:sp>
      <p:sp>
        <p:nvSpPr>
          <p:cNvPr id="2" name="Foliennummernplatzhalter 1"/>
          <p:cNvSpPr>
            <a:spLocks noGrp="1"/>
          </p:cNvSpPr>
          <p:nvPr>
            <p:ph type="sldNum" sz="quarter" idx="10"/>
          </p:nvPr>
        </p:nvSpPr>
        <p:spPr/>
        <p:txBody>
          <a:bodyPr/>
          <a:lstStyle/>
          <a:p>
            <a:fld id="{73AC6064-614A-4250-B67E-27F5A6F14CE3}" type="slidenum">
              <a:rPr lang="de-DE" smtClean="0"/>
              <a:t>18</a:t>
            </a:fld>
            <a:endParaRPr lang="de-DE"/>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ma14="http://schemas.microsoft.com/office/mac/drawingml/2011/main" xmlns="" val="1"/>
            </a:ext>
          </a:extLst>
        </p:spPr>
      </p:sp>
      <p:sp>
        <p:nvSpPr>
          <p:cNvPr id="344067" name="Rectangle 3"/>
          <p:cNvSpPr>
            <a:spLocks noGrp="1" noChangeArrowheads="1"/>
          </p:cNvSpPr>
          <p:nvPr>
            <p:ph type="body" idx="1"/>
          </p:nvPr>
        </p:nvSpPr>
        <p:spPr/>
        <p:txBody>
          <a:bodyPr/>
          <a:lstStyle/>
          <a:p>
            <a:endParaRPr lang="de-DE"/>
          </a:p>
        </p:txBody>
      </p:sp>
      <p:sp>
        <p:nvSpPr>
          <p:cNvPr id="2" name="Foliennummernplatzhalter 1"/>
          <p:cNvSpPr>
            <a:spLocks noGrp="1"/>
          </p:cNvSpPr>
          <p:nvPr>
            <p:ph type="sldNum" sz="quarter" idx="10"/>
          </p:nvPr>
        </p:nvSpPr>
        <p:spPr/>
        <p:txBody>
          <a:bodyPr/>
          <a:lstStyle/>
          <a:p>
            <a:fld id="{73AC6064-614A-4250-B67E-27F5A6F14CE3}" type="slidenum">
              <a:rPr lang="de-DE" smtClean="0"/>
              <a:t>19</a:t>
            </a:fld>
            <a:endParaRPr lang="de-DE"/>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2"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ma14="http://schemas.microsoft.com/office/mac/drawingml/2011/main" xmlns="" val="1"/>
            </a:ext>
          </a:extLst>
        </p:spPr>
      </p:sp>
      <p:sp>
        <p:nvSpPr>
          <p:cNvPr id="337923" name="Rectangle 3"/>
          <p:cNvSpPr>
            <a:spLocks noGrp="1" noChangeArrowheads="1"/>
          </p:cNvSpPr>
          <p:nvPr>
            <p:ph type="body" idx="1"/>
          </p:nvPr>
        </p:nvSpPr>
        <p:spPr/>
        <p:txBody>
          <a:bodyPr/>
          <a:lstStyle/>
          <a:p>
            <a:pPr eaLnBrk="1" hangingPunct="1">
              <a:defRPr/>
            </a:pPr>
            <a:endParaRPr lang="de-DE" smtClean="0">
              <a:cs typeface="+mn-cs"/>
            </a:endParaRPr>
          </a:p>
        </p:txBody>
      </p:sp>
      <p:sp>
        <p:nvSpPr>
          <p:cNvPr id="2" name="Foliennummernplatzhalter 1"/>
          <p:cNvSpPr>
            <a:spLocks noGrp="1"/>
          </p:cNvSpPr>
          <p:nvPr>
            <p:ph type="sldNum" sz="quarter" idx="10"/>
          </p:nvPr>
        </p:nvSpPr>
        <p:spPr/>
        <p:txBody>
          <a:bodyPr/>
          <a:lstStyle/>
          <a:p>
            <a:fld id="{73AC6064-614A-4250-B67E-27F5A6F14CE3}" type="slidenum">
              <a:rPr lang="de-DE" smtClean="0"/>
              <a:t>20</a:t>
            </a:fld>
            <a:endParaRPr lang="de-DE"/>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2"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ma14="http://schemas.microsoft.com/office/mac/drawingml/2011/main" xmlns="" val="1"/>
            </a:ext>
          </a:extLst>
        </p:spPr>
      </p:sp>
      <p:sp>
        <p:nvSpPr>
          <p:cNvPr id="337923" name="Rectangle 3"/>
          <p:cNvSpPr>
            <a:spLocks noGrp="1" noChangeArrowheads="1"/>
          </p:cNvSpPr>
          <p:nvPr>
            <p:ph type="body" idx="1"/>
          </p:nvPr>
        </p:nvSpPr>
        <p:spPr/>
        <p:txBody>
          <a:bodyPr/>
          <a:lstStyle/>
          <a:p>
            <a:pPr eaLnBrk="1" hangingPunct="1">
              <a:defRPr/>
            </a:pPr>
            <a:endParaRPr lang="de-DE" smtClean="0">
              <a:cs typeface="+mn-cs"/>
            </a:endParaRPr>
          </a:p>
        </p:txBody>
      </p:sp>
      <p:sp>
        <p:nvSpPr>
          <p:cNvPr id="2" name="Foliennummernplatzhalter 1"/>
          <p:cNvSpPr>
            <a:spLocks noGrp="1"/>
          </p:cNvSpPr>
          <p:nvPr>
            <p:ph type="sldNum" sz="quarter" idx="10"/>
          </p:nvPr>
        </p:nvSpPr>
        <p:spPr/>
        <p:txBody>
          <a:bodyPr/>
          <a:lstStyle/>
          <a:p>
            <a:fld id="{73AC6064-614A-4250-B67E-27F5A6F14CE3}" type="slidenum">
              <a:rPr lang="de-DE" smtClean="0"/>
              <a:t>21</a:t>
            </a:fld>
            <a:endParaRPr lang="de-DE"/>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410"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ma14="http://schemas.microsoft.com/office/mac/drawingml/2011/main" xmlns="" val="1"/>
            </a:ext>
          </a:extLst>
        </p:spPr>
      </p:sp>
      <p:sp>
        <p:nvSpPr>
          <p:cNvPr id="529411" name="Rectangle 3"/>
          <p:cNvSpPr>
            <a:spLocks noGrp="1" noChangeArrowheads="1"/>
          </p:cNvSpPr>
          <p:nvPr>
            <p:ph type="body" idx="1"/>
          </p:nvPr>
        </p:nvSpPr>
        <p:spPr>
          <a:xfrm>
            <a:off x="685800" y="4343583"/>
            <a:ext cx="5486400" cy="4114435"/>
          </a:xfrm>
        </p:spPr>
        <p:txBody>
          <a:bodyPr/>
          <a:lstStyle/>
          <a:p>
            <a:endParaRPr lang="de-DE"/>
          </a:p>
        </p:txBody>
      </p:sp>
      <p:sp>
        <p:nvSpPr>
          <p:cNvPr id="2" name="Foliennummernplatzhalter 1"/>
          <p:cNvSpPr>
            <a:spLocks noGrp="1"/>
          </p:cNvSpPr>
          <p:nvPr>
            <p:ph type="sldNum" sz="quarter" idx="10"/>
          </p:nvPr>
        </p:nvSpPr>
        <p:spPr/>
        <p:txBody>
          <a:bodyPr/>
          <a:lstStyle/>
          <a:p>
            <a:fld id="{73AC6064-614A-4250-B67E-27F5A6F14CE3}" type="slidenum">
              <a:rPr lang="de-DE" smtClean="0"/>
              <a:t>22</a:t>
            </a:fld>
            <a:endParaRPr lang="de-DE"/>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4"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ma14="http://schemas.microsoft.com/office/mac/drawingml/2011/main" xmlns="" val="1"/>
            </a:ext>
          </a:extLst>
        </p:spPr>
      </p:sp>
      <p:sp>
        <p:nvSpPr>
          <p:cNvPr id="356355" name="Rectangle 3"/>
          <p:cNvSpPr>
            <a:spLocks noGrp="1" noChangeArrowheads="1"/>
          </p:cNvSpPr>
          <p:nvPr>
            <p:ph type="body" idx="1"/>
          </p:nvPr>
        </p:nvSpPr>
        <p:spPr/>
        <p:txBody>
          <a:bodyPr/>
          <a:lstStyle/>
          <a:p>
            <a:endParaRPr lang="de-DE"/>
          </a:p>
        </p:txBody>
      </p:sp>
      <p:sp>
        <p:nvSpPr>
          <p:cNvPr id="2" name="Foliennummernplatzhalter 1"/>
          <p:cNvSpPr>
            <a:spLocks noGrp="1"/>
          </p:cNvSpPr>
          <p:nvPr>
            <p:ph type="sldNum" sz="quarter" idx="10"/>
          </p:nvPr>
        </p:nvSpPr>
        <p:spPr/>
        <p:txBody>
          <a:bodyPr/>
          <a:lstStyle/>
          <a:p>
            <a:fld id="{73AC6064-614A-4250-B67E-27F5A6F14CE3}" type="slidenum">
              <a:rPr lang="de-DE" smtClean="0"/>
              <a:t>23</a:t>
            </a:fld>
            <a:endParaRPr lang="de-DE"/>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8"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ma14="http://schemas.microsoft.com/office/mac/drawingml/2011/main" xmlns="" val="1"/>
            </a:ext>
          </a:extLst>
        </p:spPr>
      </p:sp>
      <p:sp>
        <p:nvSpPr>
          <p:cNvPr id="342019" name="Rectangle 3"/>
          <p:cNvSpPr>
            <a:spLocks noGrp="1" noChangeArrowheads="1"/>
          </p:cNvSpPr>
          <p:nvPr>
            <p:ph type="body" idx="1"/>
          </p:nvPr>
        </p:nvSpPr>
        <p:spPr/>
        <p:txBody>
          <a:bodyPr/>
          <a:lstStyle/>
          <a:p>
            <a:pPr eaLnBrk="1" hangingPunct="1">
              <a:defRPr/>
            </a:pPr>
            <a:endParaRPr lang="de-DE" smtClean="0">
              <a:cs typeface="+mn-cs"/>
            </a:endParaRPr>
          </a:p>
        </p:txBody>
      </p:sp>
      <p:sp>
        <p:nvSpPr>
          <p:cNvPr id="2" name="Foliennummernplatzhalter 1"/>
          <p:cNvSpPr>
            <a:spLocks noGrp="1"/>
          </p:cNvSpPr>
          <p:nvPr>
            <p:ph type="sldNum" sz="quarter" idx="10"/>
          </p:nvPr>
        </p:nvSpPr>
        <p:spPr/>
        <p:txBody>
          <a:bodyPr/>
          <a:lstStyle/>
          <a:p>
            <a:fld id="{73AC6064-614A-4250-B67E-27F5A6F14CE3}" type="slidenum">
              <a:rPr lang="de-DE" smtClean="0"/>
              <a:t>4</a:t>
            </a:fld>
            <a:endParaRPr lang="de-DE"/>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02"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ma14="http://schemas.microsoft.com/office/mac/drawingml/2011/main" xmlns="" val="1"/>
            </a:ext>
          </a:extLst>
        </p:spPr>
      </p:sp>
      <p:sp>
        <p:nvSpPr>
          <p:cNvPr id="358403" name="Rectangle 3"/>
          <p:cNvSpPr>
            <a:spLocks noGrp="1" noChangeArrowheads="1"/>
          </p:cNvSpPr>
          <p:nvPr>
            <p:ph type="body" idx="1"/>
          </p:nvPr>
        </p:nvSpPr>
        <p:spPr/>
        <p:txBody>
          <a:bodyPr/>
          <a:lstStyle/>
          <a:p>
            <a:endParaRPr lang="de-DE"/>
          </a:p>
        </p:txBody>
      </p:sp>
      <p:sp>
        <p:nvSpPr>
          <p:cNvPr id="2" name="Foliennummernplatzhalter 1"/>
          <p:cNvSpPr>
            <a:spLocks noGrp="1"/>
          </p:cNvSpPr>
          <p:nvPr>
            <p:ph type="sldNum" sz="quarter" idx="10"/>
          </p:nvPr>
        </p:nvSpPr>
        <p:spPr/>
        <p:txBody>
          <a:bodyPr/>
          <a:lstStyle/>
          <a:p>
            <a:fld id="{73AC6064-614A-4250-B67E-27F5A6F14CE3}" type="slidenum">
              <a:rPr lang="de-DE" smtClean="0"/>
              <a:t>24</a:t>
            </a:fld>
            <a:endParaRPr lang="de-DE"/>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ma14="http://schemas.microsoft.com/office/mac/drawingml/2011/main" xmlns="" val="1"/>
            </a:ext>
          </a:extLst>
        </p:spPr>
      </p:sp>
      <p:sp>
        <p:nvSpPr>
          <p:cNvPr id="362499" name="Rectangle 3"/>
          <p:cNvSpPr>
            <a:spLocks noGrp="1" noChangeArrowheads="1"/>
          </p:cNvSpPr>
          <p:nvPr>
            <p:ph type="body" idx="1"/>
          </p:nvPr>
        </p:nvSpPr>
        <p:spPr/>
        <p:txBody>
          <a:bodyPr/>
          <a:lstStyle/>
          <a:p>
            <a:endParaRPr lang="de-DE"/>
          </a:p>
        </p:txBody>
      </p:sp>
      <p:sp>
        <p:nvSpPr>
          <p:cNvPr id="2" name="Foliennummernplatzhalter 1"/>
          <p:cNvSpPr>
            <a:spLocks noGrp="1"/>
          </p:cNvSpPr>
          <p:nvPr>
            <p:ph type="sldNum" sz="quarter" idx="10"/>
          </p:nvPr>
        </p:nvSpPr>
        <p:spPr/>
        <p:txBody>
          <a:bodyPr/>
          <a:lstStyle/>
          <a:p>
            <a:fld id="{73AC6064-614A-4250-B67E-27F5A6F14CE3}" type="slidenum">
              <a:rPr lang="de-DE" smtClean="0"/>
              <a:t>25</a:t>
            </a:fld>
            <a:endParaRPr lang="de-DE"/>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8"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ma14="http://schemas.microsoft.com/office/mac/drawingml/2011/main" xmlns="" val="1"/>
            </a:ext>
          </a:extLst>
        </p:spPr>
      </p:sp>
      <p:sp>
        <p:nvSpPr>
          <p:cNvPr id="342019" name="Rectangle 3"/>
          <p:cNvSpPr>
            <a:spLocks noGrp="1" noChangeArrowheads="1"/>
          </p:cNvSpPr>
          <p:nvPr>
            <p:ph type="body" idx="1"/>
          </p:nvPr>
        </p:nvSpPr>
        <p:spPr/>
        <p:txBody>
          <a:bodyPr/>
          <a:lstStyle/>
          <a:p>
            <a:pPr eaLnBrk="1" hangingPunct="1">
              <a:defRPr/>
            </a:pPr>
            <a:endParaRPr lang="de-DE" smtClean="0">
              <a:cs typeface="+mn-cs"/>
            </a:endParaRPr>
          </a:p>
        </p:txBody>
      </p:sp>
      <p:sp>
        <p:nvSpPr>
          <p:cNvPr id="2" name="Foliennummernplatzhalter 1"/>
          <p:cNvSpPr>
            <a:spLocks noGrp="1"/>
          </p:cNvSpPr>
          <p:nvPr>
            <p:ph type="sldNum" sz="quarter" idx="10"/>
          </p:nvPr>
        </p:nvSpPr>
        <p:spPr/>
        <p:txBody>
          <a:bodyPr/>
          <a:lstStyle/>
          <a:p>
            <a:fld id="{73AC6064-614A-4250-B67E-27F5A6F14CE3}" type="slidenum">
              <a:rPr lang="de-DE" smtClean="0"/>
              <a:t>26</a:t>
            </a:fld>
            <a:endParaRPr lang="de-DE"/>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6"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ma14="http://schemas.microsoft.com/office/mac/drawingml/2011/main" xmlns="" val="1"/>
            </a:ext>
          </a:extLst>
        </p:spPr>
      </p:sp>
      <p:sp>
        <p:nvSpPr>
          <p:cNvPr id="333827" name="Rectangle 3"/>
          <p:cNvSpPr>
            <a:spLocks noGrp="1" noChangeArrowheads="1"/>
          </p:cNvSpPr>
          <p:nvPr>
            <p:ph type="body" idx="1"/>
          </p:nvPr>
        </p:nvSpPr>
        <p:spPr/>
        <p:txBody>
          <a:bodyPr/>
          <a:lstStyle/>
          <a:p>
            <a:endParaRPr lang="de-DE"/>
          </a:p>
        </p:txBody>
      </p:sp>
      <p:sp>
        <p:nvSpPr>
          <p:cNvPr id="2" name="Foliennummernplatzhalter 1"/>
          <p:cNvSpPr>
            <a:spLocks noGrp="1"/>
          </p:cNvSpPr>
          <p:nvPr>
            <p:ph type="sldNum" sz="quarter" idx="10"/>
          </p:nvPr>
        </p:nvSpPr>
        <p:spPr/>
        <p:txBody>
          <a:bodyPr/>
          <a:lstStyle/>
          <a:p>
            <a:fld id="{73AC6064-614A-4250-B67E-27F5A6F14CE3}" type="slidenum">
              <a:rPr lang="de-DE" smtClean="0"/>
              <a:t>30</a:t>
            </a:fld>
            <a:endParaRPr lang="de-DE"/>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6"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ma14="http://schemas.microsoft.com/office/mac/drawingml/2011/main" xmlns="" val="1"/>
            </a:ext>
          </a:extLst>
        </p:spPr>
      </p:sp>
      <p:sp>
        <p:nvSpPr>
          <p:cNvPr id="333827" name="Rectangle 3"/>
          <p:cNvSpPr>
            <a:spLocks noGrp="1" noChangeArrowheads="1"/>
          </p:cNvSpPr>
          <p:nvPr>
            <p:ph type="body" idx="1"/>
          </p:nvPr>
        </p:nvSpPr>
        <p:spPr/>
        <p:txBody>
          <a:bodyPr/>
          <a:lstStyle/>
          <a:p>
            <a:endParaRPr lang="de-DE"/>
          </a:p>
        </p:txBody>
      </p:sp>
      <p:sp>
        <p:nvSpPr>
          <p:cNvPr id="2" name="Foliennummernplatzhalter 1"/>
          <p:cNvSpPr>
            <a:spLocks noGrp="1"/>
          </p:cNvSpPr>
          <p:nvPr>
            <p:ph type="sldNum" sz="quarter" idx="10"/>
          </p:nvPr>
        </p:nvSpPr>
        <p:spPr/>
        <p:txBody>
          <a:bodyPr/>
          <a:lstStyle/>
          <a:p>
            <a:fld id="{73AC6064-614A-4250-B67E-27F5A6F14CE3}" type="slidenum">
              <a:rPr lang="de-DE" smtClean="0"/>
              <a:t>31</a:t>
            </a:fld>
            <a:endParaRPr lang="de-DE"/>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ma14="http://schemas.microsoft.com/office/mac/drawingml/2011/main" xmlns="" val="1"/>
            </a:ext>
          </a:extLst>
        </p:spPr>
      </p:sp>
      <p:sp>
        <p:nvSpPr>
          <p:cNvPr id="331779" name="Rectangle 3"/>
          <p:cNvSpPr>
            <a:spLocks noGrp="1" noChangeArrowheads="1"/>
          </p:cNvSpPr>
          <p:nvPr>
            <p:ph type="body" idx="1"/>
          </p:nvPr>
        </p:nvSpPr>
        <p:spPr/>
        <p:txBody>
          <a:bodyPr/>
          <a:lstStyle/>
          <a:p>
            <a:pPr eaLnBrk="1" hangingPunct="1">
              <a:defRPr/>
            </a:pPr>
            <a:endParaRPr lang="de-DE" smtClean="0">
              <a:cs typeface="+mn-cs"/>
            </a:endParaRPr>
          </a:p>
        </p:txBody>
      </p:sp>
      <p:sp>
        <p:nvSpPr>
          <p:cNvPr id="2" name="Foliennummernplatzhalter 1"/>
          <p:cNvSpPr>
            <a:spLocks noGrp="1"/>
          </p:cNvSpPr>
          <p:nvPr>
            <p:ph type="sldNum" sz="quarter" idx="10"/>
          </p:nvPr>
        </p:nvSpPr>
        <p:spPr/>
        <p:txBody>
          <a:bodyPr/>
          <a:lstStyle/>
          <a:p>
            <a:fld id="{73AC6064-614A-4250-B67E-27F5A6F14CE3}" type="slidenum">
              <a:rPr lang="de-DE" smtClean="0"/>
              <a:t>33</a:t>
            </a:fld>
            <a:endParaRPr lang="de-DE"/>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4"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ma14="http://schemas.microsoft.com/office/mac/drawingml/2011/main" xmlns="" val="1"/>
            </a:ext>
          </a:extLst>
        </p:spPr>
      </p:sp>
      <p:sp>
        <p:nvSpPr>
          <p:cNvPr id="274435" name="Rectangle 3"/>
          <p:cNvSpPr>
            <a:spLocks noGrp="1" noChangeArrowheads="1"/>
          </p:cNvSpPr>
          <p:nvPr>
            <p:ph type="body" idx="1"/>
          </p:nvPr>
        </p:nvSpPr>
        <p:spPr/>
        <p:txBody>
          <a:bodyPr/>
          <a:lstStyle/>
          <a:p>
            <a:endParaRPr lang="de-DE"/>
          </a:p>
        </p:txBody>
      </p:sp>
      <p:sp>
        <p:nvSpPr>
          <p:cNvPr id="2" name="Foliennummernplatzhalter 1"/>
          <p:cNvSpPr>
            <a:spLocks noGrp="1"/>
          </p:cNvSpPr>
          <p:nvPr>
            <p:ph type="sldNum" sz="quarter" idx="10"/>
          </p:nvPr>
        </p:nvSpPr>
        <p:spPr/>
        <p:txBody>
          <a:bodyPr/>
          <a:lstStyle/>
          <a:p>
            <a:fld id="{73AC6064-614A-4250-B67E-27F5A6F14CE3}" type="slidenum">
              <a:rPr lang="de-DE" smtClean="0"/>
              <a:t>36</a:t>
            </a:fld>
            <a:endParaRPr lang="de-DE"/>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ma14="http://schemas.microsoft.com/office/mac/drawingml/2011/main" xmlns="" val="1"/>
            </a:ext>
          </a:extLst>
        </p:spPr>
      </p:sp>
      <p:sp>
        <p:nvSpPr>
          <p:cNvPr id="292867" name="Rectangle 3"/>
          <p:cNvSpPr>
            <a:spLocks noGrp="1" noChangeArrowheads="1"/>
          </p:cNvSpPr>
          <p:nvPr>
            <p:ph type="body" idx="1"/>
          </p:nvPr>
        </p:nvSpPr>
        <p:spPr/>
        <p:txBody>
          <a:bodyPr/>
          <a:lstStyle/>
          <a:p>
            <a:r>
              <a:rPr lang="de-DE"/>
              <a:t>Doktorarbeit Markus Hänsel + </a:t>
            </a:r>
            <a:r>
              <a:rPr lang="de-DE" b="1">
                <a:hlinkClick r:id="rId3"/>
              </a:rPr>
              <a:t>409 Interview zum Thema Intuition - M. Hänsel u. B. Schmid 1999 </a:t>
            </a:r>
            <a:r>
              <a:rPr lang="de-DE" i="1">
                <a:hlinkClick r:id="rId3"/>
              </a:rPr>
              <a:t> </a:t>
            </a:r>
            <a:r>
              <a:rPr lang="de-DE" b="1">
                <a:hlinkClick r:id="rId3"/>
              </a:rPr>
              <a:t> </a:t>
            </a:r>
            <a:endParaRPr lang="de-DE"/>
          </a:p>
          <a:p>
            <a:pPr lvl="1"/>
            <a:r>
              <a:rPr lang="de-DE"/>
              <a:t>01.06.1999 </a:t>
            </a:r>
          </a:p>
          <a:p>
            <a:pPr lvl="1"/>
            <a:r>
              <a:rPr lang="de-DE"/>
              <a:t>Länge 30 Seiten, ca. 114 KB</a:t>
            </a:r>
          </a:p>
          <a:p>
            <a:pPr lvl="1"/>
            <a:endParaRPr lang="de-DE"/>
          </a:p>
        </p:txBody>
      </p:sp>
      <p:sp>
        <p:nvSpPr>
          <p:cNvPr id="2" name="Foliennummernplatzhalter 1"/>
          <p:cNvSpPr>
            <a:spLocks noGrp="1"/>
          </p:cNvSpPr>
          <p:nvPr>
            <p:ph type="sldNum" sz="quarter" idx="10"/>
          </p:nvPr>
        </p:nvSpPr>
        <p:spPr/>
        <p:txBody>
          <a:bodyPr/>
          <a:lstStyle/>
          <a:p>
            <a:fld id="{73AC6064-614A-4250-B67E-27F5A6F14CE3}" type="slidenum">
              <a:rPr lang="de-DE" smtClean="0"/>
              <a:t>37</a:t>
            </a:fld>
            <a:endParaRPr lang="de-DE"/>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ma14="http://schemas.microsoft.com/office/mac/drawingml/2011/main" xmlns="" val="1"/>
            </a:ext>
          </a:extLst>
        </p:spPr>
      </p:sp>
      <p:sp>
        <p:nvSpPr>
          <p:cNvPr id="331779" name="Rectangle 3"/>
          <p:cNvSpPr>
            <a:spLocks noGrp="1" noChangeArrowheads="1"/>
          </p:cNvSpPr>
          <p:nvPr>
            <p:ph type="body" idx="1"/>
          </p:nvPr>
        </p:nvSpPr>
        <p:spPr/>
        <p:txBody>
          <a:bodyPr/>
          <a:lstStyle/>
          <a:p>
            <a:r>
              <a:rPr lang="de-DE" b="1"/>
              <a:t>Intuition braucht Dialog</a:t>
            </a:r>
            <a:endParaRPr lang="de-DE"/>
          </a:p>
          <a:p>
            <a:r>
              <a:rPr lang="de-DE"/>
              <a:t>-Intuition ist ein Hochleistungssystem zur Beurteilungen von Menschen und Situationen.</a:t>
            </a:r>
            <a:endParaRPr lang="de-DE" i="1"/>
          </a:p>
          <a:p>
            <a:r>
              <a:rPr lang="de-DE" i="1"/>
              <a:t>Ein Gespräch (12/2008) mit </a:t>
            </a:r>
            <a:r>
              <a:rPr lang="de-DE" b="1" i="1"/>
              <a:t>Dr. Bernd Schmid</a:t>
            </a:r>
            <a:r>
              <a:rPr lang="de-DE" i="1"/>
              <a:t>, Gründer und Leiter des Instituts für Systemische Beratung in Wiesloch</a:t>
            </a:r>
            <a:r>
              <a:rPr lang="de-DE" i="1" u="sng"/>
              <a:t> </a:t>
            </a:r>
            <a:r>
              <a:rPr lang="de-DE" i="1" u="sng">
                <a:hlinkClick r:id="rId3"/>
              </a:rPr>
              <a:t>www.isb-w.de</a:t>
            </a:r>
            <a:r>
              <a:rPr lang="de-DE" i="1"/>
              <a:t> </a:t>
            </a:r>
          </a:p>
          <a:p>
            <a:r>
              <a:rPr lang="de-DE" i="1"/>
              <a:t>Das Gespräch führte </a:t>
            </a:r>
            <a:r>
              <a:rPr lang="de-DE" b="1" i="1"/>
              <a:t>Dr. Ulrike Felger</a:t>
            </a:r>
            <a:r>
              <a:rPr lang="de-DE" i="1" u="sng"/>
              <a:t> </a:t>
            </a:r>
            <a:r>
              <a:rPr lang="de-DE" i="1" u="sng">
                <a:hlinkClick r:id="rId4"/>
              </a:rPr>
              <a:t>www.espresso-kommunikation.de</a:t>
            </a:r>
            <a:r>
              <a:rPr lang="de-DE" i="1" u="sng"/>
              <a:t> </a:t>
            </a:r>
          </a:p>
        </p:txBody>
      </p:sp>
      <p:sp>
        <p:nvSpPr>
          <p:cNvPr id="2" name="Foliennummernplatzhalter 1"/>
          <p:cNvSpPr>
            <a:spLocks noGrp="1"/>
          </p:cNvSpPr>
          <p:nvPr>
            <p:ph type="sldNum" sz="quarter" idx="10"/>
          </p:nvPr>
        </p:nvSpPr>
        <p:spPr/>
        <p:txBody>
          <a:bodyPr/>
          <a:lstStyle/>
          <a:p>
            <a:fld id="{73AC6064-614A-4250-B67E-27F5A6F14CE3}" type="slidenum">
              <a:rPr lang="de-DE" smtClean="0"/>
              <a:t>38</a:t>
            </a:fld>
            <a:endParaRPr lang="de-DE"/>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ma14="http://schemas.microsoft.com/office/mac/drawingml/2011/main" xmlns="" val="1"/>
            </a:ext>
          </a:extLst>
        </p:spPr>
      </p:sp>
      <p:sp>
        <p:nvSpPr>
          <p:cNvPr id="284675" name="Rectangle 3"/>
          <p:cNvSpPr>
            <a:spLocks noGrp="1" noChangeArrowheads="1"/>
          </p:cNvSpPr>
          <p:nvPr>
            <p:ph type="body" idx="1"/>
          </p:nvPr>
        </p:nvSpPr>
        <p:spPr/>
        <p:txBody>
          <a:bodyPr/>
          <a:lstStyle/>
          <a:p>
            <a:endParaRPr lang="de-DE"/>
          </a:p>
        </p:txBody>
      </p:sp>
      <p:sp>
        <p:nvSpPr>
          <p:cNvPr id="2" name="Foliennummernplatzhalter 1"/>
          <p:cNvSpPr>
            <a:spLocks noGrp="1"/>
          </p:cNvSpPr>
          <p:nvPr>
            <p:ph type="sldNum" sz="quarter" idx="10"/>
          </p:nvPr>
        </p:nvSpPr>
        <p:spPr/>
        <p:txBody>
          <a:bodyPr/>
          <a:lstStyle/>
          <a:p>
            <a:fld id="{73AC6064-614A-4250-B67E-27F5A6F14CE3}" type="slidenum">
              <a:rPr lang="de-DE" smtClean="0"/>
              <a:t>39</a:t>
            </a:fld>
            <a:endParaRPr lang="de-DE"/>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ma14="http://schemas.microsoft.com/office/mac/drawingml/2011/main" xmlns="" val="1"/>
            </a:ext>
          </a:extLst>
        </p:spPr>
      </p:sp>
      <p:sp>
        <p:nvSpPr>
          <p:cNvPr id="344067" name="Rectangle 3"/>
          <p:cNvSpPr>
            <a:spLocks noGrp="1" noChangeArrowheads="1"/>
          </p:cNvSpPr>
          <p:nvPr>
            <p:ph type="body" idx="1"/>
          </p:nvPr>
        </p:nvSpPr>
        <p:spPr/>
        <p:txBody>
          <a:bodyPr/>
          <a:lstStyle/>
          <a:p>
            <a:endParaRPr lang="de-DE"/>
          </a:p>
        </p:txBody>
      </p:sp>
      <p:sp>
        <p:nvSpPr>
          <p:cNvPr id="2" name="Foliennummernplatzhalter 1"/>
          <p:cNvSpPr>
            <a:spLocks noGrp="1"/>
          </p:cNvSpPr>
          <p:nvPr>
            <p:ph type="sldNum" sz="quarter" idx="10"/>
          </p:nvPr>
        </p:nvSpPr>
        <p:spPr/>
        <p:txBody>
          <a:bodyPr/>
          <a:lstStyle/>
          <a:p>
            <a:fld id="{73AC6064-614A-4250-B67E-27F5A6F14CE3}" type="slidenum">
              <a:rPr lang="de-DE" smtClean="0"/>
              <a:t>5</a:t>
            </a:fld>
            <a:endParaRPr lang="de-DE"/>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8"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ma14="http://schemas.microsoft.com/office/mac/drawingml/2011/main" xmlns="" val="1"/>
            </a:ext>
          </a:extLst>
        </p:spPr>
      </p:sp>
      <p:sp>
        <p:nvSpPr>
          <p:cNvPr id="342019" name="Rectangle 3"/>
          <p:cNvSpPr>
            <a:spLocks noGrp="1" noChangeArrowheads="1"/>
          </p:cNvSpPr>
          <p:nvPr>
            <p:ph type="body" idx="1"/>
          </p:nvPr>
        </p:nvSpPr>
        <p:spPr/>
        <p:txBody>
          <a:bodyPr/>
          <a:lstStyle/>
          <a:p>
            <a:pPr eaLnBrk="1" hangingPunct="1">
              <a:defRPr/>
            </a:pPr>
            <a:endParaRPr lang="de-DE" smtClean="0">
              <a:cs typeface="+mn-cs"/>
            </a:endParaRPr>
          </a:p>
        </p:txBody>
      </p:sp>
      <p:sp>
        <p:nvSpPr>
          <p:cNvPr id="2" name="Foliennummernplatzhalter 1"/>
          <p:cNvSpPr>
            <a:spLocks noGrp="1"/>
          </p:cNvSpPr>
          <p:nvPr>
            <p:ph type="sldNum" sz="quarter" idx="10"/>
          </p:nvPr>
        </p:nvSpPr>
        <p:spPr/>
        <p:txBody>
          <a:bodyPr/>
          <a:lstStyle/>
          <a:p>
            <a:fld id="{73AC6064-614A-4250-B67E-27F5A6F14CE3}" type="slidenum">
              <a:rPr lang="de-DE" smtClean="0"/>
              <a:t>53</a:t>
            </a:fld>
            <a:endParaRPr lang="de-DE"/>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ma14="http://schemas.microsoft.com/office/mac/drawingml/2011/main" xmlns="" val="1"/>
            </a:ext>
          </a:extLst>
        </p:spPr>
      </p:sp>
      <p:sp>
        <p:nvSpPr>
          <p:cNvPr id="344067" name="Rectangle 3"/>
          <p:cNvSpPr>
            <a:spLocks noGrp="1" noChangeArrowheads="1"/>
          </p:cNvSpPr>
          <p:nvPr>
            <p:ph type="body" idx="1"/>
          </p:nvPr>
        </p:nvSpPr>
        <p:spPr/>
        <p:txBody>
          <a:bodyPr/>
          <a:lstStyle/>
          <a:p>
            <a:endParaRPr lang="de-DE"/>
          </a:p>
        </p:txBody>
      </p:sp>
      <p:sp>
        <p:nvSpPr>
          <p:cNvPr id="2" name="Foliennummernplatzhalter 1"/>
          <p:cNvSpPr>
            <a:spLocks noGrp="1"/>
          </p:cNvSpPr>
          <p:nvPr>
            <p:ph type="sldNum" sz="quarter" idx="10"/>
          </p:nvPr>
        </p:nvSpPr>
        <p:spPr/>
        <p:txBody>
          <a:bodyPr/>
          <a:lstStyle/>
          <a:p>
            <a:fld id="{73AC6064-614A-4250-B67E-27F5A6F14CE3}" type="slidenum">
              <a:rPr lang="de-DE" smtClean="0"/>
              <a:t>54</a:t>
            </a:fld>
            <a:endParaRPr lang="de-DE"/>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ma14="http://schemas.microsoft.com/office/mac/drawingml/2011/main" xmlns="" val="1"/>
            </a:ext>
          </a:extLst>
        </p:spPr>
      </p:sp>
      <p:sp>
        <p:nvSpPr>
          <p:cNvPr id="344067" name="Rectangle 3"/>
          <p:cNvSpPr>
            <a:spLocks noGrp="1" noChangeArrowheads="1"/>
          </p:cNvSpPr>
          <p:nvPr>
            <p:ph type="body" idx="1"/>
          </p:nvPr>
        </p:nvSpPr>
        <p:spPr/>
        <p:txBody>
          <a:bodyPr/>
          <a:lstStyle/>
          <a:p>
            <a:endParaRPr lang="de-DE"/>
          </a:p>
        </p:txBody>
      </p:sp>
      <p:sp>
        <p:nvSpPr>
          <p:cNvPr id="2" name="Foliennummernplatzhalter 1"/>
          <p:cNvSpPr>
            <a:spLocks noGrp="1"/>
          </p:cNvSpPr>
          <p:nvPr>
            <p:ph type="sldNum" sz="quarter" idx="10"/>
          </p:nvPr>
        </p:nvSpPr>
        <p:spPr/>
        <p:txBody>
          <a:bodyPr/>
          <a:lstStyle/>
          <a:p>
            <a:fld id="{73AC6064-614A-4250-B67E-27F5A6F14CE3}" type="slidenum">
              <a:rPr lang="de-DE" smtClean="0"/>
              <a:t>56</a:t>
            </a:fld>
            <a:endParaRPr lang="de-DE"/>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ma14="http://schemas.microsoft.com/office/mac/drawingml/2011/main" xmlns="" val="1"/>
            </a:ext>
          </a:extLst>
        </p:spPr>
      </p:sp>
      <p:sp>
        <p:nvSpPr>
          <p:cNvPr id="260099" name="Rectangle 3"/>
          <p:cNvSpPr>
            <a:spLocks noGrp="1" noChangeArrowheads="1"/>
          </p:cNvSpPr>
          <p:nvPr>
            <p:ph type="body" idx="1"/>
          </p:nvPr>
        </p:nvSpPr>
        <p:spPr/>
        <p:txBody>
          <a:bodyPr/>
          <a:lstStyle/>
          <a:p>
            <a:r>
              <a:rPr lang="de-DE" i="1"/>
              <a:t>Zum Beispiel gibt der Abteilungsleiter einer Bildungsabteilung seinem Mit­arbeiter den Auftrag, eine Bildungsbroschüre zu erstellen, die in einer ganz bestimmten Aufmachung erscheinen und sich in einem festgelegten Kosten­rahmen halten soll. Wenn der Mitarbeiter sich daraufhin nach Gestaltungs­kriterien entsprechend des strategischen Ziels der Abteilung, nach eventu­ellen Begutachtungskriterien durch relevante Empfänger und Ähnlichem erkundigt, so wäre dies eine komplementäre Reaktion.</a:t>
            </a:r>
            <a:endParaRPr lang="de-DE"/>
          </a:p>
          <a:p>
            <a:r>
              <a:rPr lang="de-DE" b="1"/>
              <a:t>- Fortsetzung Beispiel </a:t>
            </a:r>
            <a:r>
              <a:rPr lang="de-DE" i="1"/>
              <a:t>-Nehmen wir an, der Abteilungsleiter würde daraufhin einige solcher Krite­rien nennen, wie z.B. die Besetzung bestimmter Zuständigkeitsfelder im Unternehmen oder eine Darstellung bisher gängiger Veranstaltungen unter einem neuen Etikett und Design (3.), so läge zunächst eine zum Rollenver­hältnis eines Bildungsleiters bzw. Mitarbeiters der Abteilung passende Ant­wort vor. Zum Beispiel könnte gefragt werden, ob die Abteilung als Ganzes vorgestellt oder ob weiterdifferenzierte Zuständigkeitsbereiche einzelner Mitglieder dieser Abteilung deutlich gemacht werden sollen. Es könnte auch nachgefragt werden, ob eher aktiv geworben oder dezent auf Zugriffsmög­lichkeiten hingewiesen werden soll. Für die Art solcher Nachfragen ist die Profession des Mitarbeiters — sei er technischer Trainer oder Organisati­onsentwickler — und erst recht seine privaten Ärgernisse über zuviel Werbe­post im Briefkasten weniger relevant.Angenommen der Mitarbeiter würde aber an dieser Stelle als EDV-Fach­mann reagieren und das Ansinnen des Abteilungsleiters als völlig antiquiert</a:t>
            </a:r>
            <a:r>
              <a:rPr lang="de-DE"/>
              <a:t/>
            </a:r>
            <a:br>
              <a:rPr lang="de-DE"/>
            </a:br>
            <a:endParaRPr lang="de-DE"/>
          </a:p>
          <a:p>
            <a:r>
              <a:rPr lang="de-DE"/>
              <a:t/>
            </a:r>
            <a:br>
              <a:rPr lang="de-DE"/>
            </a:br>
            <a:r>
              <a:rPr lang="de-DE" i="1"/>
              <a:t>zurückweisen, weil man solche Angebote mit elektronischen Medien situati­ven Veränderungen sehr viel besser anpassen könne. Auch könne er die Er­fordernisse der Zeit der Mitarbeiter besser beurteilen als der Abteilungslei­ter, der sich als Pädagoge technisch nicht auskenne (4.).</a:t>
            </a:r>
          </a:p>
          <a:p>
            <a:r>
              <a:rPr lang="de-DE" i="1"/>
              <a:t>Eine solche Reaktion wäre — bezogen auf den Rollenbereich, aus dem geantwortet wird, im Verhältnis zum Rollenbereich, der angesprochen wur­de — nicht komplementär. Reiz und Reaktion ergäben — bezogen auf die Rol­lenbereiche — eine nicht-komplementäre Transaktion.</a:t>
            </a:r>
          </a:p>
          <a:p>
            <a:r>
              <a:rPr lang="de-DE" i="1"/>
              <a:t>Ob eine Transaktion als komplementär oder nicht-komplementär zu be­trachten ist, hängt von der Differenzierung innerhalb des Leitermodells ab. So kann bezüglich des Rollenbereichs Komplementarität, innerhalb der Or­ganisationsrollen z.B. aber eine nicht-komplementäre Transaktion festge­stellt werden. Ein Mitarbeiter könnte seine Führungskraft um die Klärung der Priorität bei Arbeitsaufträgen bitten, falls ihm die Zeit nicht reichen sollte. Wenn daraufhin der Vorgesetzte — etwa durch Kommentare über sei­ne Einschätzung der Leistungsfähigkeit des Mitarbeiters — eher aus der Rolle des Leistungsbeurteilers als aus der Rolle des Prioritätenentscheiders ant­wortet, liegt eine nicht-komplementäre Transaktion im Bereich der Organi­sationsbeziehung vor Schließlich ist bei noch näherer Differenzierung denk­bar, dass der Vorgesetzte zwar rollenkomplementär als Prioritätenentschei­der antwortet, innerhalb seiner Rolle aber nicht die gewünschte komple­mentäre Reaktion zeigt (nämlich eine Prioritätenreihe der Aufgaben zu bil­den), sondern alle Aufgaben als vorrangig definiert und an die Einsatzbe­reitschaft des Mitarbeiters appelliert.</a:t>
            </a:r>
          </a:p>
          <a:p>
            <a:r>
              <a:rPr lang="de-DE"/>
              <a:t>Nehmen wir an, im obengenannten Beispiel würde während der Diskussion um die zu erstellende Bildungsbroschüre — von den Beteiligten unbemerkt — Konkurrenz um männliche Attraktivität bei einer anwesenden Frau mitwirken. Reiz und Reaktion wären hintergründig bestimmt. ([—&gt; la] und [&lt;— 2a] in Abbildung 7). Aus der Perspektive der Person könnte man vermuten, dass bei beiden Männern die unwillkürliche Aktivierung einer privaten Rolle erfolgt. Die Rolle als »konkurrierender Mann« könnte bei beiden ausführende Macht erhalten, also die Beziehungsgestaltung steuern, während das Ich-Bewusstsein in den Organisationsrollen angesiedelt bleibt.</a:t>
            </a:r>
          </a:p>
          <a:p>
            <a:endParaRPr lang="de-DE"/>
          </a:p>
          <a:p>
            <a:endParaRPr lang="de-DE" i="1"/>
          </a:p>
        </p:txBody>
      </p:sp>
      <p:sp>
        <p:nvSpPr>
          <p:cNvPr id="2" name="Foliennummernplatzhalter 1"/>
          <p:cNvSpPr>
            <a:spLocks noGrp="1"/>
          </p:cNvSpPr>
          <p:nvPr>
            <p:ph type="sldNum" sz="quarter" idx="10"/>
          </p:nvPr>
        </p:nvSpPr>
        <p:spPr/>
        <p:txBody>
          <a:bodyPr/>
          <a:lstStyle/>
          <a:p>
            <a:fld id="{73AC6064-614A-4250-B67E-27F5A6F14CE3}" type="slidenum">
              <a:rPr lang="de-DE" smtClean="0"/>
              <a:t>57</a:t>
            </a:fld>
            <a:endParaRPr lang="de-DE"/>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a:xfrm>
            <a:off x="381000" y="685800"/>
            <a:ext cx="6096000" cy="3429000"/>
          </a:xfrm>
        </p:spPr>
      </p:sp>
      <p:sp>
        <p:nvSpPr>
          <p:cNvPr id="3" name="Notizenplatzhalter 2"/>
          <p:cNvSpPr>
            <a:spLocks noGrp="1"/>
          </p:cNvSpPr>
          <p:nvPr>
            <p:ph type="body" idx="1"/>
          </p:nvPr>
        </p:nvSpPr>
        <p:spPr/>
        <p:txBody>
          <a:bodyPr/>
          <a:lstStyle/>
          <a:p>
            <a:endParaRPr lang="de-DE" dirty="0"/>
          </a:p>
        </p:txBody>
      </p:sp>
      <p:sp>
        <p:nvSpPr>
          <p:cNvPr id="5" name="Foliennummernplatzhalter 4"/>
          <p:cNvSpPr>
            <a:spLocks noGrp="1"/>
          </p:cNvSpPr>
          <p:nvPr>
            <p:ph type="sldNum" sz="quarter" idx="10"/>
          </p:nvPr>
        </p:nvSpPr>
        <p:spPr/>
        <p:txBody>
          <a:bodyPr/>
          <a:lstStyle/>
          <a:p>
            <a:fld id="{73AC6064-614A-4250-B67E-27F5A6F14CE3}" type="slidenum">
              <a:rPr lang="de-DE" smtClean="0"/>
              <a:t>62</a:t>
            </a:fld>
            <a:endParaRPr lang="de-DE"/>
          </a:p>
        </p:txBody>
      </p:sp>
    </p:spTree>
    <p:extLst>
      <p:ext uri="{BB962C8B-B14F-4D97-AF65-F5344CB8AC3E}">
        <p14:creationId xmlns:p14="http://schemas.microsoft.com/office/powerpoint/2010/main" val="404680089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ma14="http://schemas.microsoft.com/office/mac/drawingml/2011/main" xmlns="" val="1"/>
            </a:ext>
          </a:extLst>
        </p:spPr>
      </p:sp>
      <p:sp>
        <p:nvSpPr>
          <p:cNvPr id="110595" name="Rectangle 3"/>
          <p:cNvSpPr>
            <a:spLocks noGrp="1" noChangeArrowheads="1"/>
          </p:cNvSpPr>
          <p:nvPr>
            <p:ph type="body" idx="1"/>
          </p:nvPr>
        </p:nvSpPr>
        <p:spPr/>
        <p:txBody>
          <a:bodyPr/>
          <a:lstStyle/>
          <a:p>
            <a:pPr eaLnBrk="1" hangingPunct="1">
              <a:defRPr/>
            </a:pPr>
            <a:endParaRPr lang="de-DE" smtClean="0">
              <a:cs typeface="+mn-cs"/>
            </a:endParaRPr>
          </a:p>
        </p:txBody>
      </p:sp>
      <p:sp>
        <p:nvSpPr>
          <p:cNvPr id="2" name="Foliennummernplatzhalter 1"/>
          <p:cNvSpPr>
            <a:spLocks noGrp="1"/>
          </p:cNvSpPr>
          <p:nvPr>
            <p:ph type="sldNum" sz="quarter" idx="10"/>
          </p:nvPr>
        </p:nvSpPr>
        <p:spPr/>
        <p:txBody>
          <a:bodyPr/>
          <a:lstStyle/>
          <a:p>
            <a:fld id="{73AC6064-614A-4250-B67E-27F5A6F14CE3}" type="slidenum">
              <a:rPr lang="de-DE" smtClean="0"/>
              <a:t>63</a:t>
            </a:fld>
            <a:endParaRPr lang="de-DE"/>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8"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ma14="http://schemas.microsoft.com/office/mac/drawingml/2011/main" xmlns="" val="1"/>
            </a:ext>
          </a:extLst>
        </p:spPr>
      </p:sp>
      <p:sp>
        <p:nvSpPr>
          <p:cNvPr id="342019" name="Rectangle 3"/>
          <p:cNvSpPr>
            <a:spLocks noGrp="1" noChangeArrowheads="1"/>
          </p:cNvSpPr>
          <p:nvPr>
            <p:ph type="body" idx="1"/>
          </p:nvPr>
        </p:nvSpPr>
        <p:spPr/>
        <p:txBody>
          <a:bodyPr/>
          <a:lstStyle/>
          <a:p>
            <a:pPr eaLnBrk="1" hangingPunct="1">
              <a:defRPr/>
            </a:pPr>
            <a:endParaRPr lang="de-DE" smtClean="0">
              <a:cs typeface="+mn-cs"/>
            </a:endParaRPr>
          </a:p>
        </p:txBody>
      </p:sp>
      <p:sp>
        <p:nvSpPr>
          <p:cNvPr id="2" name="Foliennummernplatzhalter 1"/>
          <p:cNvSpPr>
            <a:spLocks noGrp="1"/>
          </p:cNvSpPr>
          <p:nvPr>
            <p:ph type="sldNum" sz="quarter" idx="10"/>
          </p:nvPr>
        </p:nvSpPr>
        <p:spPr/>
        <p:txBody>
          <a:bodyPr/>
          <a:lstStyle/>
          <a:p>
            <a:fld id="{73AC6064-614A-4250-B67E-27F5A6F14CE3}" type="slidenum">
              <a:rPr lang="de-DE" smtClean="0"/>
              <a:t>65</a:t>
            </a:fld>
            <a:endParaRPr lang="de-DE"/>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ma14="http://schemas.microsoft.com/office/mac/drawingml/2011/main" xmlns="" val="1"/>
            </a:ext>
          </a:extLst>
        </p:spPr>
      </p:sp>
      <p:sp>
        <p:nvSpPr>
          <p:cNvPr id="344067" name="Rectangle 3"/>
          <p:cNvSpPr>
            <a:spLocks noGrp="1" noChangeArrowheads="1"/>
          </p:cNvSpPr>
          <p:nvPr>
            <p:ph type="body" idx="1"/>
          </p:nvPr>
        </p:nvSpPr>
        <p:spPr/>
        <p:txBody>
          <a:bodyPr/>
          <a:lstStyle/>
          <a:p>
            <a:endParaRPr lang="de-DE"/>
          </a:p>
        </p:txBody>
      </p:sp>
      <p:sp>
        <p:nvSpPr>
          <p:cNvPr id="2" name="Foliennummernplatzhalter 1"/>
          <p:cNvSpPr>
            <a:spLocks noGrp="1"/>
          </p:cNvSpPr>
          <p:nvPr>
            <p:ph type="sldNum" sz="quarter" idx="10"/>
          </p:nvPr>
        </p:nvSpPr>
        <p:spPr/>
        <p:txBody>
          <a:bodyPr/>
          <a:lstStyle/>
          <a:p>
            <a:fld id="{73AC6064-614A-4250-B67E-27F5A6F14CE3}" type="slidenum">
              <a:rPr lang="de-DE" smtClean="0"/>
              <a:t>66</a:t>
            </a:fld>
            <a:endParaRPr lang="de-DE"/>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ma14="http://schemas.microsoft.com/office/mac/drawingml/2011/main" xmlns="" val="1"/>
            </a:ext>
          </a:extLst>
        </p:spPr>
      </p:sp>
      <p:sp>
        <p:nvSpPr>
          <p:cNvPr id="344067" name="Rectangle 3"/>
          <p:cNvSpPr>
            <a:spLocks noGrp="1" noChangeArrowheads="1"/>
          </p:cNvSpPr>
          <p:nvPr>
            <p:ph type="body" idx="1"/>
          </p:nvPr>
        </p:nvSpPr>
        <p:spPr/>
        <p:txBody>
          <a:bodyPr/>
          <a:lstStyle/>
          <a:p>
            <a:endParaRPr lang="de-DE"/>
          </a:p>
        </p:txBody>
      </p:sp>
      <p:sp>
        <p:nvSpPr>
          <p:cNvPr id="2" name="Foliennummernplatzhalter 1"/>
          <p:cNvSpPr>
            <a:spLocks noGrp="1"/>
          </p:cNvSpPr>
          <p:nvPr>
            <p:ph type="sldNum" sz="quarter" idx="10"/>
          </p:nvPr>
        </p:nvSpPr>
        <p:spPr/>
        <p:txBody>
          <a:bodyPr/>
          <a:lstStyle/>
          <a:p>
            <a:fld id="{73AC6064-614A-4250-B67E-27F5A6F14CE3}" type="slidenum">
              <a:rPr lang="de-DE" smtClean="0"/>
              <a:t>67</a:t>
            </a:fld>
            <a:endParaRPr lang="de-DE"/>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ma14="http://schemas.microsoft.com/office/mac/drawingml/2011/main" xmlns="" val="1"/>
            </a:ext>
          </a:extLst>
        </p:spPr>
      </p:sp>
      <p:sp>
        <p:nvSpPr>
          <p:cNvPr id="110595" name="Rectangle 3"/>
          <p:cNvSpPr>
            <a:spLocks noGrp="1" noChangeArrowheads="1"/>
          </p:cNvSpPr>
          <p:nvPr>
            <p:ph type="body" idx="1"/>
          </p:nvPr>
        </p:nvSpPr>
        <p:spPr/>
        <p:txBody>
          <a:bodyPr/>
          <a:lstStyle/>
          <a:p>
            <a:pPr eaLnBrk="1" hangingPunct="1">
              <a:defRPr/>
            </a:pPr>
            <a:endParaRPr lang="de-DE" smtClean="0">
              <a:cs typeface="+mn-cs"/>
            </a:endParaRPr>
          </a:p>
        </p:txBody>
      </p:sp>
      <p:sp>
        <p:nvSpPr>
          <p:cNvPr id="2" name="Foliennummernplatzhalter 1"/>
          <p:cNvSpPr>
            <a:spLocks noGrp="1"/>
          </p:cNvSpPr>
          <p:nvPr>
            <p:ph type="sldNum" sz="quarter" idx="10"/>
          </p:nvPr>
        </p:nvSpPr>
        <p:spPr/>
        <p:txBody>
          <a:bodyPr/>
          <a:lstStyle/>
          <a:p>
            <a:fld id="{73AC6064-614A-4250-B67E-27F5A6F14CE3}" type="slidenum">
              <a:rPr lang="de-DE" smtClean="0"/>
              <a:t>68</a:t>
            </a:fld>
            <a:endParaRPr lang="de-DE"/>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ma14="http://schemas.microsoft.com/office/mac/drawingml/2011/main" xmlns="" val="1"/>
            </a:ext>
          </a:extLst>
        </p:spPr>
      </p:sp>
      <p:sp>
        <p:nvSpPr>
          <p:cNvPr id="344067" name="Rectangle 3"/>
          <p:cNvSpPr>
            <a:spLocks noGrp="1" noChangeArrowheads="1"/>
          </p:cNvSpPr>
          <p:nvPr>
            <p:ph type="body" idx="1"/>
          </p:nvPr>
        </p:nvSpPr>
        <p:spPr/>
        <p:txBody>
          <a:bodyPr/>
          <a:lstStyle/>
          <a:p>
            <a:endParaRPr lang="de-DE"/>
          </a:p>
        </p:txBody>
      </p:sp>
      <p:sp>
        <p:nvSpPr>
          <p:cNvPr id="2" name="Foliennummernplatzhalter 1"/>
          <p:cNvSpPr>
            <a:spLocks noGrp="1"/>
          </p:cNvSpPr>
          <p:nvPr>
            <p:ph type="sldNum" sz="quarter" idx="10"/>
          </p:nvPr>
        </p:nvSpPr>
        <p:spPr/>
        <p:txBody>
          <a:bodyPr/>
          <a:lstStyle/>
          <a:p>
            <a:fld id="{73AC6064-614A-4250-B67E-27F5A6F14CE3}" type="slidenum">
              <a:rPr lang="de-DE" smtClean="0"/>
              <a:t>6</a:t>
            </a:fld>
            <a:endParaRPr lang="de-DE"/>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ma14="http://schemas.microsoft.com/office/mac/drawingml/2011/main" xmlns="" val="1"/>
            </a:ext>
          </a:extLst>
        </p:spPr>
      </p:sp>
      <p:sp>
        <p:nvSpPr>
          <p:cNvPr id="110595" name="Rectangle 3"/>
          <p:cNvSpPr>
            <a:spLocks noGrp="1" noChangeArrowheads="1"/>
          </p:cNvSpPr>
          <p:nvPr>
            <p:ph type="body" idx="1"/>
          </p:nvPr>
        </p:nvSpPr>
        <p:spPr/>
        <p:txBody>
          <a:bodyPr/>
          <a:lstStyle/>
          <a:p>
            <a:pPr eaLnBrk="1" hangingPunct="1">
              <a:defRPr/>
            </a:pPr>
            <a:endParaRPr lang="de-DE" smtClean="0">
              <a:cs typeface="+mn-cs"/>
            </a:endParaRPr>
          </a:p>
        </p:txBody>
      </p:sp>
      <p:sp>
        <p:nvSpPr>
          <p:cNvPr id="2" name="Foliennummernplatzhalter 1"/>
          <p:cNvSpPr>
            <a:spLocks noGrp="1"/>
          </p:cNvSpPr>
          <p:nvPr>
            <p:ph type="sldNum" sz="quarter" idx="10"/>
          </p:nvPr>
        </p:nvSpPr>
        <p:spPr/>
        <p:txBody>
          <a:bodyPr/>
          <a:lstStyle/>
          <a:p>
            <a:fld id="{73AC6064-614A-4250-B67E-27F5A6F14CE3}" type="slidenum">
              <a:rPr lang="de-DE" smtClean="0"/>
              <a:t>75</a:t>
            </a:fld>
            <a:endParaRPr lang="de-DE"/>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Rot="1" noChangeAspect="1" noChangeArrowheads="1" noTextEdit="1"/>
          </p:cNvSpPr>
          <p:nvPr>
            <p:ph type="sldImg"/>
          </p:nvPr>
        </p:nvSpPr>
        <p:spPr bwMode="auto">
          <a:xfrm>
            <a:off x="363538" y="701675"/>
            <a:ext cx="6118225" cy="34417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sp>
      <p:sp>
        <p:nvSpPr>
          <p:cNvPr id="151555" name="Rectangle 3"/>
          <p:cNvSpPr>
            <a:spLocks noGrp="1" noChangeArrowheads="1"/>
          </p:cNvSpPr>
          <p:nvPr>
            <p:ph type="body" idx="1"/>
          </p:nvPr>
        </p:nvSpPr>
        <p:spPr bwMode="auto">
          <a:xfrm>
            <a:off x="922946" y="4353310"/>
            <a:ext cx="4999290" cy="4072452"/>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txBody>
          <a:bodyPr/>
          <a:lstStyle/>
          <a:p>
            <a:endParaRPr lang="de-DE"/>
          </a:p>
        </p:txBody>
      </p:sp>
      <p:sp>
        <p:nvSpPr>
          <p:cNvPr id="2" name="Foliennummernplatzhalter 1"/>
          <p:cNvSpPr>
            <a:spLocks noGrp="1"/>
          </p:cNvSpPr>
          <p:nvPr>
            <p:ph type="sldNum" sz="quarter" idx="10"/>
          </p:nvPr>
        </p:nvSpPr>
        <p:spPr/>
        <p:txBody>
          <a:bodyPr/>
          <a:lstStyle/>
          <a:p>
            <a:fld id="{73AC6064-614A-4250-B67E-27F5A6F14CE3}" type="slidenum">
              <a:rPr lang="de-DE" smtClean="0"/>
              <a:t>77</a:t>
            </a:fld>
            <a:endParaRPr lang="de-DE"/>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Rot="1" noChangeAspect="1" noChangeArrowheads="1" noTextEdit="1"/>
          </p:cNvSpPr>
          <p:nvPr>
            <p:ph type="sldImg"/>
          </p:nvPr>
        </p:nvSpPr>
        <p:spPr bwMode="auto">
          <a:xfrm>
            <a:off x="363538" y="701675"/>
            <a:ext cx="6118225" cy="3441700"/>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sp>
      <p:sp>
        <p:nvSpPr>
          <p:cNvPr id="151555" name="Rectangle 3"/>
          <p:cNvSpPr>
            <a:spLocks noGrp="1" noChangeArrowheads="1"/>
          </p:cNvSpPr>
          <p:nvPr>
            <p:ph type="body" idx="1"/>
          </p:nvPr>
        </p:nvSpPr>
        <p:spPr bwMode="auto">
          <a:xfrm>
            <a:off x="922946" y="4353310"/>
            <a:ext cx="4999290" cy="4072452"/>
          </a:xfrm>
          <a:prstGeom prst="rect">
            <a:avLst/>
          </a:prstGeom>
          <a:solidFill>
            <a:srgbClr val="FFFFFF"/>
          </a:solidFill>
          <a:ln>
            <a:solidFill>
              <a:srgbClr val="000000"/>
            </a:solidFill>
            <a:miter lim="800000"/>
            <a:headEnd/>
            <a:tailEnd/>
          </a:ln>
          <a:extLst>
            <a:ext uri="{FAA26D3D-D897-4be2-8F04-BA451C77F1D7}">
              <ma14:placeholderFlag xmlns:ma14="http://schemas.microsoft.com/office/mac/drawingml/2011/main" xmlns="" val="1"/>
            </a:ext>
          </a:extLst>
        </p:spPr>
        <p:txBody>
          <a:bodyPr/>
          <a:lstStyle/>
          <a:p>
            <a:endParaRPr lang="de-DE"/>
          </a:p>
        </p:txBody>
      </p:sp>
      <p:sp>
        <p:nvSpPr>
          <p:cNvPr id="2" name="Foliennummernplatzhalter 1"/>
          <p:cNvSpPr>
            <a:spLocks noGrp="1"/>
          </p:cNvSpPr>
          <p:nvPr>
            <p:ph type="sldNum" sz="quarter" idx="10"/>
          </p:nvPr>
        </p:nvSpPr>
        <p:spPr/>
        <p:txBody>
          <a:bodyPr/>
          <a:lstStyle/>
          <a:p>
            <a:fld id="{73AC6064-614A-4250-B67E-27F5A6F14CE3}" type="slidenum">
              <a:rPr lang="de-DE" smtClean="0"/>
              <a:t>81</a:t>
            </a:fld>
            <a:endParaRPr lang="de-DE"/>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ma14="http://schemas.microsoft.com/office/mac/drawingml/2011/main" xmlns="" val="1"/>
            </a:ext>
          </a:extLst>
        </p:spPr>
      </p:sp>
      <p:sp>
        <p:nvSpPr>
          <p:cNvPr id="110595" name="Rectangle 3"/>
          <p:cNvSpPr>
            <a:spLocks noGrp="1" noChangeArrowheads="1"/>
          </p:cNvSpPr>
          <p:nvPr>
            <p:ph type="body" idx="1"/>
          </p:nvPr>
        </p:nvSpPr>
        <p:spPr/>
        <p:txBody>
          <a:bodyPr/>
          <a:lstStyle/>
          <a:p>
            <a:pPr eaLnBrk="1" hangingPunct="1">
              <a:defRPr/>
            </a:pPr>
            <a:endParaRPr lang="de-DE" smtClean="0">
              <a:cs typeface="+mn-cs"/>
            </a:endParaRPr>
          </a:p>
        </p:txBody>
      </p:sp>
      <p:sp>
        <p:nvSpPr>
          <p:cNvPr id="2" name="Foliennummernplatzhalter 1"/>
          <p:cNvSpPr>
            <a:spLocks noGrp="1"/>
          </p:cNvSpPr>
          <p:nvPr>
            <p:ph type="sldNum" sz="quarter" idx="10"/>
          </p:nvPr>
        </p:nvSpPr>
        <p:spPr/>
        <p:txBody>
          <a:bodyPr/>
          <a:lstStyle/>
          <a:p>
            <a:fld id="{73AC6064-614A-4250-B67E-27F5A6F14CE3}" type="slidenum">
              <a:rPr lang="de-DE" smtClean="0"/>
              <a:t>94</a:t>
            </a:fld>
            <a:endParaRPr lang="de-DE"/>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ma14="http://schemas.microsoft.com/office/mac/drawingml/2011/main" xmlns="" val="1"/>
            </a:ext>
          </a:extLst>
        </p:spPr>
      </p:sp>
      <p:sp>
        <p:nvSpPr>
          <p:cNvPr id="110595" name="Rectangle 3"/>
          <p:cNvSpPr>
            <a:spLocks noGrp="1" noChangeArrowheads="1"/>
          </p:cNvSpPr>
          <p:nvPr>
            <p:ph type="body" idx="1"/>
          </p:nvPr>
        </p:nvSpPr>
        <p:spPr/>
        <p:txBody>
          <a:bodyPr/>
          <a:lstStyle/>
          <a:p>
            <a:pPr eaLnBrk="1" hangingPunct="1">
              <a:defRPr/>
            </a:pPr>
            <a:endParaRPr lang="de-DE" smtClean="0">
              <a:cs typeface="+mn-cs"/>
            </a:endParaRPr>
          </a:p>
        </p:txBody>
      </p:sp>
      <p:sp>
        <p:nvSpPr>
          <p:cNvPr id="2" name="Foliennummernplatzhalter 1"/>
          <p:cNvSpPr>
            <a:spLocks noGrp="1"/>
          </p:cNvSpPr>
          <p:nvPr>
            <p:ph type="sldNum" sz="quarter" idx="10"/>
          </p:nvPr>
        </p:nvSpPr>
        <p:spPr/>
        <p:txBody>
          <a:bodyPr/>
          <a:lstStyle/>
          <a:p>
            <a:fld id="{73AC6064-614A-4250-B67E-27F5A6F14CE3}" type="slidenum">
              <a:rPr lang="de-DE" smtClean="0"/>
              <a:t>95</a:t>
            </a:fld>
            <a:endParaRPr lang="de-DE"/>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Rot="1" noChangeAspect="1" noChangeArrowheads="1" noTextEdit="1"/>
          </p:cNvSpPr>
          <p:nvPr>
            <p:ph type="sldImg"/>
          </p:nvPr>
        </p:nvSpPr>
        <p:spPr>
          <a:xfrm>
            <a:off x="381000" y="685800"/>
            <a:ext cx="6096000" cy="3429000"/>
          </a:xfrm>
          <a:solidFill>
            <a:srgbClr val="FFFFFF"/>
          </a:solidFill>
          <a:ln/>
          <a:extLst>
            <a:ext uri="{FAA26D3D-D897-4be2-8F04-BA451C77F1D7}">
              <ma14:placeholderFlag xmlns:ma14="http://schemas.microsoft.com/office/mac/drawingml/2011/main" xmlns="" val="1"/>
            </a:ext>
          </a:extLst>
        </p:spPr>
      </p:sp>
      <p:sp>
        <p:nvSpPr>
          <p:cNvPr id="198659"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endParaRPr lang="de-DE" smtClean="0">
              <a:cs typeface="+mn-cs"/>
            </a:endParaRPr>
          </a:p>
        </p:txBody>
      </p:sp>
      <p:sp>
        <p:nvSpPr>
          <p:cNvPr id="2" name="Foliennummernplatzhalter 1"/>
          <p:cNvSpPr>
            <a:spLocks noGrp="1"/>
          </p:cNvSpPr>
          <p:nvPr>
            <p:ph type="sldNum" sz="quarter" idx="10"/>
          </p:nvPr>
        </p:nvSpPr>
        <p:spPr/>
        <p:txBody>
          <a:bodyPr/>
          <a:lstStyle/>
          <a:p>
            <a:fld id="{73AC6064-614A-4250-B67E-27F5A6F14CE3}" type="slidenum">
              <a:rPr lang="de-DE" smtClean="0"/>
              <a:t>101</a:t>
            </a:fld>
            <a:endParaRPr lang="de-DE"/>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Rot="1" noChangeAspect="1" noChangeArrowheads="1" noTextEdit="1"/>
          </p:cNvSpPr>
          <p:nvPr>
            <p:ph type="sldImg"/>
          </p:nvPr>
        </p:nvSpPr>
        <p:spPr>
          <a:xfrm>
            <a:off x="381000" y="685800"/>
            <a:ext cx="6096000" cy="3429000"/>
          </a:xfrm>
          <a:solidFill>
            <a:srgbClr val="FFFFFF"/>
          </a:solidFill>
          <a:ln/>
          <a:extLst>
            <a:ext uri="{FAA26D3D-D897-4be2-8F04-BA451C77F1D7}">
              <ma14:placeholderFlag xmlns:ma14="http://schemas.microsoft.com/office/mac/drawingml/2011/main" xmlns="" val="1"/>
            </a:ext>
          </a:extLst>
        </p:spPr>
      </p:sp>
      <p:sp>
        <p:nvSpPr>
          <p:cNvPr id="198659"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eaLnBrk="1" hangingPunct="1">
              <a:defRPr/>
            </a:pPr>
            <a:endParaRPr lang="de-DE" smtClean="0">
              <a:cs typeface="+mn-cs"/>
            </a:endParaRPr>
          </a:p>
        </p:txBody>
      </p:sp>
      <p:sp>
        <p:nvSpPr>
          <p:cNvPr id="2" name="Foliennummernplatzhalter 1"/>
          <p:cNvSpPr>
            <a:spLocks noGrp="1"/>
          </p:cNvSpPr>
          <p:nvPr>
            <p:ph type="sldNum" sz="quarter" idx="10"/>
          </p:nvPr>
        </p:nvSpPr>
        <p:spPr/>
        <p:txBody>
          <a:bodyPr/>
          <a:lstStyle/>
          <a:p>
            <a:fld id="{73AC6064-614A-4250-B67E-27F5A6F14CE3}" type="slidenum">
              <a:rPr lang="de-DE" smtClean="0"/>
              <a:t>102</a:t>
            </a:fld>
            <a:endParaRPr lang="de-DE"/>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ma14="http://schemas.microsoft.com/office/mac/drawingml/2011/main" xmlns="" val="1"/>
            </a:ext>
          </a:extLst>
        </p:spPr>
      </p:sp>
      <p:sp>
        <p:nvSpPr>
          <p:cNvPr id="50179" name="Rectangle 3"/>
          <p:cNvSpPr>
            <a:spLocks noGrp="1" noChangeArrowheads="1"/>
          </p:cNvSpPr>
          <p:nvPr>
            <p:ph type="body" idx="1"/>
          </p:nvPr>
        </p:nvSpPr>
        <p:spPr/>
        <p:txBody>
          <a:bodyPr/>
          <a:lstStyle/>
          <a:p>
            <a:endParaRPr lang="en-US"/>
          </a:p>
        </p:txBody>
      </p:sp>
      <p:sp>
        <p:nvSpPr>
          <p:cNvPr id="2" name="Foliennummernplatzhalter 1"/>
          <p:cNvSpPr>
            <a:spLocks noGrp="1"/>
          </p:cNvSpPr>
          <p:nvPr>
            <p:ph type="sldNum" sz="quarter" idx="10"/>
          </p:nvPr>
        </p:nvSpPr>
        <p:spPr/>
        <p:txBody>
          <a:bodyPr/>
          <a:lstStyle/>
          <a:p>
            <a:fld id="{73AC6064-614A-4250-B67E-27F5A6F14CE3}" type="slidenum">
              <a:rPr lang="de-DE" smtClean="0"/>
              <a:t>108</a:t>
            </a:fld>
            <a:endParaRPr lang="de-DE"/>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8"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ma14="http://schemas.microsoft.com/office/mac/drawingml/2011/main" xmlns="" val="1"/>
            </a:ext>
          </a:extLst>
        </p:spPr>
      </p:sp>
      <p:sp>
        <p:nvSpPr>
          <p:cNvPr id="342019" name="Rectangle 3"/>
          <p:cNvSpPr>
            <a:spLocks noGrp="1" noChangeArrowheads="1"/>
          </p:cNvSpPr>
          <p:nvPr>
            <p:ph type="body" idx="1"/>
          </p:nvPr>
        </p:nvSpPr>
        <p:spPr/>
        <p:txBody>
          <a:bodyPr/>
          <a:lstStyle/>
          <a:p>
            <a:pPr eaLnBrk="1" hangingPunct="1">
              <a:defRPr/>
            </a:pPr>
            <a:endParaRPr lang="de-DE" smtClean="0">
              <a:cs typeface="+mn-cs"/>
            </a:endParaRPr>
          </a:p>
        </p:txBody>
      </p:sp>
      <p:sp>
        <p:nvSpPr>
          <p:cNvPr id="2" name="Foliennummernplatzhalter 1"/>
          <p:cNvSpPr>
            <a:spLocks noGrp="1"/>
          </p:cNvSpPr>
          <p:nvPr>
            <p:ph type="sldNum" sz="quarter" idx="10"/>
          </p:nvPr>
        </p:nvSpPr>
        <p:spPr/>
        <p:txBody>
          <a:bodyPr/>
          <a:lstStyle/>
          <a:p>
            <a:fld id="{73AC6064-614A-4250-B67E-27F5A6F14CE3}" type="slidenum">
              <a:rPr lang="de-DE" smtClean="0"/>
              <a:t>118</a:t>
            </a:fld>
            <a:endParaRPr lang="de-DE"/>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8"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ma14="http://schemas.microsoft.com/office/mac/drawingml/2011/main" xmlns="" val="1"/>
            </a:ext>
          </a:extLst>
        </p:spPr>
      </p:sp>
      <p:sp>
        <p:nvSpPr>
          <p:cNvPr id="342019" name="Rectangle 3"/>
          <p:cNvSpPr>
            <a:spLocks noGrp="1" noChangeArrowheads="1"/>
          </p:cNvSpPr>
          <p:nvPr>
            <p:ph type="body" idx="1"/>
          </p:nvPr>
        </p:nvSpPr>
        <p:spPr/>
        <p:txBody>
          <a:bodyPr/>
          <a:lstStyle/>
          <a:p>
            <a:pPr eaLnBrk="1" hangingPunct="1">
              <a:defRPr/>
            </a:pPr>
            <a:endParaRPr lang="de-DE" smtClean="0">
              <a:cs typeface="+mn-cs"/>
            </a:endParaRPr>
          </a:p>
        </p:txBody>
      </p:sp>
      <p:sp>
        <p:nvSpPr>
          <p:cNvPr id="2" name="Foliennummernplatzhalter 1"/>
          <p:cNvSpPr>
            <a:spLocks noGrp="1"/>
          </p:cNvSpPr>
          <p:nvPr>
            <p:ph type="sldNum" sz="quarter" idx="10"/>
          </p:nvPr>
        </p:nvSpPr>
        <p:spPr/>
        <p:txBody>
          <a:bodyPr/>
          <a:lstStyle/>
          <a:p>
            <a:fld id="{73AC6064-614A-4250-B67E-27F5A6F14CE3}" type="slidenum">
              <a:rPr lang="de-DE" smtClean="0"/>
              <a:t>120</a:t>
            </a:fld>
            <a:endParaRPr lang="de-DE"/>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ma14="http://schemas.microsoft.com/office/mac/drawingml/2011/main" xmlns="" val="1"/>
            </a:ext>
          </a:extLst>
        </p:spPr>
      </p:sp>
      <p:sp>
        <p:nvSpPr>
          <p:cNvPr id="344067" name="Rectangle 3"/>
          <p:cNvSpPr>
            <a:spLocks noGrp="1" noChangeArrowheads="1"/>
          </p:cNvSpPr>
          <p:nvPr>
            <p:ph type="body" idx="1"/>
          </p:nvPr>
        </p:nvSpPr>
        <p:spPr/>
        <p:txBody>
          <a:bodyPr/>
          <a:lstStyle/>
          <a:p>
            <a:endParaRPr lang="de-DE"/>
          </a:p>
        </p:txBody>
      </p:sp>
      <p:sp>
        <p:nvSpPr>
          <p:cNvPr id="2" name="Foliennummernplatzhalter 1"/>
          <p:cNvSpPr>
            <a:spLocks noGrp="1"/>
          </p:cNvSpPr>
          <p:nvPr>
            <p:ph type="sldNum" sz="quarter" idx="10"/>
          </p:nvPr>
        </p:nvSpPr>
        <p:spPr/>
        <p:txBody>
          <a:bodyPr/>
          <a:lstStyle/>
          <a:p>
            <a:fld id="{73AC6064-614A-4250-B67E-27F5A6F14CE3}" type="slidenum">
              <a:rPr lang="de-DE" smtClean="0"/>
              <a:t>7</a:t>
            </a:fld>
            <a:endParaRPr lang="de-DE"/>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ma14="http://schemas.microsoft.com/office/mac/drawingml/2011/main" xmlns="" val="1"/>
            </a:ext>
          </a:extLst>
        </p:spPr>
      </p:sp>
      <p:sp>
        <p:nvSpPr>
          <p:cNvPr id="344067" name="Rectangle 3"/>
          <p:cNvSpPr>
            <a:spLocks noGrp="1" noChangeArrowheads="1"/>
          </p:cNvSpPr>
          <p:nvPr>
            <p:ph type="body" idx="1"/>
          </p:nvPr>
        </p:nvSpPr>
        <p:spPr/>
        <p:txBody>
          <a:bodyPr/>
          <a:lstStyle/>
          <a:p>
            <a:endParaRPr lang="de-DE"/>
          </a:p>
        </p:txBody>
      </p:sp>
      <p:sp>
        <p:nvSpPr>
          <p:cNvPr id="2" name="Foliennummernplatzhalter 1"/>
          <p:cNvSpPr>
            <a:spLocks noGrp="1"/>
          </p:cNvSpPr>
          <p:nvPr>
            <p:ph type="sldNum" sz="quarter" idx="10"/>
          </p:nvPr>
        </p:nvSpPr>
        <p:spPr/>
        <p:txBody>
          <a:bodyPr/>
          <a:lstStyle/>
          <a:p>
            <a:fld id="{73AC6064-614A-4250-B67E-27F5A6F14CE3}" type="slidenum">
              <a:rPr lang="de-DE" smtClean="0"/>
              <a:t>8</a:t>
            </a:fld>
            <a:endParaRPr lang="de-DE"/>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ma14="http://schemas.microsoft.com/office/mac/drawingml/2011/main" xmlns="" val="1"/>
            </a:ext>
          </a:extLst>
        </p:spPr>
      </p:sp>
      <p:sp>
        <p:nvSpPr>
          <p:cNvPr id="344067" name="Rectangle 3"/>
          <p:cNvSpPr>
            <a:spLocks noGrp="1" noChangeArrowheads="1"/>
          </p:cNvSpPr>
          <p:nvPr>
            <p:ph type="body" idx="1"/>
          </p:nvPr>
        </p:nvSpPr>
        <p:spPr/>
        <p:txBody>
          <a:bodyPr/>
          <a:lstStyle/>
          <a:p>
            <a:endParaRPr lang="de-DE"/>
          </a:p>
        </p:txBody>
      </p:sp>
      <p:sp>
        <p:nvSpPr>
          <p:cNvPr id="2" name="Foliennummernplatzhalter 1"/>
          <p:cNvSpPr>
            <a:spLocks noGrp="1"/>
          </p:cNvSpPr>
          <p:nvPr>
            <p:ph type="sldNum" sz="quarter" idx="10"/>
          </p:nvPr>
        </p:nvSpPr>
        <p:spPr/>
        <p:txBody>
          <a:bodyPr/>
          <a:lstStyle/>
          <a:p>
            <a:fld id="{73AC6064-614A-4250-B67E-27F5A6F14CE3}" type="slidenum">
              <a:rPr lang="de-DE" smtClean="0"/>
              <a:t>9</a:t>
            </a:fld>
            <a:endParaRPr lang="de-DE"/>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Grp="1" noRot="1" noChangeAspect="1" noChangeArrowheads="1" noTextEdit="1"/>
          </p:cNvSpPr>
          <p:nvPr>
            <p:ph type="sldImg"/>
          </p:nvPr>
        </p:nvSpPr>
        <p:spPr>
          <a:xfrm>
            <a:off x="365125" y="701675"/>
            <a:ext cx="6115050" cy="3440113"/>
          </a:xfrm>
          <a:ln/>
          <a:extLst>
            <a:ext uri="{FAA26D3D-D897-4be2-8F04-BA451C77F1D7}">
              <ma14:placeholderFlag xmlns:ma14="http://schemas.microsoft.com/office/mac/drawingml/2011/main" xmlns="" val="1"/>
            </a:ext>
          </a:extLst>
        </p:spPr>
      </p:sp>
      <p:sp>
        <p:nvSpPr>
          <p:cNvPr id="192515" name="Rectangle 3"/>
          <p:cNvSpPr>
            <a:spLocks noGrp="1" noChangeArrowheads="1"/>
          </p:cNvSpPr>
          <p:nvPr>
            <p:ph type="body" idx="1"/>
          </p:nvPr>
        </p:nvSpPr>
        <p:spPr/>
        <p:txBody>
          <a:bodyPr/>
          <a:lstStyle/>
          <a:p>
            <a:endParaRPr lang="de-DE"/>
          </a:p>
        </p:txBody>
      </p:sp>
      <p:sp>
        <p:nvSpPr>
          <p:cNvPr id="2" name="Foliennummernplatzhalter 1"/>
          <p:cNvSpPr>
            <a:spLocks noGrp="1"/>
          </p:cNvSpPr>
          <p:nvPr>
            <p:ph type="sldNum" sz="quarter" idx="10"/>
          </p:nvPr>
        </p:nvSpPr>
        <p:spPr/>
        <p:txBody>
          <a:bodyPr/>
          <a:lstStyle/>
          <a:p>
            <a:fld id="{73AC6064-614A-4250-B67E-27F5A6F14CE3}" type="slidenum">
              <a:rPr lang="de-DE" smtClean="0"/>
              <a:t>11</a:t>
            </a:fld>
            <a:endParaRPr lang="de-DE"/>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ma14="http://schemas.microsoft.com/office/mac/drawingml/2011/main" xmlns="" val="1"/>
            </a:ext>
          </a:extLst>
        </p:spPr>
      </p:sp>
      <p:sp>
        <p:nvSpPr>
          <p:cNvPr id="350211" name="Rectangle 3"/>
          <p:cNvSpPr>
            <a:spLocks noGrp="1" noChangeArrowheads="1"/>
          </p:cNvSpPr>
          <p:nvPr>
            <p:ph type="body" idx="1"/>
          </p:nvPr>
        </p:nvSpPr>
        <p:spPr/>
        <p:txBody>
          <a:bodyPr/>
          <a:lstStyle/>
          <a:p>
            <a:endParaRPr lang="de-DE"/>
          </a:p>
        </p:txBody>
      </p:sp>
      <p:sp>
        <p:nvSpPr>
          <p:cNvPr id="2" name="Foliennummernplatzhalter 1"/>
          <p:cNvSpPr>
            <a:spLocks noGrp="1"/>
          </p:cNvSpPr>
          <p:nvPr>
            <p:ph type="sldNum" sz="quarter" idx="10"/>
          </p:nvPr>
        </p:nvSpPr>
        <p:spPr/>
        <p:txBody>
          <a:bodyPr/>
          <a:lstStyle/>
          <a:p>
            <a:fld id="{73AC6064-614A-4250-B67E-27F5A6F14CE3}" type="slidenum">
              <a:rPr lang="de-DE" smtClean="0"/>
              <a:t>12</a:t>
            </a:fld>
            <a:endParaRPr lang="de-DE"/>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hyperlink" Target="http://de.creativecommons.org/was-ist-cc/" TargetMode="External"/><Relationship Id="rId4" Type="http://schemas.openxmlformats.org/officeDocument/2006/relationships/hyperlink" Target="http://ww.isb-w.eu/" TargetMode="Externa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611758" y="411163"/>
            <a:ext cx="4104258" cy="3024683"/>
          </a:xfrm>
          <a:noFill/>
        </p:spPr>
        <p:txBody>
          <a:bodyPr anchor="ctr"/>
          <a:lstStyle>
            <a:lvl1pPr algn="l">
              <a:defRPr>
                <a:solidFill>
                  <a:schemeClr val="tx1"/>
                </a:solidFill>
              </a:defRPr>
            </a:lvl1pPr>
          </a:lstStyle>
          <a:p>
            <a:r>
              <a:rPr lang="de-DE" dirty="0" smtClean="0"/>
              <a:t>Titelmasterformat durch Klicken bearbeiten</a:t>
            </a:r>
            <a:endParaRPr lang="de-DE" dirty="0"/>
          </a:p>
        </p:txBody>
      </p:sp>
      <p:sp>
        <p:nvSpPr>
          <p:cNvPr id="9" name="Inhaltsplatzhalter 8"/>
          <p:cNvSpPr>
            <a:spLocks noGrp="1"/>
          </p:cNvSpPr>
          <p:nvPr>
            <p:ph sz="quarter" idx="13"/>
          </p:nvPr>
        </p:nvSpPr>
        <p:spPr>
          <a:xfrm>
            <a:off x="612328" y="3435350"/>
            <a:ext cx="4103688" cy="1081088"/>
          </a:xfrm>
        </p:spPr>
        <p:txBody>
          <a:bodyPr anchor="t">
            <a:noAutofit/>
          </a:bodyPr>
          <a:lstStyle>
            <a:lvl1pPr marL="0" indent="0">
              <a:buNone/>
              <a:defRPr sz="1800"/>
            </a:lvl1pPr>
            <a:lvl2pPr marL="455762" indent="0">
              <a:buNone/>
              <a:defRPr sz="1800"/>
            </a:lvl2pPr>
            <a:lvl3pPr marL="911522" indent="0">
              <a:buNone/>
              <a:defRPr sz="1800"/>
            </a:lvl3pPr>
            <a:lvl4pPr marL="1367279" indent="0">
              <a:buNone/>
              <a:defRPr sz="1800"/>
            </a:lvl4pPr>
            <a:lvl5pPr marL="1823040" indent="0">
              <a:buNone/>
              <a:defRPr sz="1800"/>
            </a:lvl5pPr>
          </a:lstStyle>
          <a:p>
            <a:pPr lvl="0"/>
            <a:r>
              <a:rPr lang="de-DE" dirty="0" smtClean="0"/>
              <a:t>Textmasterformat bearbeiten</a:t>
            </a:r>
          </a:p>
        </p:txBody>
      </p:sp>
      <p:pic>
        <p:nvPicPr>
          <p:cNvPr id="5" name="Bild 4" descr="Unbenannt-1.pn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6876273" y="89272"/>
            <a:ext cx="2024127" cy="754286"/>
          </a:xfrm>
          <a:prstGeom prst="rect">
            <a:avLst/>
          </a:prstGeom>
          <a:noFill/>
          <a:ln w="9525">
            <a:noFill/>
            <a:miter lim="800000"/>
            <a:headEnd/>
            <a:tailEnd/>
          </a:ln>
        </p:spPr>
      </p:pic>
    </p:spTree>
    <p:extLst>
      <p:ext uri="{BB962C8B-B14F-4D97-AF65-F5344CB8AC3E}">
        <p14:creationId xmlns:p14="http://schemas.microsoft.com/office/powerpoint/2010/main" val="178708907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_Bild mit Überschrift">
    <p:spTree>
      <p:nvGrpSpPr>
        <p:cNvPr id="1" name=""/>
        <p:cNvGrpSpPr/>
        <p:nvPr/>
      </p:nvGrpSpPr>
      <p:grpSpPr>
        <a:xfrm>
          <a:off x="0" y="0"/>
          <a:ext cx="0" cy="0"/>
          <a:chOff x="0" y="0"/>
          <a:chExt cx="0" cy="0"/>
        </a:xfrm>
      </p:grpSpPr>
      <p:sp>
        <p:nvSpPr>
          <p:cNvPr id="9" name="Titel 8"/>
          <p:cNvSpPr>
            <a:spLocks noGrp="1"/>
          </p:cNvSpPr>
          <p:nvPr>
            <p:ph type="title"/>
          </p:nvPr>
        </p:nvSpPr>
        <p:spPr>
          <a:xfrm>
            <a:off x="611205" y="411510"/>
            <a:ext cx="6840537" cy="1296640"/>
          </a:xfrm>
          <a:prstGeom prst="rect">
            <a:avLst/>
          </a:prstGeom>
        </p:spPr>
        <p:txBody>
          <a:bodyPr lIns="91146" tIns="45577" rIns="91146" bIns="45577"/>
          <a:lstStyle/>
          <a:p>
            <a:r>
              <a:rPr lang="de-DE" dirty="0" smtClean="0"/>
              <a:t>Titelmasterformat durch Klicken bearbeiten</a:t>
            </a:r>
            <a:endParaRPr lang="de-DE" dirty="0"/>
          </a:p>
        </p:txBody>
      </p:sp>
      <p:sp>
        <p:nvSpPr>
          <p:cNvPr id="10" name="Datumsplatzhalter 9"/>
          <p:cNvSpPr>
            <a:spLocks noGrp="1"/>
          </p:cNvSpPr>
          <p:nvPr>
            <p:ph type="dt" sz="half" idx="10"/>
          </p:nvPr>
        </p:nvSpPr>
        <p:spPr>
          <a:xfrm>
            <a:off x="5301239" y="4937761"/>
            <a:ext cx="2133600" cy="205755"/>
          </a:xfrm>
          <a:prstGeom prst="rect">
            <a:avLst/>
          </a:prstGeom>
        </p:spPr>
        <p:txBody>
          <a:bodyPr lIns="91146" tIns="45577" rIns="91146" bIns="45577"/>
          <a:lstStyle/>
          <a:p>
            <a:endParaRPr lang="de-DE" dirty="0"/>
          </a:p>
        </p:txBody>
      </p:sp>
      <p:sp>
        <p:nvSpPr>
          <p:cNvPr id="11" name="Fußzeilenplatzhalter 10"/>
          <p:cNvSpPr>
            <a:spLocks noGrp="1"/>
          </p:cNvSpPr>
          <p:nvPr>
            <p:ph type="ftr" sz="quarter" idx="11"/>
          </p:nvPr>
        </p:nvSpPr>
        <p:spPr>
          <a:xfrm>
            <a:off x="539552" y="4940920"/>
            <a:ext cx="4752528" cy="208930"/>
          </a:xfrm>
          <a:prstGeom prst="rect">
            <a:avLst/>
          </a:prstGeom>
        </p:spPr>
        <p:txBody>
          <a:bodyPr lIns="91146" tIns="45577" rIns="91146" bIns="45577"/>
          <a:lstStyle/>
          <a:p>
            <a:endParaRPr lang="de-DE" dirty="0"/>
          </a:p>
        </p:txBody>
      </p:sp>
      <p:sp>
        <p:nvSpPr>
          <p:cNvPr id="12" name="Foliennummernplatzhalter 11"/>
          <p:cNvSpPr>
            <a:spLocks noGrp="1"/>
          </p:cNvSpPr>
          <p:nvPr>
            <p:ph type="sldNum" sz="quarter" idx="12"/>
          </p:nvPr>
        </p:nvSpPr>
        <p:spPr>
          <a:xfrm>
            <a:off x="7452321" y="4731990"/>
            <a:ext cx="1691680" cy="216024"/>
          </a:xfrm>
          <a:prstGeom prst="rect">
            <a:avLst/>
          </a:prstGeom>
        </p:spPr>
        <p:txBody>
          <a:bodyPr lIns="91146" tIns="45577" rIns="91146" bIns="45577"/>
          <a:lstStyle/>
          <a:p>
            <a:r>
              <a:rPr lang="de-DE" smtClean="0"/>
              <a:t> Seite </a:t>
            </a:r>
            <a:fld id="{895CD297-5E7D-4FCF-9578-B701FA8456D1}" type="slidenum">
              <a:rPr lang="de-DE" smtClean="0"/>
              <a:pPr/>
              <a:t>‹Nr.›</a:t>
            </a:fld>
            <a:endParaRPr lang="de-DE" dirty="0"/>
          </a:p>
        </p:txBody>
      </p:sp>
      <p:sp>
        <p:nvSpPr>
          <p:cNvPr id="13" name="Textplatzhalter 5"/>
          <p:cNvSpPr>
            <a:spLocks noGrp="1"/>
          </p:cNvSpPr>
          <p:nvPr>
            <p:ph type="body" sz="quarter" idx="14"/>
          </p:nvPr>
        </p:nvSpPr>
        <p:spPr>
          <a:xfrm>
            <a:off x="7452321" y="1708150"/>
            <a:ext cx="1691680" cy="3023840"/>
          </a:xfrm>
          <a:prstGeom prst="rect">
            <a:avLst/>
          </a:prstGeom>
        </p:spPr>
        <p:txBody>
          <a:bodyPr lIns="71351" tIns="35673" rIns="71351" bIns="35673" numCol="1" anchor="t">
            <a:noAutofit/>
          </a:bodyPr>
          <a:lstStyle>
            <a:lvl1pPr marL="0" indent="0" algn="l">
              <a:buNone/>
              <a:defRPr sz="1600" b="0">
                <a:solidFill>
                  <a:srgbClr val="575984"/>
                </a:solidFill>
                <a:latin typeface="AkkuratStd" pitchFamily="34" charset="0"/>
              </a:defRPr>
            </a:lvl1pPr>
            <a:lvl2pPr marL="356751" indent="0">
              <a:buNone/>
              <a:defRPr sz="1400" b="1"/>
            </a:lvl2pPr>
            <a:lvl3pPr marL="713499" indent="0">
              <a:buNone/>
              <a:defRPr sz="1400" b="1"/>
            </a:lvl3pPr>
            <a:lvl4pPr marL="1070249" indent="0">
              <a:buNone/>
              <a:defRPr sz="1400" b="1"/>
            </a:lvl4pPr>
            <a:lvl5pPr marL="1427002" indent="0">
              <a:buNone/>
              <a:defRPr sz="1400" b="1"/>
            </a:lvl5pPr>
          </a:lstStyle>
          <a:p>
            <a:pPr lvl="0"/>
            <a:r>
              <a:rPr lang="de-DE" dirty="0" smtClean="0"/>
              <a:t>Textmasterformat bearbeiten</a:t>
            </a:r>
          </a:p>
        </p:txBody>
      </p:sp>
      <p:sp>
        <p:nvSpPr>
          <p:cNvPr id="4" name="Inhaltsplatzhalter 3"/>
          <p:cNvSpPr>
            <a:spLocks noGrp="1"/>
          </p:cNvSpPr>
          <p:nvPr>
            <p:ph sz="quarter" idx="15"/>
          </p:nvPr>
        </p:nvSpPr>
        <p:spPr>
          <a:xfrm>
            <a:off x="611205" y="1708150"/>
            <a:ext cx="6840537" cy="3240088"/>
          </a:xfrm>
          <a:prstGeom prst="rect">
            <a:avLst/>
          </a:prstGeom>
        </p:spPr>
        <p:txBody>
          <a:bodyPr lIns="91146" tIns="45577" rIns="91146" bIns="45577"/>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Tree>
    <p:extLst>
      <p:ext uri="{BB962C8B-B14F-4D97-AF65-F5344CB8AC3E}">
        <p14:creationId xmlns:p14="http://schemas.microsoft.com/office/powerpoint/2010/main" val="14483440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360758" y="1347416"/>
            <a:ext cx="6598990" cy="1106955"/>
          </a:xfrm>
          <a:prstGeom prst="rect">
            <a:avLst/>
          </a:prstGeom>
        </p:spPr>
        <p:txBody>
          <a:bodyPr/>
          <a:lstStyle/>
          <a:p>
            <a:r>
              <a:rPr lang="de-DE" dirty="0" smtClean="0"/>
              <a:t>Titelmasterformat durch Klicken bearbeiten</a:t>
            </a:r>
            <a:endParaRPr lang="de-DE" dirty="0"/>
          </a:p>
        </p:txBody>
      </p:sp>
      <p:sp>
        <p:nvSpPr>
          <p:cNvPr id="12" name="Textplatzhalter 11"/>
          <p:cNvSpPr>
            <a:spLocks noGrp="1"/>
          </p:cNvSpPr>
          <p:nvPr>
            <p:ph type="body" sz="quarter" idx="13"/>
          </p:nvPr>
        </p:nvSpPr>
        <p:spPr>
          <a:xfrm>
            <a:off x="1367595" y="1739214"/>
            <a:ext cx="6592154" cy="3252746"/>
          </a:xfrm>
          <a:prstGeom prst="rect">
            <a:avLst/>
          </a:prstGeom>
        </p:spPr>
        <p:txBody>
          <a:bodyPr/>
          <a:lstStyle>
            <a:lvl1pPr marL="0" indent="0" algn="just">
              <a:buNone/>
              <a:defRPr sz="1900">
                <a:latin typeface="Akkurat-Light"/>
              </a:defRPr>
            </a:lvl1pPr>
            <a:lvl2pPr marL="356769" indent="0" algn="just">
              <a:buNone/>
              <a:defRPr sz="1600">
                <a:latin typeface="Akkurat-Light"/>
              </a:defRPr>
            </a:lvl2pPr>
            <a:lvl3pPr marL="713537" indent="0" algn="just">
              <a:buNone/>
              <a:defRPr sz="1400">
                <a:latin typeface="Akkurat-Light"/>
              </a:defRPr>
            </a:lvl3pPr>
            <a:lvl4pPr marL="1070305" indent="0" algn="just">
              <a:buNone/>
              <a:defRPr sz="1300">
                <a:latin typeface="Akkurat-Light"/>
              </a:defRPr>
            </a:lvl4pPr>
            <a:lvl5pPr marL="1427076" indent="0" algn="just">
              <a:buNone/>
              <a:defRPr sz="1300">
                <a:latin typeface="Akkurat-Light"/>
              </a:defRPr>
            </a:lvl5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4" name="Fußzeilenplatzhalter 4"/>
          <p:cNvSpPr>
            <a:spLocks noGrp="1"/>
          </p:cNvSpPr>
          <p:nvPr>
            <p:ph type="ftr" sz="quarter" idx="14"/>
          </p:nvPr>
        </p:nvSpPr>
        <p:spPr/>
        <p:txBody>
          <a:bodyPr/>
          <a:lstStyle>
            <a:lvl1pPr>
              <a:defRPr/>
            </a:lvl1pPr>
          </a:lstStyle>
          <a:p>
            <a:pPr>
              <a:defRPr/>
            </a:pPr>
            <a:endParaRPr lang="de-DE"/>
          </a:p>
        </p:txBody>
      </p:sp>
      <p:sp>
        <p:nvSpPr>
          <p:cNvPr id="5" name="Foliennummernplatzhalter 5"/>
          <p:cNvSpPr>
            <a:spLocks noGrp="1"/>
          </p:cNvSpPr>
          <p:nvPr>
            <p:ph type="sldNum" sz="quarter" idx="15"/>
          </p:nvPr>
        </p:nvSpPr>
        <p:spPr/>
        <p:txBody>
          <a:bodyPr/>
          <a:lstStyle>
            <a:lvl1pPr>
              <a:defRPr/>
            </a:lvl1pPr>
          </a:lstStyle>
          <a:p>
            <a:pPr>
              <a:defRPr/>
            </a:pPr>
            <a:r>
              <a:rPr lang="de-DE"/>
              <a:t>Seite </a:t>
            </a:r>
            <a:fld id="{BFB7A3F0-C307-4F64-87E9-DEC32E8CE313}" type="slidenum">
              <a:rPr lang="de-DE" sz="1100"/>
              <a:pPr>
                <a:defRPr/>
              </a:pPr>
              <a:t>‹Nr.›</a:t>
            </a:fld>
            <a:endParaRPr lang="de-DE" sz="900"/>
          </a:p>
        </p:txBody>
      </p:sp>
    </p:spTree>
    <p:extLst>
      <p:ext uri="{BB962C8B-B14F-4D97-AF65-F5344CB8AC3E}">
        <p14:creationId xmlns:p14="http://schemas.microsoft.com/office/powerpoint/2010/main" val="24475954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ild mit Überschrift">
    <p:spTree>
      <p:nvGrpSpPr>
        <p:cNvPr id="1" name=""/>
        <p:cNvGrpSpPr/>
        <p:nvPr/>
      </p:nvGrpSpPr>
      <p:grpSpPr>
        <a:xfrm>
          <a:off x="0" y="0"/>
          <a:ext cx="0" cy="0"/>
          <a:chOff x="0" y="0"/>
          <a:chExt cx="0" cy="0"/>
        </a:xfrm>
      </p:grpSpPr>
      <p:sp>
        <p:nvSpPr>
          <p:cNvPr id="9" name="Titel 8"/>
          <p:cNvSpPr>
            <a:spLocks noGrp="1"/>
          </p:cNvSpPr>
          <p:nvPr>
            <p:ph type="title"/>
          </p:nvPr>
        </p:nvSpPr>
        <p:spPr/>
        <p:txBody>
          <a:bodyPr/>
          <a:lstStyle/>
          <a:p>
            <a:r>
              <a:rPr lang="de-DE" dirty="0" smtClean="0"/>
              <a:t>Titelmasterformat durch Klicken bearbeiten</a:t>
            </a:r>
            <a:endParaRPr lang="de-DE" dirty="0"/>
          </a:p>
        </p:txBody>
      </p:sp>
      <p:sp>
        <p:nvSpPr>
          <p:cNvPr id="10" name="Datumsplatzhalter 9"/>
          <p:cNvSpPr>
            <a:spLocks noGrp="1"/>
          </p:cNvSpPr>
          <p:nvPr>
            <p:ph type="dt" sz="half" idx="10"/>
          </p:nvPr>
        </p:nvSpPr>
        <p:spPr/>
        <p:txBody>
          <a:bodyPr/>
          <a:lstStyle/>
          <a:p>
            <a:endParaRPr lang="de-DE" dirty="0"/>
          </a:p>
        </p:txBody>
      </p:sp>
      <p:sp>
        <p:nvSpPr>
          <p:cNvPr id="11" name="Fußzeilenplatzhalter 10"/>
          <p:cNvSpPr>
            <a:spLocks noGrp="1"/>
          </p:cNvSpPr>
          <p:nvPr>
            <p:ph type="ftr" sz="quarter" idx="11"/>
          </p:nvPr>
        </p:nvSpPr>
        <p:spPr/>
        <p:txBody>
          <a:bodyPr/>
          <a:lstStyle/>
          <a:p>
            <a:endParaRPr lang="de-DE" dirty="0"/>
          </a:p>
        </p:txBody>
      </p:sp>
      <p:sp>
        <p:nvSpPr>
          <p:cNvPr id="12" name="Foliennummernplatzhalter 11"/>
          <p:cNvSpPr>
            <a:spLocks noGrp="1"/>
          </p:cNvSpPr>
          <p:nvPr>
            <p:ph type="sldNum" sz="quarter" idx="12"/>
          </p:nvPr>
        </p:nvSpPr>
        <p:spPr/>
        <p:txBody>
          <a:bodyPr/>
          <a:lstStyle/>
          <a:p>
            <a:r>
              <a:rPr lang="de-DE" smtClean="0"/>
              <a:t> Seite </a:t>
            </a:r>
            <a:fld id="{895CD297-5E7D-4FCF-9578-B701FA8456D1}" type="slidenum">
              <a:rPr lang="de-DE" smtClean="0"/>
              <a:pPr/>
              <a:t>‹Nr.›</a:t>
            </a:fld>
            <a:endParaRPr lang="de-DE" dirty="0"/>
          </a:p>
        </p:txBody>
      </p:sp>
      <p:sp>
        <p:nvSpPr>
          <p:cNvPr id="13" name="Textplatzhalter 5"/>
          <p:cNvSpPr>
            <a:spLocks noGrp="1"/>
          </p:cNvSpPr>
          <p:nvPr>
            <p:ph type="body" sz="quarter" idx="14"/>
          </p:nvPr>
        </p:nvSpPr>
        <p:spPr>
          <a:xfrm>
            <a:off x="7452321" y="1708150"/>
            <a:ext cx="1691680" cy="3023840"/>
          </a:xfrm>
          <a:prstGeom prst="rect">
            <a:avLst/>
          </a:prstGeom>
        </p:spPr>
        <p:txBody>
          <a:bodyPr lIns="71354" tIns="35675" rIns="71354" bIns="35675" numCol="1" anchor="t">
            <a:noAutofit/>
          </a:bodyPr>
          <a:lstStyle>
            <a:lvl1pPr marL="0" indent="0" algn="l">
              <a:buNone/>
              <a:defRPr sz="1600" b="0">
                <a:solidFill>
                  <a:srgbClr val="575984"/>
                </a:solidFill>
                <a:latin typeface="AkkuratStd" pitchFamily="34" charset="0"/>
              </a:defRPr>
            </a:lvl1pPr>
            <a:lvl2pPr marL="356769" indent="0">
              <a:buNone/>
              <a:defRPr sz="1400" b="1"/>
            </a:lvl2pPr>
            <a:lvl3pPr marL="713537" indent="0">
              <a:buNone/>
              <a:defRPr sz="1400" b="1"/>
            </a:lvl3pPr>
            <a:lvl4pPr marL="1070305" indent="0">
              <a:buNone/>
              <a:defRPr sz="1400" b="1"/>
            </a:lvl4pPr>
            <a:lvl5pPr marL="1427076" indent="0">
              <a:buNone/>
              <a:defRPr sz="1400" b="1"/>
            </a:lvl5pPr>
          </a:lstStyle>
          <a:p>
            <a:pPr lvl="0"/>
            <a:r>
              <a:rPr lang="de-DE" dirty="0" smtClean="0"/>
              <a:t>Textmasterformat bearbeiten</a:t>
            </a:r>
          </a:p>
        </p:txBody>
      </p:sp>
      <p:sp>
        <p:nvSpPr>
          <p:cNvPr id="4" name="Inhaltsplatzhalter 3"/>
          <p:cNvSpPr>
            <a:spLocks noGrp="1"/>
          </p:cNvSpPr>
          <p:nvPr>
            <p:ph sz="quarter" idx="15"/>
          </p:nvPr>
        </p:nvSpPr>
        <p:spPr>
          <a:xfrm>
            <a:off x="611205" y="1708150"/>
            <a:ext cx="6840537" cy="3240088"/>
          </a:xfrm>
        </p:spPr>
        <p:txBody>
          <a:body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Tree>
    <p:extLst>
      <p:ext uri="{BB962C8B-B14F-4D97-AF65-F5344CB8AC3E}">
        <p14:creationId xmlns:p14="http://schemas.microsoft.com/office/powerpoint/2010/main" val="10725796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Bild mit Überschrift">
    <p:spTree>
      <p:nvGrpSpPr>
        <p:cNvPr id="1" name=""/>
        <p:cNvGrpSpPr/>
        <p:nvPr/>
      </p:nvGrpSpPr>
      <p:grpSpPr>
        <a:xfrm>
          <a:off x="0" y="0"/>
          <a:ext cx="0" cy="0"/>
          <a:chOff x="0" y="0"/>
          <a:chExt cx="0" cy="0"/>
        </a:xfrm>
      </p:grpSpPr>
      <p:sp>
        <p:nvSpPr>
          <p:cNvPr id="9" name="Titel 8"/>
          <p:cNvSpPr>
            <a:spLocks noGrp="1"/>
          </p:cNvSpPr>
          <p:nvPr>
            <p:ph type="title"/>
          </p:nvPr>
        </p:nvSpPr>
        <p:spPr>
          <a:xfrm>
            <a:off x="611205" y="411181"/>
            <a:ext cx="6840537" cy="1296987"/>
          </a:xfrm>
          <a:prstGeom prst="rect">
            <a:avLst/>
          </a:prstGeom>
        </p:spPr>
        <p:txBody>
          <a:bodyPr lIns="91146" tIns="45577" rIns="91146" bIns="45577"/>
          <a:lstStyle/>
          <a:p>
            <a:r>
              <a:rPr lang="de-DE" dirty="0" smtClean="0"/>
              <a:t>Titelmasterformat durch Klicken bearbeiten</a:t>
            </a:r>
            <a:endParaRPr lang="de-DE" dirty="0"/>
          </a:p>
        </p:txBody>
      </p:sp>
      <p:sp>
        <p:nvSpPr>
          <p:cNvPr id="13" name="Textplatzhalter 5"/>
          <p:cNvSpPr>
            <a:spLocks noGrp="1"/>
          </p:cNvSpPr>
          <p:nvPr>
            <p:ph type="body" sz="quarter" idx="14"/>
          </p:nvPr>
        </p:nvSpPr>
        <p:spPr>
          <a:xfrm>
            <a:off x="7452321" y="1708150"/>
            <a:ext cx="1691680" cy="3023840"/>
          </a:xfrm>
          <a:prstGeom prst="rect">
            <a:avLst/>
          </a:prstGeom>
        </p:spPr>
        <p:txBody>
          <a:bodyPr lIns="71351" tIns="35673" rIns="71351" bIns="35673" anchor="t">
            <a:noAutofit/>
          </a:bodyPr>
          <a:lstStyle>
            <a:lvl1pPr marL="0" indent="0" algn="l">
              <a:buNone/>
              <a:defRPr sz="1600" b="0">
                <a:solidFill>
                  <a:srgbClr val="575984"/>
                </a:solidFill>
                <a:latin typeface="AkkuratStd" pitchFamily="34" charset="0"/>
              </a:defRPr>
            </a:lvl1pPr>
            <a:lvl2pPr marL="356751" indent="0">
              <a:buNone/>
              <a:defRPr sz="1400" b="1"/>
            </a:lvl2pPr>
            <a:lvl3pPr marL="713499" indent="0">
              <a:buNone/>
              <a:defRPr sz="1400" b="1"/>
            </a:lvl3pPr>
            <a:lvl4pPr marL="1070249" indent="0">
              <a:buNone/>
              <a:defRPr sz="1400" b="1"/>
            </a:lvl4pPr>
            <a:lvl5pPr marL="1427002" indent="0">
              <a:buNone/>
              <a:defRPr sz="1400" b="1"/>
            </a:lvl5pPr>
          </a:lstStyle>
          <a:p>
            <a:pPr lvl="0"/>
            <a:r>
              <a:rPr lang="de-DE" dirty="0" smtClean="0"/>
              <a:t>Textmasterformat bearbeiten</a:t>
            </a:r>
          </a:p>
        </p:txBody>
      </p:sp>
      <p:sp>
        <p:nvSpPr>
          <p:cNvPr id="4" name="Inhaltsplatzhalter 3"/>
          <p:cNvSpPr>
            <a:spLocks noGrp="1"/>
          </p:cNvSpPr>
          <p:nvPr>
            <p:ph sz="quarter" idx="15"/>
          </p:nvPr>
        </p:nvSpPr>
        <p:spPr>
          <a:xfrm>
            <a:off x="611205" y="1708150"/>
            <a:ext cx="6840537" cy="3240088"/>
          </a:xfrm>
          <a:prstGeom prst="rect">
            <a:avLst/>
          </a:prstGeom>
        </p:spPr>
        <p:txBody>
          <a:bodyPr lIns="91146" tIns="45577" rIns="91146" bIns="45577"/>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5" name="Foliennummernplatzhalter 5"/>
          <p:cNvSpPr>
            <a:spLocks noGrp="1"/>
          </p:cNvSpPr>
          <p:nvPr>
            <p:ph type="sldNum" sz="quarter" idx="16"/>
          </p:nvPr>
        </p:nvSpPr>
        <p:spPr/>
        <p:txBody>
          <a:bodyPr/>
          <a:lstStyle>
            <a:lvl1pPr>
              <a:defRPr/>
            </a:lvl1pPr>
          </a:lstStyle>
          <a:p>
            <a:pPr>
              <a:defRPr/>
            </a:pPr>
            <a:r>
              <a:rPr lang="de-DE"/>
              <a:t> Seite </a:t>
            </a:r>
            <a:fld id="{6112C3ED-0C9C-42C4-82FB-1910E99E8788}" type="slidenum">
              <a:rPr lang="de-DE"/>
              <a:pPr>
                <a:defRPr/>
              </a:pPr>
              <a:t>‹Nr.›</a:t>
            </a:fld>
            <a:endParaRPr lang="de-DE" dirty="0"/>
          </a:p>
        </p:txBody>
      </p:sp>
      <p:sp>
        <p:nvSpPr>
          <p:cNvPr id="6" name="Fußzeilenplatzhalter 4"/>
          <p:cNvSpPr>
            <a:spLocks noGrp="1"/>
          </p:cNvSpPr>
          <p:nvPr>
            <p:ph type="ftr" sz="quarter" idx="17"/>
          </p:nvPr>
        </p:nvSpPr>
        <p:spPr/>
        <p:txBody>
          <a:bodyPr/>
          <a:lstStyle>
            <a:lvl1pPr>
              <a:defRPr/>
            </a:lvl1pPr>
          </a:lstStyle>
          <a:p>
            <a:pPr>
              <a:defRPr/>
            </a:pPr>
            <a:endParaRPr lang="de-DE"/>
          </a:p>
        </p:txBody>
      </p:sp>
      <p:sp>
        <p:nvSpPr>
          <p:cNvPr id="7" name="Datumsplatzhalter 3"/>
          <p:cNvSpPr>
            <a:spLocks noGrp="1"/>
          </p:cNvSpPr>
          <p:nvPr>
            <p:ph type="dt" sz="half" idx="18"/>
          </p:nvPr>
        </p:nvSpPr>
        <p:spPr>
          <a:xfrm>
            <a:off x="5300663" y="4937127"/>
            <a:ext cx="2133600" cy="206375"/>
          </a:xfrm>
          <a:prstGeom prst="rect">
            <a:avLst/>
          </a:prstGeom>
        </p:spPr>
        <p:txBody>
          <a:bodyPr lIns="91146" tIns="45577" rIns="91146" bIns="45577"/>
          <a:lstStyle>
            <a:lvl1pPr>
              <a:defRPr/>
            </a:lvl1pPr>
          </a:lstStyle>
          <a:p>
            <a:pPr>
              <a:defRPr/>
            </a:pPr>
            <a:endParaRPr lang="de-DE"/>
          </a:p>
        </p:txBody>
      </p:sp>
    </p:spTree>
    <p:extLst>
      <p:ext uri="{BB962C8B-B14F-4D97-AF65-F5344CB8AC3E}">
        <p14:creationId xmlns:p14="http://schemas.microsoft.com/office/powerpoint/2010/main" val="16758728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Bild mit Überschrift">
    <p:spTree>
      <p:nvGrpSpPr>
        <p:cNvPr id="1" name=""/>
        <p:cNvGrpSpPr/>
        <p:nvPr/>
      </p:nvGrpSpPr>
      <p:grpSpPr>
        <a:xfrm>
          <a:off x="0" y="0"/>
          <a:ext cx="0" cy="0"/>
          <a:chOff x="0" y="0"/>
          <a:chExt cx="0" cy="0"/>
        </a:xfrm>
      </p:grpSpPr>
      <p:sp>
        <p:nvSpPr>
          <p:cNvPr id="9" name="Titel 8"/>
          <p:cNvSpPr>
            <a:spLocks noGrp="1"/>
          </p:cNvSpPr>
          <p:nvPr>
            <p:ph type="title"/>
          </p:nvPr>
        </p:nvSpPr>
        <p:spPr>
          <a:xfrm>
            <a:off x="611205" y="411510"/>
            <a:ext cx="6840537" cy="1296640"/>
          </a:xfrm>
          <a:prstGeom prst="rect">
            <a:avLst/>
          </a:prstGeom>
        </p:spPr>
        <p:txBody>
          <a:bodyPr lIns="91146" tIns="45577" rIns="91146" bIns="45577"/>
          <a:lstStyle/>
          <a:p>
            <a:r>
              <a:rPr lang="de-DE" dirty="0" smtClean="0"/>
              <a:t>Titelmasterformat durch Klicken bearbeiten</a:t>
            </a:r>
            <a:endParaRPr lang="de-DE" dirty="0"/>
          </a:p>
        </p:txBody>
      </p:sp>
      <p:sp>
        <p:nvSpPr>
          <p:cNvPr id="10" name="Datumsplatzhalter 9"/>
          <p:cNvSpPr>
            <a:spLocks noGrp="1"/>
          </p:cNvSpPr>
          <p:nvPr>
            <p:ph type="dt" sz="half" idx="10"/>
          </p:nvPr>
        </p:nvSpPr>
        <p:spPr>
          <a:xfrm>
            <a:off x="5301239" y="4937761"/>
            <a:ext cx="2133600" cy="205755"/>
          </a:xfrm>
          <a:prstGeom prst="rect">
            <a:avLst/>
          </a:prstGeom>
        </p:spPr>
        <p:txBody>
          <a:bodyPr lIns="91146" tIns="45577" rIns="91146" bIns="45577"/>
          <a:lstStyle/>
          <a:p>
            <a:endParaRPr lang="de-DE" dirty="0"/>
          </a:p>
        </p:txBody>
      </p:sp>
      <p:sp>
        <p:nvSpPr>
          <p:cNvPr id="11" name="Fußzeilenplatzhalter 10"/>
          <p:cNvSpPr>
            <a:spLocks noGrp="1"/>
          </p:cNvSpPr>
          <p:nvPr>
            <p:ph type="ftr" sz="quarter" idx="11"/>
          </p:nvPr>
        </p:nvSpPr>
        <p:spPr/>
        <p:txBody>
          <a:bodyPr/>
          <a:lstStyle/>
          <a:p>
            <a:endParaRPr lang="de-DE" dirty="0"/>
          </a:p>
        </p:txBody>
      </p:sp>
      <p:sp>
        <p:nvSpPr>
          <p:cNvPr id="12" name="Foliennummernplatzhalter 11"/>
          <p:cNvSpPr>
            <a:spLocks noGrp="1"/>
          </p:cNvSpPr>
          <p:nvPr>
            <p:ph type="sldNum" sz="quarter" idx="12"/>
          </p:nvPr>
        </p:nvSpPr>
        <p:spPr/>
        <p:txBody>
          <a:bodyPr/>
          <a:lstStyle/>
          <a:p>
            <a:r>
              <a:rPr lang="de-DE" smtClean="0"/>
              <a:t> Seite </a:t>
            </a:r>
            <a:fld id="{895CD297-5E7D-4FCF-9578-B701FA8456D1}" type="slidenum">
              <a:rPr lang="de-DE" smtClean="0"/>
              <a:pPr/>
              <a:t>‹Nr.›</a:t>
            </a:fld>
            <a:endParaRPr lang="de-DE" dirty="0"/>
          </a:p>
        </p:txBody>
      </p:sp>
      <p:sp>
        <p:nvSpPr>
          <p:cNvPr id="13" name="Textplatzhalter 5"/>
          <p:cNvSpPr>
            <a:spLocks noGrp="1"/>
          </p:cNvSpPr>
          <p:nvPr>
            <p:ph type="body" sz="quarter" idx="14"/>
          </p:nvPr>
        </p:nvSpPr>
        <p:spPr>
          <a:xfrm>
            <a:off x="7452321" y="1708150"/>
            <a:ext cx="1691680" cy="3023840"/>
          </a:xfrm>
          <a:prstGeom prst="rect">
            <a:avLst/>
          </a:prstGeom>
        </p:spPr>
        <p:txBody>
          <a:bodyPr lIns="71351" tIns="35673" rIns="71351" bIns="35673" numCol="1" anchor="t">
            <a:noAutofit/>
          </a:bodyPr>
          <a:lstStyle>
            <a:lvl1pPr marL="0" indent="0" algn="l">
              <a:buNone/>
              <a:defRPr sz="1600" b="0">
                <a:solidFill>
                  <a:srgbClr val="575984"/>
                </a:solidFill>
                <a:latin typeface="AkkuratStd" pitchFamily="34" charset="0"/>
              </a:defRPr>
            </a:lvl1pPr>
            <a:lvl2pPr marL="356751" indent="0">
              <a:buNone/>
              <a:defRPr sz="1400" b="1"/>
            </a:lvl2pPr>
            <a:lvl3pPr marL="713499" indent="0">
              <a:buNone/>
              <a:defRPr sz="1400" b="1"/>
            </a:lvl3pPr>
            <a:lvl4pPr marL="1070249" indent="0">
              <a:buNone/>
              <a:defRPr sz="1400" b="1"/>
            </a:lvl4pPr>
            <a:lvl5pPr marL="1427002" indent="0">
              <a:buNone/>
              <a:defRPr sz="1400" b="1"/>
            </a:lvl5pPr>
          </a:lstStyle>
          <a:p>
            <a:pPr lvl="0"/>
            <a:r>
              <a:rPr lang="de-DE" dirty="0" smtClean="0"/>
              <a:t>Textmasterformat bearbeiten</a:t>
            </a:r>
          </a:p>
        </p:txBody>
      </p:sp>
      <p:sp>
        <p:nvSpPr>
          <p:cNvPr id="4" name="Inhaltsplatzhalter 3"/>
          <p:cNvSpPr>
            <a:spLocks noGrp="1"/>
          </p:cNvSpPr>
          <p:nvPr>
            <p:ph sz="quarter" idx="15"/>
          </p:nvPr>
        </p:nvSpPr>
        <p:spPr>
          <a:xfrm>
            <a:off x="611205" y="1708150"/>
            <a:ext cx="6840537" cy="3240088"/>
          </a:xfrm>
          <a:prstGeom prst="rect">
            <a:avLst/>
          </a:prstGeom>
        </p:spPr>
        <p:txBody>
          <a:bodyPr lIns="91146" tIns="45577" rIns="91146" bIns="45577"/>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Tree>
    <p:extLst>
      <p:ext uri="{BB962C8B-B14F-4D97-AF65-F5344CB8AC3E}">
        <p14:creationId xmlns:p14="http://schemas.microsoft.com/office/powerpoint/2010/main" val="13388174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5_Bild mit Überschrift">
    <p:spTree>
      <p:nvGrpSpPr>
        <p:cNvPr id="1" name=""/>
        <p:cNvGrpSpPr/>
        <p:nvPr/>
      </p:nvGrpSpPr>
      <p:grpSpPr>
        <a:xfrm>
          <a:off x="0" y="0"/>
          <a:ext cx="0" cy="0"/>
          <a:chOff x="0" y="0"/>
          <a:chExt cx="0" cy="0"/>
        </a:xfrm>
      </p:grpSpPr>
      <p:sp>
        <p:nvSpPr>
          <p:cNvPr id="9" name="Titel 8"/>
          <p:cNvSpPr>
            <a:spLocks noGrp="1"/>
          </p:cNvSpPr>
          <p:nvPr>
            <p:ph type="title"/>
          </p:nvPr>
        </p:nvSpPr>
        <p:spPr>
          <a:xfrm>
            <a:off x="611205" y="411510"/>
            <a:ext cx="6840537" cy="1296640"/>
          </a:xfrm>
          <a:prstGeom prst="rect">
            <a:avLst/>
          </a:prstGeom>
        </p:spPr>
        <p:txBody>
          <a:bodyPr lIns="91146" tIns="45577" rIns="91146" bIns="45577"/>
          <a:lstStyle/>
          <a:p>
            <a:r>
              <a:rPr lang="de-DE" dirty="0" smtClean="0"/>
              <a:t>Titelmasterformat durch Klicken bearbeiten</a:t>
            </a:r>
            <a:endParaRPr lang="de-DE" dirty="0"/>
          </a:p>
        </p:txBody>
      </p:sp>
      <p:sp>
        <p:nvSpPr>
          <p:cNvPr id="10" name="Datumsplatzhalter 9"/>
          <p:cNvSpPr>
            <a:spLocks noGrp="1"/>
          </p:cNvSpPr>
          <p:nvPr>
            <p:ph type="dt" sz="half" idx="10"/>
          </p:nvPr>
        </p:nvSpPr>
        <p:spPr>
          <a:xfrm>
            <a:off x="5301239" y="4937761"/>
            <a:ext cx="2133600" cy="205755"/>
          </a:xfrm>
          <a:prstGeom prst="rect">
            <a:avLst/>
          </a:prstGeom>
        </p:spPr>
        <p:txBody>
          <a:bodyPr lIns="91146" tIns="45577" rIns="91146" bIns="45577"/>
          <a:lstStyle/>
          <a:p>
            <a:endParaRPr lang="de-DE" dirty="0"/>
          </a:p>
        </p:txBody>
      </p:sp>
      <p:sp>
        <p:nvSpPr>
          <p:cNvPr id="11" name="Fußzeilenplatzhalter 10"/>
          <p:cNvSpPr>
            <a:spLocks noGrp="1"/>
          </p:cNvSpPr>
          <p:nvPr>
            <p:ph type="ftr" sz="quarter" idx="11"/>
          </p:nvPr>
        </p:nvSpPr>
        <p:spPr/>
        <p:txBody>
          <a:bodyPr/>
          <a:lstStyle/>
          <a:p>
            <a:endParaRPr lang="de-DE" dirty="0"/>
          </a:p>
        </p:txBody>
      </p:sp>
      <p:sp>
        <p:nvSpPr>
          <p:cNvPr id="12" name="Foliennummernplatzhalter 11"/>
          <p:cNvSpPr>
            <a:spLocks noGrp="1"/>
          </p:cNvSpPr>
          <p:nvPr>
            <p:ph type="sldNum" sz="quarter" idx="12"/>
          </p:nvPr>
        </p:nvSpPr>
        <p:spPr/>
        <p:txBody>
          <a:bodyPr/>
          <a:lstStyle/>
          <a:p>
            <a:r>
              <a:rPr lang="de-DE" smtClean="0"/>
              <a:t> Seite </a:t>
            </a:r>
            <a:fld id="{895CD297-5E7D-4FCF-9578-B701FA8456D1}" type="slidenum">
              <a:rPr lang="de-DE" smtClean="0"/>
              <a:pPr/>
              <a:t>‹Nr.›</a:t>
            </a:fld>
            <a:endParaRPr lang="de-DE" dirty="0"/>
          </a:p>
        </p:txBody>
      </p:sp>
      <p:sp>
        <p:nvSpPr>
          <p:cNvPr id="13" name="Textplatzhalter 5"/>
          <p:cNvSpPr>
            <a:spLocks noGrp="1"/>
          </p:cNvSpPr>
          <p:nvPr>
            <p:ph type="body" sz="quarter" idx="14"/>
          </p:nvPr>
        </p:nvSpPr>
        <p:spPr>
          <a:xfrm>
            <a:off x="7452321" y="1708150"/>
            <a:ext cx="1691680" cy="3023840"/>
          </a:xfrm>
          <a:prstGeom prst="rect">
            <a:avLst/>
          </a:prstGeom>
        </p:spPr>
        <p:txBody>
          <a:bodyPr lIns="71351" tIns="35673" rIns="71351" bIns="35673" numCol="1" anchor="t">
            <a:noAutofit/>
          </a:bodyPr>
          <a:lstStyle>
            <a:lvl1pPr marL="0" indent="0" algn="l">
              <a:buNone/>
              <a:defRPr sz="1600" b="0">
                <a:solidFill>
                  <a:srgbClr val="575984"/>
                </a:solidFill>
                <a:latin typeface="AkkuratStd" pitchFamily="34" charset="0"/>
              </a:defRPr>
            </a:lvl1pPr>
            <a:lvl2pPr marL="356751" indent="0">
              <a:buNone/>
              <a:defRPr sz="1400" b="1"/>
            </a:lvl2pPr>
            <a:lvl3pPr marL="713499" indent="0">
              <a:buNone/>
              <a:defRPr sz="1400" b="1"/>
            </a:lvl3pPr>
            <a:lvl4pPr marL="1070249" indent="0">
              <a:buNone/>
              <a:defRPr sz="1400" b="1"/>
            </a:lvl4pPr>
            <a:lvl5pPr marL="1427002" indent="0">
              <a:buNone/>
              <a:defRPr sz="1400" b="1"/>
            </a:lvl5pPr>
          </a:lstStyle>
          <a:p>
            <a:pPr lvl="0"/>
            <a:r>
              <a:rPr lang="de-DE" dirty="0" smtClean="0"/>
              <a:t>Textmasterformat bearbeiten</a:t>
            </a:r>
          </a:p>
        </p:txBody>
      </p:sp>
      <p:sp>
        <p:nvSpPr>
          <p:cNvPr id="4" name="Inhaltsplatzhalter 3"/>
          <p:cNvSpPr>
            <a:spLocks noGrp="1"/>
          </p:cNvSpPr>
          <p:nvPr>
            <p:ph sz="quarter" idx="15"/>
          </p:nvPr>
        </p:nvSpPr>
        <p:spPr>
          <a:xfrm>
            <a:off x="611205" y="1708150"/>
            <a:ext cx="6840537" cy="3240088"/>
          </a:xfrm>
          <a:prstGeom prst="rect">
            <a:avLst/>
          </a:prstGeom>
        </p:spPr>
        <p:txBody>
          <a:bodyPr lIns="91146" tIns="45577" rIns="91146" bIns="45577"/>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Tree>
    <p:extLst>
      <p:ext uri="{BB962C8B-B14F-4D97-AF65-F5344CB8AC3E}">
        <p14:creationId xmlns:p14="http://schemas.microsoft.com/office/powerpoint/2010/main" val="1878232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lvl1pPr>
              <a:defRPr/>
            </a:lvl1pPr>
          </a:lstStyle>
          <a:p>
            <a:endParaRPr lang="de-DE"/>
          </a:p>
        </p:txBody>
      </p:sp>
      <p:sp>
        <p:nvSpPr>
          <p:cNvPr id="3" name="Fußzeilenplatzhalter 2"/>
          <p:cNvSpPr>
            <a:spLocks noGrp="1"/>
          </p:cNvSpPr>
          <p:nvPr>
            <p:ph type="ftr" sz="quarter" idx="11"/>
          </p:nvPr>
        </p:nvSpPr>
        <p:spPr/>
        <p:txBody>
          <a:bodyPr/>
          <a:lstStyle>
            <a:lvl1pPr>
              <a:defRPr/>
            </a:lvl1pPr>
          </a:lstStyle>
          <a:p>
            <a:endParaRPr lang="de-DE"/>
          </a:p>
        </p:txBody>
      </p:sp>
      <p:sp>
        <p:nvSpPr>
          <p:cNvPr id="4" name="Foliennummernplatzhalter 3"/>
          <p:cNvSpPr>
            <a:spLocks noGrp="1"/>
          </p:cNvSpPr>
          <p:nvPr>
            <p:ph type="sldNum" sz="quarter" idx="12"/>
          </p:nvPr>
        </p:nvSpPr>
        <p:spPr/>
        <p:txBody>
          <a:bodyPr/>
          <a:lstStyle>
            <a:lvl1pPr>
              <a:defRPr/>
            </a:lvl1pPr>
          </a:lstStyle>
          <a:p>
            <a:r>
              <a:rPr lang="de-DE"/>
              <a:t>- -</a:t>
            </a:r>
          </a:p>
        </p:txBody>
      </p:sp>
    </p:spTree>
    <p:extLst>
      <p:ext uri="{BB962C8B-B14F-4D97-AF65-F5344CB8AC3E}">
        <p14:creationId xmlns:p14="http://schemas.microsoft.com/office/powerpoint/2010/main" val="3540169310"/>
      </p:ext>
    </p:extLst>
  </p:cSld>
  <p:clrMapOvr>
    <a:masterClrMapping/>
  </p:clrMapOvr>
  <p:transition>
    <p:zoom/>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a:p>
        </p:txBody>
      </p:sp>
      <p:sp>
        <p:nvSpPr>
          <p:cNvPr id="3" name="Inhaltsplatzhalter 2"/>
          <p:cNvSpPr>
            <a:spLocks noGrp="1"/>
          </p:cNvSpPr>
          <p:nvPr>
            <p:ph idx="1"/>
          </p:nvPr>
        </p:nvSpPr>
        <p:spPr/>
        <p:txBody>
          <a:body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a:ln/>
        </p:spPr>
        <p:txBody>
          <a:bodyPr/>
          <a:lstStyle>
            <a:lvl1pPr>
              <a:defRPr/>
            </a:lvl1pPr>
          </a:lstStyle>
          <a:p>
            <a:pPr>
              <a:defRPr/>
            </a:pPr>
            <a:endParaRPr lang="de-DE"/>
          </a:p>
        </p:txBody>
      </p:sp>
      <p:sp>
        <p:nvSpPr>
          <p:cNvPr id="5" name="Rectangle 5"/>
          <p:cNvSpPr>
            <a:spLocks noGrp="1" noChangeArrowheads="1"/>
          </p:cNvSpPr>
          <p:nvPr>
            <p:ph type="ftr" sz="quarter" idx="11"/>
          </p:nvPr>
        </p:nvSpPr>
        <p:spPr>
          <a:ln/>
        </p:spPr>
        <p:txBody>
          <a:bodyPr/>
          <a:lstStyle>
            <a:lvl1pPr>
              <a:defRPr/>
            </a:lvl1pPr>
          </a:lstStyle>
          <a:p>
            <a:pPr>
              <a:defRPr/>
            </a:pPr>
            <a:endParaRPr lang="de-DE"/>
          </a:p>
        </p:txBody>
      </p:sp>
      <p:sp>
        <p:nvSpPr>
          <p:cNvPr id="6" name="Rectangle 6"/>
          <p:cNvSpPr>
            <a:spLocks noGrp="1" noChangeArrowheads="1"/>
          </p:cNvSpPr>
          <p:nvPr>
            <p:ph type="sldNum" sz="quarter" idx="12"/>
          </p:nvPr>
        </p:nvSpPr>
        <p:spPr>
          <a:ln/>
        </p:spPr>
        <p:txBody>
          <a:bodyPr/>
          <a:lstStyle>
            <a:lvl1pPr>
              <a:defRPr/>
            </a:lvl1pPr>
          </a:lstStyle>
          <a:p>
            <a:pPr>
              <a:defRPr/>
            </a:pPr>
            <a:r>
              <a:rPr lang="de-DE"/>
              <a:t>- -</a:t>
            </a:r>
          </a:p>
        </p:txBody>
      </p:sp>
    </p:spTree>
    <p:extLst>
      <p:ext uri="{BB962C8B-B14F-4D97-AF65-F5344CB8AC3E}">
        <p14:creationId xmlns:p14="http://schemas.microsoft.com/office/powerpoint/2010/main" val="958808480"/>
      </p:ext>
    </p:extLst>
  </p:cSld>
  <p:clrMapOvr>
    <a:masterClrMapping/>
  </p:clrMapOvr>
  <p:transition>
    <p:zoom/>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cSld name="1_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a:p>
        </p:txBody>
      </p:sp>
      <p:sp>
        <p:nvSpPr>
          <p:cNvPr id="3" name="Datumsplatzhalter 2"/>
          <p:cNvSpPr>
            <a:spLocks noGrp="1"/>
          </p:cNvSpPr>
          <p:nvPr>
            <p:ph type="dt" sz="half" idx="10"/>
          </p:nvPr>
        </p:nvSpPr>
        <p:spPr/>
        <p:txBody>
          <a:bodyPr/>
          <a:lstStyle>
            <a:lvl1pPr>
              <a:defRPr/>
            </a:lvl1pPr>
          </a:lstStyle>
          <a:p>
            <a:endParaRPr lang="de-DE"/>
          </a:p>
        </p:txBody>
      </p:sp>
      <p:sp>
        <p:nvSpPr>
          <p:cNvPr id="4" name="Fußzeilenplatzhalter 3"/>
          <p:cNvSpPr>
            <a:spLocks noGrp="1"/>
          </p:cNvSpPr>
          <p:nvPr>
            <p:ph type="ftr" sz="quarter" idx="11"/>
          </p:nvPr>
        </p:nvSpPr>
        <p:spPr/>
        <p:txBody>
          <a:bodyPr/>
          <a:lstStyle>
            <a:lvl1pPr>
              <a:defRPr/>
            </a:lvl1pPr>
          </a:lstStyle>
          <a:p>
            <a:endParaRPr lang="de-DE"/>
          </a:p>
        </p:txBody>
      </p:sp>
      <p:sp>
        <p:nvSpPr>
          <p:cNvPr id="5" name="Foliennummernplatzhalter 4"/>
          <p:cNvSpPr>
            <a:spLocks noGrp="1"/>
          </p:cNvSpPr>
          <p:nvPr>
            <p:ph type="sldNum" sz="quarter" idx="12"/>
          </p:nvPr>
        </p:nvSpPr>
        <p:spPr/>
        <p:txBody>
          <a:bodyPr/>
          <a:lstStyle>
            <a:lvl1pPr>
              <a:defRPr/>
            </a:lvl1pPr>
          </a:lstStyle>
          <a:p>
            <a:fld id="{9894C765-7148-8F44-8899-1108CDA42EE8}" type="slidenum">
              <a:rPr lang="de-DE"/>
              <a:pPr/>
              <a:t>‹Nr.›</a:t>
            </a:fld>
            <a:endParaRPr lang="de-DE"/>
          </a:p>
        </p:txBody>
      </p:sp>
    </p:spTree>
    <p:extLst>
      <p:ext uri="{BB962C8B-B14F-4D97-AF65-F5344CB8AC3E}">
        <p14:creationId xmlns:p14="http://schemas.microsoft.com/office/powerpoint/2010/main" val="267343958"/>
      </p:ext>
    </p:extLst>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
        <p:nvSpPr>
          <p:cNvPr id="4" name="Datumsplatzhalter 3"/>
          <p:cNvSpPr>
            <a:spLocks noGrp="1"/>
          </p:cNvSpPr>
          <p:nvPr>
            <p:ph type="dt" sz="half" idx="10"/>
          </p:nvPr>
        </p:nvSpPr>
        <p:spPr/>
        <p:txBody>
          <a:bodyPr/>
          <a:lstStyle/>
          <a:p>
            <a:endParaRPr lang="de-DE"/>
          </a:p>
        </p:txBody>
      </p:sp>
      <p:sp>
        <p:nvSpPr>
          <p:cNvPr id="5" name="Fußzeilenplatzhalter 4"/>
          <p:cNvSpPr>
            <a:spLocks noGrp="1"/>
          </p:cNvSpPr>
          <p:nvPr>
            <p:ph type="ftr" sz="quarter" idx="11"/>
          </p:nvPr>
        </p:nvSpPr>
        <p:spPr/>
        <p:txBody>
          <a:bodyPr/>
          <a:lstStyle/>
          <a:p>
            <a:endParaRPr lang="de-DE"/>
          </a:p>
        </p:txBody>
      </p:sp>
      <p:sp>
        <p:nvSpPr>
          <p:cNvPr id="12" name="Titel 11"/>
          <p:cNvSpPr>
            <a:spLocks noGrp="1"/>
          </p:cNvSpPr>
          <p:nvPr>
            <p:ph type="title"/>
          </p:nvPr>
        </p:nvSpPr>
        <p:spPr>
          <a:xfrm>
            <a:off x="611205" y="1708150"/>
            <a:ext cx="6840537" cy="3240088"/>
          </a:xfrm>
          <a:noFill/>
        </p:spPr>
        <p:txBody>
          <a:bodyPr anchor="ctr"/>
          <a:lstStyle>
            <a:lvl1pPr algn="ctr">
              <a:defRPr sz="3200">
                <a:solidFill>
                  <a:schemeClr val="tx1"/>
                </a:solidFill>
              </a:defRPr>
            </a:lvl1pPr>
          </a:lstStyle>
          <a:p>
            <a:r>
              <a:rPr lang="de-DE" dirty="0" smtClean="0"/>
              <a:t>Titelmasterformat durch Klicken bearbeiten</a:t>
            </a:r>
            <a:endParaRPr lang="de-DE" dirty="0"/>
          </a:p>
        </p:txBody>
      </p:sp>
      <p:sp>
        <p:nvSpPr>
          <p:cNvPr id="3" name="Untertitel 2"/>
          <p:cNvSpPr>
            <a:spLocks noGrp="1" noChangeAspect="1"/>
          </p:cNvSpPr>
          <p:nvPr>
            <p:ph type="subTitle" idx="1"/>
          </p:nvPr>
        </p:nvSpPr>
        <p:spPr>
          <a:xfrm>
            <a:off x="1259633" y="396099"/>
            <a:ext cx="4168080" cy="1312067"/>
          </a:xfrm>
          <a:solidFill>
            <a:srgbClr val="912133"/>
          </a:solidFill>
        </p:spPr>
        <p:txBody>
          <a:bodyPr anchor="b">
            <a:normAutofit/>
          </a:bodyPr>
          <a:lstStyle>
            <a:lvl1pPr marL="0" indent="0" algn="l">
              <a:buNone/>
              <a:defRPr sz="1200">
                <a:solidFill>
                  <a:schemeClr val="bg1"/>
                </a:solidFill>
                <a:latin typeface="AkkuratStd" pitchFamily="34" charset="0"/>
              </a:defRPr>
            </a:lvl1pPr>
            <a:lvl2pPr marL="455762" indent="0" algn="ctr">
              <a:buNone/>
              <a:defRPr>
                <a:solidFill>
                  <a:schemeClr val="tx1">
                    <a:tint val="75000"/>
                  </a:schemeClr>
                </a:solidFill>
              </a:defRPr>
            </a:lvl2pPr>
            <a:lvl3pPr marL="911522" indent="0" algn="ctr">
              <a:buNone/>
              <a:defRPr>
                <a:solidFill>
                  <a:schemeClr val="tx1">
                    <a:tint val="75000"/>
                  </a:schemeClr>
                </a:solidFill>
              </a:defRPr>
            </a:lvl3pPr>
            <a:lvl4pPr marL="1367279" indent="0" algn="ctr">
              <a:buNone/>
              <a:defRPr>
                <a:solidFill>
                  <a:schemeClr val="tx1">
                    <a:tint val="75000"/>
                  </a:schemeClr>
                </a:solidFill>
              </a:defRPr>
            </a:lvl4pPr>
            <a:lvl5pPr marL="1823040" indent="0" algn="ctr">
              <a:buNone/>
              <a:defRPr>
                <a:solidFill>
                  <a:schemeClr val="tx1">
                    <a:tint val="75000"/>
                  </a:schemeClr>
                </a:solidFill>
              </a:defRPr>
            </a:lvl5pPr>
            <a:lvl6pPr marL="2278797" indent="0" algn="ctr">
              <a:buNone/>
              <a:defRPr>
                <a:solidFill>
                  <a:schemeClr val="tx1">
                    <a:tint val="75000"/>
                  </a:schemeClr>
                </a:solidFill>
              </a:defRPr>
            </a:lvl6pPr>
            <a:lvl7pPr marL="2734559" indent="0" algn="ctr">
              <a:buNone/>
              <a:defRPr>
                <a:solidFill>
                  <a:schemeClr val="tx1">
                    <a:tint val="75000"/>
                  </a:schemeClr>
                </a:solidFill>
              </a:defRPr>
            </a:lvl7pPr>
            <a:lvl8pPr marL="3190316" indent="0" algn="ctr">
              <a:buNone/>
              <a:defRPr>
                <a:solidFill>
                  <a:schemeClr val="tx1">
                    <a:tint val="75000"/>
                  </a:schemeClr>
                </a:solidFill>
              </a:defRPr>
            </a:lvl8pPr>
            <a:lvl9pPr marL="3646075" indent="0" algn="ctr">
              <a:buNone/>
              <a:defRPr>
                <a:solidFill>
                  <a:schemeClr val="tx1">
                    <a:tint val="75000"/>
                  </a:schemeClr>
                </a:solidFill>
              </a:defRPr>
            </a:lvl9pPr>
          </a:lstStyle>
          <a:p>
            <a:r>
              <a:rPr lang="de-DE" dirty="0" smtClean="0"/>
              <a:t>Formatvorlage des Untertitelmasters durch Klicken bearbeiten</a:t>
            </a:r>
            <a:endParaRPr lang="de-DE" dirty="0"/>
          </a:p>
        </p:txBody>
      </p:sp>
      <p:sp>
        <p:nvSpPr>
          <p:cNvPr id="8" name="Foliennummernplatzhalter 5"/>
          <p:cNvSpPr txBox="1">
            <a:spLocks/>
          </p:cNvSpPr>
          <p:nvPr userDrawn="1"/>
        </p:nvSpPr>
        <p:spPr>
          <a:xfrm>
            <a:off x="5427712" y="399634"/>
            <a:ext cx="1304528" cy="1308515"/>
          </a:xfrm>
          <a:prstGeom prst="rect">
            <a:avLst/>
          </a:prstGeom>
          <a:solidFill>
            <a:srgbClr val="797B7B"/>
          </a:solidFill>
        </p:spPr>
        <p:txBody>
          <a:bodyPr vert="horz" lIns="91151" tIns="45578" rIns="91151" bIns="45578" rtlCol="0" anchor="b">
            <a:noAutofit/>
          </a:bodyPr>
          <a:lstStyle>
            <a:defPPr>
              <a:defRPr lang="de-DE"/>
            </a:defPPr>
            <a:lvl1pPr marL="0" algn="l" defTabSz="914400" rtl="0" eaLnBrk="1" latinLnBrk="0" hangingPunct="1">
              <a:defRPr sz="900" kern="1200">
                <a:solidFill>
                  <a:schemeClr val="bg1"/>
                </a:solidFill>
                <a:latin typeface="AkkuratStd"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dirty="0" smtClean="0">
                <a:latin typeface="AkkuratStd" pitchFamily="34" charset="0"/>
              </a:rPr>
              <a:t>www.isb-w.eu</a:t>
            </a:r>
            <a:endParaRPr lang="de-DE" dirty="0">
              <a:latin typeface="AkkuratStd" pitchFamily="34" charset="0"/>
            </a:endParaRPr>
          </a:p>
        </p:txBody>
      </p:sp>
      <p:sp>
        <p:nvSpPr>
          <p:cNvPr id="9" name="Bildplatzhalter 8"/>
          <p:cNvSpPr>
            <a:spLocks noGrp="1" noChangeAspect="1"/>
          </p:cNvSpPr>
          <p:nvPr>
            <p:ph type="pic" sz="quarter" idx="13"/>
          </p:nvPr>
        </p:nvSpPr>
        <p:spPr>
          <a:xfrm>
            <a:off x="0" y="396084"/>
            <a:ext cx="1312066" cy="1312066"/>
          </a:xfrm>
        </p:spPr>
        <p:txBody>
          <a:bodyPr/>
          <a:lstStyle/>
          <a:p>
            <a:endParaRPr lang="de-DE" dirty="0"/>
          </a:p>
        </p:txBody>
      </p:sp>
      <p:sp>
        <p:nvSpPr>
          <p:cNvPr id="10" name="Foliennummernplatzhalter 8"/>
          <p:cNvSpPr>
            <a:spLocks noGrp="1"/>
          </p:cNvSpPr>
          <p:nvPr>
            <p:ph type="sldNum" sz="quarter" idx="12"/>
          </p:nvPr>
        </p:nvSpPr>
        <p:spPr>
          <a:xfrm>
            <a:off x="7452321" y="4731990"/>
            <a:ext cx="1691680" cy="216024"/>
          </a:xfrm>
        </p:spPr>
        <p:txBody>
          <a:bodyPr/>
          <a:lstStyle/>
          <a:p>
            <a:r>
              <a:rPr lang="de-DE" smtClean="0"/>
              <a:t> Seite </a:t>
            </a:r>
            <a:fld id="{895CD297-5E7D-4FCF-9578-B701FA8456D1}" type="slidenum">
              <a:rPr lang="de-DE" smtClean="0"/>
              <a:pPr/>
              <a:t>‹Nr.›</a:t>
            </a:fld>
            <a:endParaRPr lang="de-DE" dirty="0"/>
          </a:p>
        </p:txBody>
      </p:sp>
    </p:spTree>
    <p:extLst>
      <p:ext uri="{BB962C8B-B14F-4D97-AF65-F5344CB8AC3E}">
        <p14:creationId xmlns:p14="http://schemas.microsoft.com/office/powerpoint/2010/main" val="143951388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581129" y="1708150"/>
            <a:ext cx="6870613" cy="3239864"/>
          </a:xfrm>
          <a:prstGeom prst="rect">
            <a:avLst/>
          </a:prstGeom>
          <a:solidFill>
            <a:srgbClr val="797B7B">
              <a:alpha val="50000"/>
            </a:srgbClr>
          </a:solidFill>
        </p:spPr>
        <p:txBody>
          <a:bodyPr anchor="ctr"/>
          <a:lstStyle>
            <a:lvl1pPr algn="ctr">
              <a:defRPr sz="2400">
                <a:solidFill>
                  <a:schemeClr val="bg1"/>
                </a:solidFill>
              </a:defRPr>
            </a:lvl1pPr>
          </a:lstStyle>
          <a:p>
            <a:r>
              <a:rPr lang="de-DE" dirty="0" smtClean="0"/>
              <a:t>Titelmasterformat durch Klicken bearbeiten</a:t>
            </a:r>
            <a:endParaRPr lang="de-DE" dirty="0"/>
          </a:p>
        </p:txBody>
      </p:sp>
      <p:sp>
        <p:nvSpPr>
          <p:cNvPr id="7" name="Datumsplatzhalter 6"/>
          <p:cNvSpPr>
            <a:spLocks noGrp="1"/>
          </p:cNvSpPr>
          <p:nvPr>
            <p:ph type="dt" sz="half" idx="10"/>
          </p:nvPr>
        </p:nvSpPr>
        <p:spPr/>
        <p:txBody>
          <a:bodyPr/>
          <a:lstStyle/>
          <a:p>
            <a:endParaRPr lang="de-DE" dirty="0"/>
          </a:p>
        </p:txBody>
      </p:sp>
      <p:sp>
        <p:nvSpPr>
          <p:cNvPr id="8" name="Fußzeilenplatzhalter 7"/>
          <p:cNvSpPr>
            <a:spLocks noGrp="1"/>
          </p:cNvSpPr>
          <p:nvPr>
            <p:ph type="ftr" sz="quarter" idx="11"/>
          </p:nvPr>
        </p:nvSpPr>
        <p:spPr/>
        <p:txBody>
          <a:bodyPr/>
          <a:lstStyle/>
          <a:p>
            <a:endParaRPr lang="de-DE" dirty="0"/>
          </a:p>
        </p:txBody>
      </p:sp>
      <p:sp>
        <p:nvSpPr>
          <p:cNvPr id="9" name="Foliennummernplatzhalter 8"/>
          <p:cNvSpPr>
            <a:spLocks noGrp="1"/>
          </p:cNvSpPr>
          <p:nvPr>
            <p:ph type="sldNum" sz="quarter" idx="12"/>
          </p:nvPr>
        </p:nvSpPr>
        <p:spPr/>
        <p:txBody>
          <a:bodyPr/>
          <a:lstStyle/>
          <a:p>
            <a:r>
              <a:rPr lang="de-DE" smtClean="0"/>
              <a:t> Seite </a:t>
            </a:r>
            <a:fld id="{895CD297-5E7D-4FCF-9578-B701FA8456D1}" type="slidenum">
              <a:rPr lang="de-DE" smtClean="0"/>
              <a:pPr/>
              <a:t>‹Nr.›</a:t>
            </a:fld>
            <a:endParaRPr lang="de-DE" dirty="0"/>
          </a:p>
        </p:txBody>
      </p:sp>
      <p:pic>
        <p:nvPicPr>
          <p:cNvPr id="11" name="Bild 4" descr="Unbenannt-1.pn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6876273" y="89272"/>
            <a:ext cx="2024127" cy="754286"/>
          </a:xfrm>
          <a:prstGeom prst="rect">
            <a:avLst/>
          </a:prstGeom>
          <a:noFill/>
          <a:ln w="9525">
            <a:noFill/>
            <a:miter lim="800000"/>
            <a:headEnd/>
            <a:tailEnd/>
          </a:ln>
        </p:spPr>
      </p:pic>
    </p:spTree>
    <p:extLst>
      <p:ext uri="{BB962C8B-B14F-4D97-AF65-F5344CB8AC3E}">
        <p14:creationId xmlns:p14="http://schemas.microsoft.com/office/powerpoint/2010/main" val="305441908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9_Titelfolie">
    <p:spTree>
      <p:nvGrpSpPr>
        <p:cNvPr id="1" name=""/>
        <p:cNvGrpSpPr/>
        <p:nvPr/>
      </p:nvGrpSpPr>
      <p:grpSpPr>
        <a:xfrm>
          <a:off x="0" y="0"/>
          <a:ext cx="0" cy="0"/>
          <a:chOff x="0" y="0"/>
          <a:chExt cx="0" cy="0"/>
        </a:xfrm>
      </p:grpSpPr>
      <p:sp>
        <p:nvSpPr>
          <p:cNvPr id="8" name="Datumsplatzhalter 7"/>
          <p:cNvSpPr>
            <a:spLocks noGrp="1"/>
          </p:cNvSpPr>
          <p:nvPr>
            <p:ph type="dt" sz="half" idx="15"/>
          </p:nvPr>
        </p:nvSpPr>
        <p:spPr/>
        <p:txBody>
          <a:bodyPr/>
          <a:lstStyle/>
          <a:p>
            <a:endParaRPr lang="de-DE" dirty="0"/>
          </a:p>
        </p:txBody>
      </p:sp>
      <p:sp>
        <p:nvSpPr>
          <p:cNvPr id="9" name="Fußzeilenplatzhalter 8"/>
          <p:cNvSpPr>
            <a:spLocks noGrp="1"/>
          </p:cNvSpPr>
          <p:nvPr>
            <p:ph type="ftr" sz="quarter" idx="16"/>
          </p:nvPr>
        </p:nvSpPr>
        <p:spPr/>
        <p:txBody>
          <a:bodyPr/>
          <a:lstStyle/>
          <a:p>
            <a:endParaRPr lang="de-DE" dirty="0"/>
          </a:p>
        </p:txBody>
      </p:sp>
      <p:sp>
        <p:nvSpPr>
          <p:cNvPr id="10" name="Foliennummernplatzhalter 9"/>
          <p:cNvSpPr>
            <a:spLocks noGrp="1"/>
          </p:cNvSpPr>
          <p:nvPr>
            <p:ph type="sldNum" sz="quarter" idx="17"/>
          </p:nvPr>
        </p:nvSpPr>
        <p:spPr/>
        <p:txBody>
          <a:bodyPr/>
          <a:lstStyle/>
          <a:p>
            <a:r>
              <a:rPr lang="de-DE" smtClean="0"/>
              <a:t> Seite </a:t>
            </a:r>
            <a:fld id="{895CD297-5E7D-4FCF-9578-B701FA8456D1}" type="slidenum">
              <a:rPr lang="de-DE" smtClean="0"/>
              <a:pPr/>
              <a:t>‹Nr.›</a:t>
            </a:fld>
            <a:endParaRPr lang="de-DE" dirty="0"/>
          </a:p>
        </p:txBody>
      </p:sp>
      <p:sp>
        <p:nvSpPr>
          <p:cNvPr id="2" name="Titel 1"/>
          <p:cNvSpPr>
            <a:spLocks noGrp="1"/>
          </p:cNvSpPr>
          <p:nvPr>
            <p:ph type="title"/>
          </p:nvPr>
        </p:nvSpPr>
        <p:spPr/>
        <p:txBody>
          <a:bodyPr/>
          <a:lstStyle/>
          <a:p>
            <a:r>
              <a:rPr lang="de-DE" dirty="0" smtClean="0"/>
              <a:t>Titelmasterformat durch Klicken bearbeiten</a:t>
            </a:r>
            <a:endParaRPr lang="de-DE" dirty="0"/>
          </a:p>
        </p:txBody>
      </p:sp>
      <p:sp>
        <p:nvSpPr>
          <p:cNvPr id="11" name="Inhaltsplatzhalter 2"/>
          <p:cNvSpPr>
            <a:spLocks noGrp="1"/>
          </p:cNvSpPr>
          <p:nvPr>
            <p:ph sz="half" idx="1"/>
          </p:nvPr>
        </p:nvSpPr>
        <p:spPr>
          <a:xfrm>
            <a:off x="611204" y="1131591"/>
            <a:ext cx="6840537" cy="3816648"/>
          </a:xfrm>
        </p:spPr>
        <p:txBody>
          <a:bodyPr anchor="ctr">
            <a:normAutofit/>
          </a:bodyPr>
          <a:lstStyle>
            <a:lvl1pPr marL="0" indent="0">
              <a:buNone/>
              <a:defRPr sz="1800">
                <a:latin typeface="AkkuratStd" pitchFamily="34" charset="0"/>
              </a:defRPr>
            </a:lvl1pPr>
            <a:lvl2pPr marL="455762" indent="0">
              <a:buNone/>
              <a:defRPr sz="1800">
                <a:latin typeface="AkkuratStd" pitchFamily="34" charset="0"/>
              </a:defRPr>
            </a:lvl2pPr>
            <a:lvl3pPr marL="911522" indent="0">
              <a:buNone/>
              <a:defRPr sz="1800">
                <a:latin typeface="AkkuratStd" pitchFamily="34" charset="0"/>
              </a:defRPr>
            </a:lvl3pPr>
            <a:lvl4pPr marL="1367279" indent="0">
              <a:buNone/>
              <a:defRPr sz="1800">
                <a:latin typeface="AkkuratStd" pitchFamily="34" charset="0"/>
              </a:defRPr>
            </a:lvl4pPr>
            <a:lvl5pPr marL="1823040" indent="0">
              <a:buNone/>
              <a:defRPr sz="1800">
                <a:latin typeface="AkkuratStd" pitchFamily="34" charset="0"/>
              </a:defRPr>
            </a:lvl5pPr>
            <a:lvl6pPr>
              <a:defRPr sz="1800"/>
            </a:lvl6pPr>
            <a:lvl7pPr>
              <a:defRPr sz="1800"/>
            </a:lvl7pPr>
            <a:lvl8pPr>
              <a:defRPr sz="1800"/>
            </a:lvl8pPr>
            <a:lvl9pPr>
              <a:defRPr sz="1800"/>
            </a:lvl9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Tree>
    <p:extLst>
      <p:ext uri="{BB962C8B-B14F-4D97-AF65-F5344CB8AC3E}">
        <p14:creationId xmlns:p14="http://schemas.microsoft.com/office/powerpoint/2010/main" val="180587368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Titelmasterformat durch Klicken bearbeiten</a:t>
            </a:r>
            <a:endParaRPr lang="de-DE" dirty="0"/>
          </a:p>
        </p:txBody>
      </p:sp>
      <p:sp>
        <p:nvSpPr>
          <p:cNvPr id="3" name="Inhaltsplatzhalter 2"/>
          <p:cNvSpPr>
            <a:spLocks noGrp="1"/>
          </p:cNvSpPr>
          <p:nvPr>
            <p:ph sz="half" idx="1"/>
          </p:nvPr>
        </p:nvSpPr>
        <p:spPr>
          <a:xfrm>
            <a:off x="593579" y="1708150"/>
            <a:ext cx="3384000" cy="3240088"/>
          </a:xfrm>
        </p:spPr>
        <p:txBody>
          <a:bodyPr anchor="ctr">
            <a:normAutofit/>
          </a:bodyPr>
          <a:lstStyle>
            <a:lvl1pPr>
              <a:defRPr sz="1800">
                <a:latin typeface="AkkuratStd" pitchFamily="34" charset="0"/>
              </a:defRPr>
            </a:lvl1pPr>
            <a:lvl2pPr>
              <a:defRPr sz="1800">
                <a:latin typeface="AkkuratStd" pitchFamily="34" charset="0"/>
              </a:defRPr>
            </a:lvl2pPr>
            <a:lvl3pPr>
              <a:defRPr sz="1800">
                <a:latin typeface="AkkuratStd" pitchFamily="34" charset="0"/>
              </a:defRPr>
            </a:lvl3pPr>
            <a:lvl4pPr>
              <a:defRPr sz="1800">
                <a:latin typeface="AkkuratStd" pitchFamily="34" charset="0"/>
              </a:defRPr>
            </a:lvl4pPr>
            <a:lvl5pPr>
              <a:defRPr sz="1800">
                <a:latin typeface="AkkuratStd" pitchFamily="34" charset="0"/>
              </a:defRPr>
            </a:lvl5pPr>
            <a:lvl6pPr>
              <a:defRPr sz="1800"/>
            </a:lvl6pPr>
            <a:lvl7pPr>
              <a:defRPr sz="1800"/>
            </a:lvl7pPr>
            <a:lvl8pPr>
              <a:defRPr sz="1800"/>
            </a:lvl8pPr>
            <a:lvl9pPr>
              <a:defRPr sz="1800"/>
            </a:lvl9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4" name="Inhaltsplatzhalter 3"/>
          <p:cNvSpPr>
            <a:spLocks noGrp="1"/>
          </p:cNvSpPr>
          <p:nvPr>
            <p:ph sz="half" idx="2"/>
          </p:nvPr>
        </p:nvSpPr>
        <p:spPr>
          <a:xfrm>
            <a:off x="4039125" y="1708150"/>
            <a:ext cx="3384000" cy="3240088"/>
          </a:xfrm>
        </p:spPr>
        <p:txBody>
          <a:bodyPr anchor="ctr">
            <a:normAutofit/>
          </a:bodyPr>
          <a:lstStyle>
            <a:lvl1pPr>
              <a:defRPr sz="1800">
                <a:latin typeface="AkkuratStd" pitchFamily="34" charset="0"/>
              </a:defRPr>
            </a:lvl1pPr>
            <a:lvl2pPr>
              <a:defRPr sz="1800">
                <a:latin typeface="AkkuratStd" pitchFamily="34" charset="0"/>
              </a:defRPr>
            </a:lvl2pPr>
            <a:lvl3pPr>
              <a:defRPr sz="1800">
                <a:latin typeface="AkkuratStd" pitchFamily="34" charset="0"/>
              </a:defRPr>
            </a:lvl3pPr>
            <a:lvl4pPr>
              <a:defRPr sz="1800">
                <a:latin typeface="AkkuratStd" pitchFamily="34" charset="0"/>
              </a:defRPr>
            </a:lvl4pPr>
            <a:lvl5pPr>
              <a:defRPr sz="1800">
                <a:latin typeface="AkkuratStd" pitchFamily="34" charset="0"/>
              </a:defRPr>
            </a:lvl5pPr>
            <a:lvl6pPr>
              <a:defRPr sz="1800"/>
            </a:lvl6pPr>
            <a:lvl7pPr>
              <a:defRPr sz="1800"/>
            </a:lvl7pPr>
            <a:lvl8pPr>
              <a:defRPr sz="1800"/>
            </a:lvl8pPr>
            <a:lvl9pPr>
              <a:defRPr sz="1800"/>
            </a:lvl9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8" name="Datumsplatzhalter 7"/>
          <p:cNvSpPr>
            <a:spLocks noGrp="1"/>
          </p:cNvSpPr>
          <p:nvPr>
            <p:ph type="dt" sz="half" idx="10"/>
          </p:nvPr>
        </p:nvSpPr>
        <p:spPr/>
        <p:txBody>
          <a:bodyPr/>
          <a:lstStyle/>
          <a:p>
            <a:endParaRPr lang="de-DE" dirty="0"/>
          </a:p>
        </p:txBody>
      </p:sp>
      <p:sp>
        <p:nvSpPr>
          <p:cNvPr id="9" name="Fußzeilenplatzhalter 8"/>
          <p:cNvSpPr>
            <a:spLocks noGrp="1"/>
          </p:cNvSpPr>
          <p:nvPr>
            <p:ph type="ftr" sz="quarter" idx="11"/>
          </p:nvPr>
        </p:nvSpPr>
        <p:spPr/>
        <p:txBody>
          <a:bodyPr/>
          <a:lstStyle/>
          <a:p>
            <a:endParaRPr lang="de-DE" dirty="0"/>
          </a:p>
        </p:txBody>
      </p:sp>
      <p:sp>
        <p:nvSpPr>
          <p:cNvPr id="10" name="Foliennummernplatzhalter 9"/>
          <p:cNvSpPr>
            <a:spLocks noGrp="1"/>
          </p:cNvSpPr>
          <p:nvPr>
            <p:ph type="sldNum" sz="quarter" idx="12"/>
          </p:nvPr>
        </p:nvSpPr>
        <p:spPr/>
        <p:txBody>
          <a:bodyPr/>
          <a:lstStyle/>
          <a:p>
            <a:r>
              <a:rPr lang="de-DE" smtClean="0"/>
              <a:t> Seite </a:t>
            </a:r>
            <a:fld id="{895CD297-5E7D-4FCF-9578-B701FA8456D1}" type="slidenum">
              <a:rPr lang="de-DE" smtClean="0"/>
              <a:pPr/>
              <a:t>‹Nr.›</a:t>
            </a:fld>
            <a:endParaRPr lang="de-DE" dirty="0"/>
          </a:p>
        </p:txBody>
      </p:sp>
    </p:spTree>
    <p:extLst>
      <p:ext uri="{BB962C8B-B14F-4D97-AF65-F5344CB8AC3E}">
        <p14:creationId xmlns:p14="http://schemas.microsoft.com/office/powerpoint/2010/main" val="195650283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ergleich">
    <p:spTree>
      <p:nvGrpSpPr>
        <p:cNvPr id="1" name=""/>
        <p:cNvGrpSpPr/>
        <p:nvPr/>
      </p:nvGrpSpPr>
      <p:grpSpPr>
        <a:xfrm>
          <a:off x="0" y="0"/>
          <a:ext cx="0" cy="0"/>
          <a:chOff x="0" y="0"/>
          <a:chExt cx="0" cy="0"/>
        </a:xfrm>
      </p:grpSpPr>
      <p:sp>
        <p:nvSpPr>
          <p:cNvPr id="6" name="Inhaltsplatzhalter 5"/>
          <p:cNvSpPr>
            <a:spLocks noGrp="1"/>
          </p:cNvSpPr>
          <p:nvPr>
            <p:ph sz="quarter" idx="4"/>
          </p:nvPr>
        </p:nvSpPr>
        <p:spPr>
          <a:xfrm>
            <a:off x="2699792" y="1708150"/>
            <a:ext cx="4751933" cy="3240088"/>
          </a:xfrm>
        </p:spPr>
        <p:txBody>
          <a:bodyPr/>
          <a:lstStyle>
            <a:lvl1pPr>
              <a:defRPr sz="1800">
                <a:latin typeface="AkkuratStd" pitchFamily="34" charset="0"/>
              </a:defRPr>
            </a:lvl1pPr>
            <a:lvl2pPr>
              <a:defRPr sz="1800">
                <a:latin typeface="AkkuratStd" pitchFamily="34" charset="0"/>
              </a:defRPr>
            </a:lvl2pPr>
            <a:lvl3pPr>
              <a:defRPr sz="1800">
                <a:latin typeface="AkkuratStd" pitchFamily="34" charset="0"/>
              </a:defRPr>
            </a:lvl3pPr>
            <a:lvl4pPr>
              <a:defRPr sz="1800">
                <a:latin typeface="AkkuratStd" pitchFamily="34" charset="0"/>
              </a:defRPr>
            </a:lvl4pPr>
            <a:lvl5pPr>
              <a:defRPr sz="1800">
                <a:latin typeface="AkkuratStd" pitchFamily="34" charset="0"/>
              </a:defRPr>
            </a:lvl5pPr>
            <a:lvl6pPr>
              <a:defRPr sz="1600"/>
            </a:lvl6pPr>
            <a:lvl7pPr>
              <a:defRPr sz="1600"/>
            </a:lvl7pPr>
            <a:lvl8pPr>
              <a:defRPr sz="1600"/>
            </a:lvl8pPr>
            <a:lvl9pPr>
              <a:defRPr sz="1600"/>
            </a:lvl9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11" name="Titel 10"/>
          <p:cNvSpPr>
            <a:spLocks noGrp="1"/>
          </p:cNvSpPr>
          <p:nvPr>
            <p:ph type="title"/>
          </p:nvPr>
        </p:nvSpPr>
        <p:spPr/>
        <p:txBody>
          <a:bodyPr/>
          <a:lstStyle/>
          <a:p>
            <a:r>
              <a:rPr lang="de-DE" dirty="0" smtClean="0"/>
              <a:t>Titelmasterformat durch Klicken bearbeiten</a:t>
            </a:r>
            <a:endParaRPr lang="de-DE" dirty="0"/>
          </a:p>
        </p:txBody>
      </p:sp>
      <p:sp>
        <p:nvSpPr>
          <p:cNvPr id="12" name="Datumsplatzhalter 11"/>
          <p:cNvSpPr>
            <a:spLocks noGrp="1"/>
          </p:cNvSpPr>
          <p:nvPr>
            <p:ph type="dt" sz="half" idx="14"/>
          </p:nvPr>
        </p:nvSpPr>
        <p:spPr/>
        <p:txBody>
          <a:bodyPr/>
          <a:lstStyle/>
          <a:p>
            <a:endParaRPr lang="de-DE" dirty="0"/>
          </a:p>
        </p:txBody>
      </p:sp>
      <p:sp>
        <p:nvSpPr>
          <p:cNvPr id="13" name="Fußzeilenplatzhalter 12"/>
          <p:cNvSpPr>
            <a:spLocks noGrp="1"/>
          </p:cNvSpPr>
          <p:nvPr>
            <p:ph type="ftr" sz="quarter" idx="15"/>
          </p:nvPr>
        </p:nvSpPr>
        <p:spPr/>
        <p:txBody>
          <a:bodyPr/>
          <a:lstStyle/>
          <a:p>
            <a:endParaRPr lang="de-DE" dirty="0"/>
          </a:p>
        </p:txBody>
      </p:sp>
      <p:sp>
        <p:nvSpPr>
          <p:cNvPr id="14" name="Foliennummernplatzhalter 13"/>
          <p:cNvSpPr>
            <a:spLocks noGrp="1"/>
          </p:cNvSpPr>
          <p:nvPr>
            <p:ph type="sldNum" sz="quarter" idx="16"/>
          </p:nvPr>
        </p:nvSpPr>
        <p:spPr/>
        <p:txBody>
          <a:bodyPr/>
          <a:lstStyle/>
          <a:p>
            <a:r>
              <a:rPr lang="de-DE" smtClean="0"/>
              <a:t> Seite </a:t>
            </a:r>
            <a:fld id="{895CD297-5E7D-4FCF-9578-B701FA8456D1}" type="slidenum">
              <a:rPr lang="de-DE" smtClean="0"/>
              <a:pPr/>
              <a:t>‹Nr.›</a:t>
            </a:fld>
            <a:endParaRPr lang="de-DE" dirty="0"/>
          </a:p>
        </p:txBody>
      </p:sp>
      <p:sp>
        <p:nvSpPr>
          <p:cNvPr id="15" name="Textplatzhalter 5"/>
          <p:cNvSpPr>
            <a:spLocks noGrp="1"/>
          </p:cNvSpPr>
          <p:nvPr>
            <p:ph type="body" sz="quarter" idx="17"/>
          </p:nvPr>
        </p:nvSpPr>
        <p:spPr>
          <a:xfrm>
            <a:off x="611189" y="1708150"/>
            <a:ext cx="2088604" cy="3240088"/>
          </a:xfrm>
          <a:prstGeom prst="rect">
            <a:avLst/>
          </a:prstGeom>
        </p:spPr>
        <p:txBody>
          <a:bodyPr lIns="71354" tIns="35675" rIns="71354" bIns="35675" numCol="1" anchor="t">
            <a:noAutofit/>
          </a:bodyPr>
          <a:lstStyle>
            <a:lvl1pPr marL="0" indent="0" algn="l">
              <a:buNone/>
              <a:defRPr sz="1800" b="0">
                <a:solidFill>
                  <a:schemeClr val="tx1"/>
                </a:solidFill>
                <a:latin typeface="AkkuratStd" pitchFamily="34" charset="0"/>
              </a:defRPr>
            </a:lvl1pPr>
            <a:lvl2pPr marL="356769" indent="0">
              <a:buNone/>
              <a:defRPr sz="1400" b="1"/>
            </a:lvl2pPr>
            <a:lvl3pPr marL="713537" indent="0">
              <a:buNone/>
              <a:defRPr sz="1400" b="1"/>
            </a:lvl3pPr>
            <a:lvl4pPr marL="1070305" indent="0">
              <a:buNone/>
              <a:defRPr sz="1400" b="1"/>
            </a:lvl4pPr>
            <a:lvl5pPr marL="1427076" indent="0">
              <a:buNone/>
              <a:defRPr sz="1400" b="1"/>
            </a:lvl5pPr>
          </a:lstStyle>
          <a:p>
            <a:pPr lvl="0"/>
            <a:r>
              <a:rPr lang="de-DE" dirty="0" smtClean="0"/>
              <a:t>Textmasterformat bearbeiten</a:t>
            </a:r>
          </a:p>
        </p:txBody>
      </p:sp>
    </p:spTree>
    <p:extLst>
      <p:ext uri="{BB962C8B-B14F-4D97-AF65-F5344CB8AC3E}">
        <p14:creationId xmlns:p14="http://schemas.microsoft.com/office/powerpoint/2010/main" val="3537787973"/>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7" name="Datumsplatzhalter 6"/>
          <p:cNvSpPr>
            <a:spLocks noGrp="1"/>
          </p:cNvSpPr>
          <p:nvPr>
            <p:ph type="dt" sz="half" idx="10"/>
          </p:nvPr>
        </p:nvSpPr>
        <p:spPr/>
        <p:txBody>
          <a:bodyPr/>
          <a:lstStyle/>
          <a:p>
            <a:endParaRPr lang="de-DE" dirty="0"/>
          </a:p>
        </p:txBody>
      </p:sp>
      <p:sp>
        <p:nvSpPr>
          <p:cNvPr id="8" name="Fußzeilenplatzhalter 7"/>
          <p:cNvSpPr>
            <a:spLocks noGrp="1"/>
          </p:cNvSpPr>
          <p:nvPr>
            <p:ph type="ftr" sz="quarter" idx="11"/>
          </p:nvPr>
        </p:nvSpPr>
        <p:spPr/>
        <p:txBody>
          <a:bodyPr/>
          <a:lstStyle/>
          <a:p>
            <a:endParaRPr lang="de-DE" dirty="0"/>
          </a:p>
        </p:txBody>
      </p:sp>
      <p:sp>
        <p:nvSpPr>
          <p:cNvPr id="9" name="Foliennummernplatzhalter 8"/>
          <p:cNvSpPr>
            <a:spLocks noGrp="1"/>
          </p:cNvSpPr>
          <p:nvPr>
            <p:ph type="sldNum" sz="quarter" idx="12"/>
          </p:nvPr>
        </p:nvSpPr>
        <p:spPr/>
        <p:txBody>
          <a:bodyPr/>
          <a:lstStyle/>
          <a:p>
            <a:r>
              <a:rPr lang="de-DE" smtClean="0"/>
              <a:t> Seite </a:t>
            </a:r>
            <a:fld id="{895CD297-5E7D-4FCF-9578-B701FA8456D1}" type="slidenum">
              <a:rPr lang="de-DE" smtClean="0"/>
              <a:pPr/>
              <a:t>‹Nr.›</a:t>
            </a:fld>
            <a:endParaRPr lang="de-DE" dirty="0"/>
          </a:p>
        </p:txBody>
      </p:sp>
    </p:spTree>
    <p:extLst>
      <p:ext uri="{BB962C8B-B14F-4D97-AF65-F5344CB8AC3E}">
        <p14:creationId xmlns:p14="http://schemas.microsoft.com/office/powerpoint/2010/main" val="346382522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_Letzte Seite I">
    <p:spTree>
      <p:nvGrpSpPr>
        <p:cNvPr id="1" name=""/>
        <p:cNvGrpSpPr/>
        <p:nvPr/>
      </p:nvGrpSpPr>
      <p:grpSpPr>
        <a:xfrm>
          <a:off x="0" y="0"/>
          <a:ext cx="0" cy="0"/>
          <a:chOff x="0" y="0"/>
          <a:chExt cx="0" cy="0"/>
        </a:xfrm>
      </p:grpSpPr>
      <p:pic>
        <p:nvPicPr>
          <p:cNvPr id="7" name="Bild 12"/>
          <p:cNvPicPr>
            <a:picLocks noChangeAspect="1"/>
          </p:cNvPicPr>
          <p:nvPr userDrawn="1"/>
        </p:nvPicPr>
        <p:blipFill rotWithShape="1">
          <a:blip r:embed="rId2" cstate="email">
            <a:extLst>
              <a:ext uri="{28A0092B-C50C-407E-A947-70E740481C1C}">
                <a14:useLocalDpi xmlns:a14="http://schemas.microsoft.com/office/drawing/2010/main"/>
              </a:ext>
            </a:extLst>
          </a:blip>
          <a:srcRect l="-1" r="-7173"/>
          <a:stretch/>
        </p:blipFill>
        <p:spPr bwMode="auto">
          <a:xfrm>
            <a:off x="-36512" y="0"/>
            <a:ext cx="7280069" cy="5143500"/>
          </a:xfrm>
          <a:prstGeom prst="rect">
            <a:avLst/>
          </a:prstGeom>
          <a:noFill/>
          <a:ln w="9525">
            <a:noFill/>
            <a:miter lim="800000"/>
            <a:headEnd/>
            <a:tailEnd/>
          </a:ln>
        </p:spPr>
      </p:pic>
      <p:pic>
        <p:nvPicPr>
          <p:cNvPr id="13" name="Bild 4" descr="Unbenannt-1.png"/>
          <p:cNvPicPr>
            <a:picLocks noChangeAspect="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5868144" y="220663"/>
            <a:ext cx="3029601" cy="1128973"/>
          </a:xfrm>
          <a:prstGeom prst="rect">
            <a:avLst/>
          </a:prstGeom>
          <a:noFill/>
          <a:ln w="9525">
            <a:noFill/>
            <a:miter lim="800000"/>
            <a:headEnd/>
            <a:tailEnd/>
          </a:ln>
        </p:spPr>
      </p:pic>
      <p:sp>
        <p:nvSpPr>
          <p:cNvPr id="16" name="Rechteck 11"/>
          <p:cNvSpPr/>
          <p:nvPr userDrawn="1"/>
        </p:nvSpPr>
        <p:spPr>
          <a:xfrm>
            <a:off x="611188" y="411510"/>
            <a:ext cx="5761012" cy="4536728"/>
          </a:xfrm>
          <a:prstGeom prst="rect">
            <a:avLst/>
          </a:prstGeom>
        </p:spPr>
        <p:txBody>
          <a:bodyPr lIns="71354" tIns="35675" rIns="71354" bIns="35675" anchor="b">
            <a:noAutofit/>
          </a:bodyPr>
          <a:lstStyle/>
          <a:p>
            <a:r>
              <a:rPr lang="de-DE" sz="1800" kern="1200" dirty="0" smtClean="0">
                <a:solidFill>
                  <a:schemeClr val="tx1"/>
                </a:solidFill>
                <a:effectLst/>
                <a:latin typeface="AkkuratStd" pitchFamily="34" charset="0"/>
                <a:ea typeface="+mn-ea"/>
                <a:cs typeface="+mn-cs"/>
              </a:rPr>
              <a:t>Alle Inhalte der Präsentation sind frei verfügbar und können (auch kommerziell) weiterverwendet</a:t>
            </a:r>
            <a:r>
              <a:rPr lang="de-DE" sz="1800" kern="1200" baseline="0" dirty="0" smtClean="0">
                <a:solidFill>
                  <a:schemeClr val="tx1"/>
                </a:solidFill>
                <a:effectLst/>
                <a:latin typeface="AkkuratStd" pitchFamily="34" charset="0"/>
                <a:ea typeface="+mn-ea"/>
                <a:cs typeface="+mn-cs"/>
              </a:rPr>
              <a:t> werden.</a:t>
            </a:r>
          </a:p>
          <a:p>
            <a:endParaRPr lang="de-DE" sz="1800" kern="1200" baseline="0" dirty="0" smtClean="0">
              <a:solidFill>
                <a:schemeClr val="tx1"/>
              </a:solidFill>
              <a:effectLst/>
              <a:latin typeface="AkkuratStd" pitchFamily="34" charset="0"/>
              <a:ea typeface="+mn-ea"/>
              <a:cs typeface="+mn-cs"/>
            </a:endParaRPr>
          </a:p>
          <a:p>
            <a:r>
              <a:rPr lang="de-DE" sz="1800" kern="1200" baseline="0" dirty="0" smtClean="0">
                <a:solidFill>
                  <a:schemeClr val="tx1"/>
                </a:solidFill>
                <a:effectLst/>
                <a:latin typeface="AkkuratStd" pitchFamily="34" charset="0"/>
                <a:ea typeface="+mn-ea"/>
                <a:cs typeface="+mn-cs"/>
              </a:rPr>
              <a:t>Als Gegenleistung wird vereinbart, die Folien wie folgt zu kennzeichnen:</a:t>
            </a:r>
          </a:p>
          <a:p>
            <a:endParaRPr lang="de-DE" sz="1800" kern="1200" baseline="0" dirty="0" smtClean="0">
              <a:solidFill>
                <a:schemeClr val="tx1"/>
              </a:solidFill>
              <a:effectLst/>
              <a:latin typeface="AkkuratStd" pitchFamily="34" charset="0"/>
              <a:ea typeface="+mn-ea"/>
              <a:cs typeface="+mn-cs"/>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1800" i="1" kern="1200" dirty="0" smtClean="0">
                <a:solidFill>
                  <a:schemeClr val="tx1"/>
                </a:solidFill>
                <a:effectLst/>
                <a:latin typeface="AkkuratStd" pitchFamily="34" charset="0"/>
                <a:ea typeface="+mn-ea"/>
                <a:cs typeface="+mn-cs"/>
              </a:rPr>
              <a:t>CC-</a:t>
            </a:r>
            <a:r>
              <a:rPr lang="de-DE" sz="1800" i="1" kern="1200" dirty="0" err="1" smtClean="0">
                <a:solidFill>
                  <a:schemeClr val="tx1"/>
                </a:solidFill>
                <a:effectLst/>
                <a:latin typeface="AkkuratStd" pitchFamily="34" charset="0"/>
                <a:ea typeface="+mn-ea"/>
                <a:cs typeface="+mn-cs"/>
              </a:rPr>
              <a:t>by</a:t>
            </a:r>
            <a:r>
              <a:rPr lang="de-DE" sz="1800" i="1" kern="1200" dirty="0" smtClean="0">
                <a:solidFill>
                  <a:schemeClr val="tx1"/>
                </a:solidFill>
                <a:effectLst/>
                <a:latin typeface="AkkuratStd" pitchFamily="34" charset="0"/>
                <a:ea typeface="+mn-ea"/>
                <a:cs typeface="+mn-cs"/>
              </a:rPr>
              <a:t>-Lizenz, Autor: Bernd Schmid</a:t>
            </a:r>
            <a:r>
              <a:rPr lang="de-DE" sz="1800" i="1" kern="1200" baseline="0" dirty="0" smtClean="0">
                <a:solidFill>
                  <a:schemeClr val="tx1"/>
                </a:solidFill>
                <a:effectLst/>
                <a:latin typeface="AkkuratStd" pitchFamily="34" charset="0"/>
                <a:ea typeface="+mn-ea"/>
                <a:cs typeface="+mn-cs"/>
              </a:rPr>
              <a:t> </a:t>
            </a:r>
            <a:r>
              <a:rPr lang="de-DE" sz="1800" i="1" kern="1200" dirty="0" smtClean="0">
                <a:solidFill>
                  <a:schemeClr val="tx1"/>
                </a:solidFill>
                <a:effectLst/>
                <a:latin typeface="AkkuratStd" pitchFamily="34" charset="0"/>
                <a:ea typeface="+mn-ea"/>
                <a:cs typeface="+mn-cs"/>
              </a:rPr>
              <a:t>für </a:t>
            </a:r>
            <a:r>
              <a:rPr lang="de-DE" sz="1800" i="1" u="sng" kern="1200" dirty="0" smtClean="0">
                <a:solidFill>
                  <a:schemeClr val="tx1"/>
                </a:solidFill>
                <a:effectLst/>
                <a:latin typeface="AkkuratStd" pitchFamily="34" charset="0"/>
                <a:ea typeface="+mn-ea"/>
                <a:cs typeface="+mn-cs"/>
                <a:hlinkClick r:id="rId4" tooltip="pb21.de - Web 2.0 in der politischen Bildung - ein &#10;Gemeinschaftsprojekt der bpb und des DGB Bildungswerks"/>
              </a:rPr>
              <a:t>isb-w.eu</a:t>
            </a:r>
            <a:r>
              <a:rPr lang="de-DE" sz="1800" i="1" kern="1200" dirty="0" smtClean="0">
                <a:solidFill>
                  <a:schemeClr val="tx1"/>
                </a:solidFill>
                <a:effectLst/>
                <a:latin typeface="AkkuratStd" pitchFamily="34" charset="0"/>
                <a:ea typeface="+mn-ea"/>
                <a:cs typeface="+mn-cs"/>
              </a:rPr>
              <a:t>.</a:t>
            </a:r>
            <a:endParaRPr lang="de-DE" sz="1400" dirty="0" smtClean="0">
              <a:latin typeface="AkkuratStd" pitchFamily="34" charset="0"/>
            </a:endParaRPr>
          </a:p>
          <a:p>
            <a:pPr defTabSz="388413" fontAlgn="auto">
              <a:spcBef>
                <a:spcPts val="0"/>
              </a:spcBef>
              <a:spcAft>
                <a:spcPts val="0"/>
              </a:spcAft>
              <a:defRPr/>
            </a:pPr>
            <a:endParaRPr lang="de-DE" sz="1400" dirty="0" smtClean="0">
              <a:latin typeface="AkkuratStd" pitchFamily="34" charset="0"/>
            </a:endParaRPr>
          </a:p>
          <a:p>
            <a:pPr defTabSz="388413" fontAlgn="auto">
              <a:spcBef>
                <a:spcPts val="0"/>
              </a:spcBef>
              <a:spcAft>
                <a:spcPts val="0"/>
              </a:spcAft>
              <a:defRPr/>
            </a:pPr>
            <a:endParaRPr lang="de-DE" sz="1400" dirty="0" smtClean="0">
              <a:latin typeface="AkkuratStd" pitchFamily="34" charset="0"/>
            </a:endParaRPr>
          </a:p>
          <a:p>
            <a:pPr defTabSz="388413" fontAlgn="auto">
              <a:spcBef>
                <a:spcPts val="0"/>
              </a:spcBef>
              <a:spcAft>
                <a:spcPts val="0"/>
              </a:spcAft>
              <a:defRPr/>
            </a:pPr>
            <a:endParaRPr lang="de-DE" sz="1400" dirty="0" smtClean="0">
              <a:latin typeface="AkkuratStd" pitchFamily="34" charset="0"/>
            </a:endParaRPr>
          </a:p>
          <a:p>
            <a:pPr defTabSz="388413" fontAlgn="auto">
              <a:spcBef>
                <a:spcPts val="0"/>
              </a:spcBef>
              <a:spcAft>
                <a:spcPts val="0"/>
              </a:spcAft>
              <a:defRPr/>
            </a:pPr>
            <a:endParaRPr lang="de-DE" sz="1400" dirty="0" smtClean="0">
              <a:latin typeface="AkkuratStd" pitchFamily="34" charset="0"/>
            </a:endParaRPr>
          </a:p>
          <a:p>
            <a:pPr defTabSz="388413" fontAlgn="auto">
              <a:spcBef>
                <a:spcPts val="0"/>
              </a:spcBef>
              <a:spcAft>
                <a:spcPts val="0"/>
              </a:spcAft>
              <a:defRPr/>
            </a:pPr>
            <a:r>
              <a:rPr lang="de-DE" sz="1400" dirty="0" smtClean="0">
                <a:latin typeface="AkkuratStd" pitchFamily="34" charset="0"/>
              </a:rPr>
              <a:t>Mehr</a:t>
            </a:r>
            <a:r>
              <a:rPr lang="de-DE" sz="1400" baseline="0" dirty="0" smtClean="0">
                <a:latin typeface="AkkuratStd" pitchFamily="34" charset="0"/>
              </a:rPr>
              <a:t> Informationen zur genannten </a:t>
            </a:r>
            <a:r>
              <a:rPr lang="de-DE" sz="1400" baseline="0" dirty="0" err="1" smtClean="0">
                <a:latin typeface="AkkuratStd" pitchFamily="34" charset="0"/>
              </a:rPr>
              <a:t>CreativeCommons</a:t>
            </a:r>
            <a:r>
              <a:rPr lang="de-DE" sz="1400" baseline="0" dirty="0" smtClean="0">
                <a:latin typeface="AkkuratStd" pitchFamily="34" charset="0"/>
              </a:rPr>
              <a:t> Lizenz gibt es unter: </a:t>
            </a:r>
            <a:r>
              <a:rPr lang="de-DE" sz="1400" u="sng" kern="1200" dirty="0" smtClean="0">
                <a:solidFill>
                  <a:schemeClr val="tx1"/>
                </a:solidFill>
                <a:effectLst/>
                <a:latin typeface="AkkuratStd" pitchFamily="34" charset="0"/>
                <a:ea typeface="+mn-ea"/>
                <a:cs typeface="+mn-cs"/>
                <a:hlinkClick r:id="rId5" tooltip="Wie können Sie unsere Inhalte &#10;weiterverwenden?"/>
              </a:rPr>
              <a:t>http://de.creativecommons.org/was-ist-cc/</a:t>
            </a:r>
            <a:endParaRPr lang="de-DE" sz="1400" baseline="0" dirty="0" smtClean="0">
              <a:latin typeface="AkkuratStd" pitchFamily="34" charset="0"/>
            </a:endParaRPr>
          </a:p>
        </p:txBody>
      </p:sp>
      <p:pic>
        <p:nvPicPr>
          <p:cNvPr id="19" name="Bild 1" descr="by-1.png"/>
          <p:cNvPicPr>
            <a:picLocks noChangeAspect="1"/>
          </p:cNvPicPr>
          <p:nvPr userDrawn="1"/>
        </p:nvPicPr>
        <p:blipFill>
          <a:blip r:embed="rId6" cstate="email">
            <a:extLst>
              <a:ext uri="{28A0092B-C50C-407E-A947-70E740481C1C}">
                <a14:useLocalDpi xmlns:a14="http://schemas.microsoft.com/office/drawing/2010/main"/>
              </a:ext>
            </a:extLst>
          </a:blip>
          <a:srcRect/>
          <a:stretch>
            <a:fillRect/>
          </a:stretch>
        </p:blipFill>
        <p:spPr bwMode="auto">
          <a:xfrm>
            <a:off x="683570" y="4114302"/>
            <a:ext cx="736447" cy="257665"/>
          </a:xfrm>
          <a:prstGeom prst="rect">
            <a:avLst/>
          </a:prstGeom>
          <a:noFill/>
          <a:ln w="9525">
            <a:noFill/>
            <a:miter lim="800000"/>
            <a:headEnd/>
            <a:tailEnd/>
          </a:ln>
        </p:spPr>
      </p:pic>
      <p:sp>
        <p:nvSpPr>
          <p:cNvPr id="2" name="Textfeld 1"/>
          <p:cNvSpPr txBox="1"/>
          <p:nvPr userDrawn="1"/>
        </p:nvSpPr>
        <p:spPr>
          <a:xfrm>
            <a:off x="6732240" y="3329190"/>
            <a:ext cx="2454822" cy="1618824"/>
          </a:xfrm>
          <a:prstGeom prst="rect">
            <a:avLst/>
          </a:prstGeom>
          <a:noFill/>
        </p:spPr>
        <p:txBody>
          <a:bodyPr wrap="square" lIns="91151" tIns="45578" rIns="91151" bIns="45578" rtlCol="0" anchor="b">
            <a:spAutoFit/>
          </a:bodyPr>
          <a:lstStyle/>
          <a:p>
            <a:pPr defTabSz="388413" fontAlgn="auto">
              <a:spcBef>
                <a:spcPts val="0"/>
              </a:spcBef>
              <a:spcAft>
                <a:spcPts val="0"/>
              </a:spcAft>
              <a:defRPr/>
            </a:pPr>
            <a:r>
              <a:rPr lang="de-DE" sz="1600" dirty="0" smtClean="0">
                <a:solidFill>
                  <a:srgbClr val="912133"/>
                </a:solidFill>
                <a:latin typeface="Akkurat-Bold"/>
              </a:rPr>
              <a:t>isb</a:t>
            </a:r>
            <a:r>
              <a:rPr lang="de-DE" sz="1600" dirty="0" smtClean="0">
                <a:solidFill>
                  <a:srgbClr val="912133"/>
                </a:solidFill>
                <a:latin typeface="Akkurat-Light"/>
              </a:rPr>
              <a:t> GmbH </a:t>
            </a:r>
          </a:p>
          <a:p>
            <a:pPr defTabSz="388413" fontAlgn="auto">
              <a:spcBef>
                <a:spcPts val="0"/>
              </a:spcBef>
              <a:spcAft>
                <a:spcPts val="0"/>
              </a:spcAft>
              <a:defRPr/>
            </a:pPr>
            <a:r>
              <a:rPr lang="de-DE" sz="1600" dirty="0" smtClean="0">
                <a:solidFill>
                  <a:srgbClr val="912133"/>
                </a:solidFill>
                <a:latin typeface="Akkurat-Light"/>
              </a:rPr>
              <a:t>Schlosshof 1</a:t>
            </a:r>
            <a:endParaRPr lang="de-DE" sz="1600" baseline="0" dirty="0" smtClean="0">
              <a:solidFill>
                <a:srgbClr val="912133"/>
              </a:solidFill>
              <a:latin typeface="Akkurat-Light"/>
            </a:endParaRPr>
          </a:p>
          <a:p>
            <a:pPr defTabSz="388413" fontAlgn="auto">
              <a:spcBef>
                <a:spcPts val="0"/>
              </a:spcBef>
              <a:spcAft>
                <a:spcPts val="0"/>
              </a:spcAft>
              <a:defRPr/>
            </a:pPr>
            <a:r>
              <a:rPr lang="de-DE" sz="1600" dirty="0" smtClean="0">
                <a:solidFill>
                  <a:srgbClr val="912133"/>
                </a:solidFill>
                <a:latin typeface="Akkurat-Light"/>
              </a:rPr>
              <a:t>69168 Wiesloch</a:t>
            </a:r>
          </a:p>
          <a:p>
            <a:pPr defTabSz="388413" fontAlgn="auto">
              <a:spcBef>
                <a:spcPts val="0"/>
              </a:spcBef>
              <a:spcAft>
                <a:spcPts val="0"/>
              </a:spcAft>
              <a:defRPr/>
            </a:pPr>
            <a:r>
              <a:rPr lang="de-DE" sz="1600" dirty="0" smtClean="0">
                <a:solidFill>
                  <a:srgbClr val="912133"/>
                </a:solidFill>
                <a:latin typeface="Akkurat-Light"/>
              </a:rPr>
              <a:t>Fon: +49 (0)6222 81880</a:t>
            </a:r>
          </a:p>
          <a:p>
            <a:pPr defTabSz="388413" fontAlgn="auto">
              <a:spcBef>
                <a:spcPts val="0"/>
              </a:spcBef>
              <a:spcAft>
                <a:spcPts val="0"/>
              </a:spcAft>
              <a:defRPr/>
            </a:pPr>
            <a:r>
              <a:rPr lang="de-DE" sz="1600" dirty="0" smtClean="0">
                <a:solidFill>
                  <a:srgbClr val="912133"/>
                </a:solidFill>
                <a:latin typeface="Akkurat-Light"/>
              </a:rPr>
              <a:t>info@isb-w.eu</a:t>
            </a:r>
          </a:p>
          <a:p>
            <a:pPr defTabSz="388413" fontAlgn="auto">
              <a:spcBef>
                <a:spcPts val="0"/>
              </a:spcBef>
              <a:spcAft>
                <a:spcPts val="0"/>
              </a:spcAft>
              <a:defRPr/>
            </a:pPr>
            <a:r>
              <a:rPr lang="de-DE" sz="1600" dirty="0" smtClean="0">
                <a:solidFill>
                  <a:srgbClr val="912133"/>
                </a:solidFill>
                <a:latin typeface="Akkurat-Light"/>
              </a:rPr>
              <a:t>www.isb-w.eu</a:t>
            </a:r>
          </a:p>
        </p:txBody>
      </p:sp>
    </p:spTree>
    <p:extLst>
      <p:ext uri="{BB962C8B-B14F-4D97-AF65-F5344CB8AC3E}">
        <p14:creationId xmlns:p14="http://schemas.microsoft.com/office/powerpoint/2010/main" val="146450758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2_Letzte Seite I">
    <p:spTree>
      <p:nvGrpSpPr>
        <p:cNvPr id="1" name=""/>
        <p:cNvGrpSpPr/>
        <p:nvPr/>
      </p:nvGrpSpPr>
      <p:grpSpPr>
        <a:xfrm>
          <a:off x="0" y="0"/>
          <a:ext cx="0" cy="0"/>
          <a:chOff x="0" y="0"/>
          <a:chExt cx="0" cy="0"/>
        </a:xfrm>
      </p:grpSpPr>
      <p:pic>
        <p:nvPicPr>
          <p:cNvPr id="13" name="Bild 4" descr="Unbenannt-1.png"/>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5868144" y="220663"/>
            <a:ext cx="3029601" cy="1128973"/>
          </a:xfrm>
          <a:prstGeom prst="rect">
            <a:avLst/>
          </a:prstGeom>
          <a:noFill/>
          <a:ln w="9525">
            <a:noFill/>
            <a:miter lim="800000"/>
            <a:headEnd/>
            <a:tailEnd/>
          </a:ln>
        </p:spPr>
      </p:pic>
      <p:sp>
        <p:nvSpPr>
          <p:cNvPr id="16" name="Rechteck 11"/>
          <p:cNvSpPr/>
          <p:nvPr userDrawn="1"/>
        </p:nvSpPr>
        <p:spPr>
          <a:xfrm>
            <a:off x="611561" y="1131889"/>
            <a:ext cx="6144761" cy="3816350"/>
          </a:xfrm>
          <a:prstGeom prst="rect">
            <a:avLst/>
          </a:prstGeom>
        </p:spPr>
        <p:txBody>
          <a:bodyPr lIns="71354" tIns="35675" rIns="71354" bIns="35675" anchor="ctr">
            <a:noAutofit/>
          </a:bodyPr>
          <a:lstStyle/>
          <a:p>
            <a:pPr defTabSz="388413" fontAlgn="auto">
              <a:spcBef>
                <a:spcPts val="0"/>
              </a:spcBef>
              <a:spcAft>
                <a:spcPts val="0"/>
              </a:spcAft>
              <a:defRPr/>
            </a:pPr>
            <a:endParaRPr lang="de-DE" sz="1600" dirty="0" smtClean="0">
              <a:latin typeface="AkkuratStd" pitchFamily="34" charset="0"/>
            </a:endParaRPr>
          </a:p>
        </p:txBody>
      </p:sp>
      <p:sp>
        <p:nvSpPr>
          <p:cNvPr id="3" name="Rechteck 2"/>
          <p:cNvSpPr/>
          <p:nvPr userDrawn="1"/>
        </p:nvSpPr>
        <p:spPr>
          <a:xfrm>
            <a:off x="611560" y="1707659"/>
            <a:ext cx="4572000" cy="2123371"/>
          </a:xfrm>
          <a:prstGeom prst="rect">
            <a:avLst/>
          </a:prstGeom>
        </p:spPr>
        <p:txBody>
          <a:bodyPr lIns="91151" tIns="45578" rIns="91151" bIns="45578">
            <a:spAutoFit/>
          </a:bodyPr>
          <a:lstStyle/>
          <a:p>
            <a:pPr eaLnBrk="1" fontAlgn="auto" hangingPunct="1">
              <a:spcAft>
                <a:spcPts val="0"/>
              </a:spcAft>
              <a:buFont typeface="Arial" pitchFamily="34" charset="0"/>
              <a:buNone/>
              <a:defRPr/>
            </a:pPr>
            <a:r>
              <a:rPr lang="nb-NO" sz="2800" dirty="0" smtClean="0">
                <a:solidFill>
                  <a:srgbClr val="575984"/>
                </a:solidFill>
                <a:latin typeface="Akkurat-Bold"/>
              </a:rPr>
              <a:t>»</a:t>
            </a:r>
            <a:r>
              <a:rPr lang="de-DE" sz="2800" dirty="0" smtClean="0">
                <a:solidFill>
                  <a:srgbClr val="575984"/>
                </a:solidFill>
                <a:latin typeface="Akkurat-Bold"/>
              </a:rPr>
              <a:t>Das Entscheidende </a:t>
            </a:r>
          </a:p>
          <a:p>
            <a:pPr eaLnBrk="1" fontAlgn="auto" hangingPunct="1">
              <a:spcAft>
                <a:spcPts val="0"/>
              </a:spcAft>
              <a:buFont typeface="Arial" pitchFamily="34" charset="0"/>
              <a:buNone/>
              <a:defRPr/>
            </a:pPr>
            <a:r>
              <a:rPr lang="de-DE" sz="2800" dirty="0" smtClean="0">
                <a:solidFill>
                  <a:srgbClr val="575984"/>
                </a:solidFill>
                <a:latin typeface="Akkurat-Bold"/>
              </a:rPr>
              <a:t>ist selten verborgen, </a:t>
            </a:r>
          </a:p>
          <a:p>
            <a:pPr eaLnBrk="1" fontAlgn="auto" hangingPunct="1">
              <a:spcAft>
                <a:spcPts val="0"/>
              </a:spcAft>
              <a:buFont typeface="Arial" pitchFamily="34" charset="0"/>
              <a:buNone/>
              <a:defRPr/>
            </a:pPr>
            <a:r>
              <a:rPr lang="de-DE" sz="2800" dirty="0" smtClean="0">
                <a:solidFill>
                  <a:srgbClr val="575984"/>
                </a:solidFill>
                <a:latin typeface="Akkurat-Bold"/>
              </a:rPr>
              <a:t>eher bleibt es unbeachtet.«</a:t>
            </a:r>
          </a:p>
          <a:p>
            <a:pPr eaLnBrk="1" fontAlgn="auto" hangingPunct="1">
              <a:spcAft>
                <a:spcPts val="0"/>
              </a:spcAft>
              <a:buFont typeface="Arial" pitchFamily="34" charset="0"/>
              <a:buNone/>
              <a:defRPr/>
            </a:pPr>
            <a:endParaRPr lang="de-DE" sz="2800" dirty="0" smtClean="0">
              <a:solidFill>
                <a:srgbClr val="575984"/>
              </a:solidFill>
              <a:latin typeface="Akkurat-Bold"/>
            </a:endParaRPr>
          </a:p>
          <a:p>
            <a:pPr marL="0" marR="0" indent="0" algn="l" defTabSz="911522" rtl="0" eaLnBrk="1" fontAlgn="auto" latinLnBrk="0" hangingPunct="1">
              <a:lnSpc>
                <a:spcPct val="100000"/>
              </a:lnSpc>
              <a:spcBef>
                <a:spcPts val="0"/>
              </a:spcBef>
              <a:spcAft>
                <a:spcPts val="0"/>
              </a:spcAft>
              <a:buClrTx/>
              <a:buSzTx/>
              <a:buFont typeface="Arial" pitchFamily="34" charset="0"/>
              <a:buNone/>
              <a:tabLst/>
              <a:defRPr/>
            </a:pPr>
            <a:r>
              <a:rPr lang="de-DE" sz="2000" dirty="0" smtClean="0">
                <a:solidFill>
                  <a:srgbClr val="575984"/>
                </a:solidFill>
                <a:latin typeface="Akkurat-Light"/>
              </a:rPr>
              <a:t>B. Schmid (1998) Originalton</a:t>
            </a:r>
          </a:p>
        </p:txBody>
      </p:sp>
      <p:sp>
        <p:nvSpPr>
          <p:cNvPr id="8" name="Textfeld 7"/>
          <p:cNvSpPr txBox="1"/>
          <p:nvPr userDrawn="1"/>
        </p:nvSpPr>
        <p:spPr>
          <a:xfrm>
            <a:off x="6732240" y="3329190"/>
            <a:ext cx="2454822" cy="1618824"/>
          </a:xfrm>
          <a:prstGeom prst="rect">
            <a:avLst/>
          </a:prstGeom>
          <a:noFill/>
        </p:spPr>
        <p:txBody>
          <a:bodyPr wrap="square" lIns="91151" tIns="45578" rIns="91151" bIns="45578" rtlCol="0" anchor="b">
            <a:spAutoFit/>
          </a:bodyPr>
          <a:lstStyle/>
          <a:p>
            <a:pPr defTabSz="388413" fontAlgn="auto">
              <a:spcBef>
                <a:spcPts val="0"/>
              </a:spcBef>
              <a:spcAft>
                <a:spcPts val="0"/>
              </a:spcAft>
              <a:defRPr/>
            </a:pPr>
            <a:r>
              <a:rPr lang="de-DE" sz="1600" dirty="0" smtClean="0">
                <a:solidFill>
                  <a:srgbClr val="912133"/>
                </a:solidFill>
                <a:latin typeface="Akkurat-Bold"/>
              </a:rPr>
              <a:t>isb</a:t>
            </a:r>
            <a:r>
              <a:rPr lang="de-DE" sz="1600" dirty="0" smtClean="0">
                <a:solidFill>
                  <a:srgbClr val="912133"/>
                </a:solidFill>
                <a:latin typeface="Akkurat-Light"/>
              </a:rPr>
              <a:t> GmbH </a:t>
            </a:r>
          </a:p>
          <a:p>
            <a:pPr defTabSz="388413" fontAlgn="auto">
              <a:spcBef>
                <a:spcPts val="0"/>
              </a:spcBef>
              <a:spcAft>
                <a:spcPts val="0"/>
              </a:spcAft>
              <a:defRPr/>
            </a:pPr>
            <a:r>
              <a:rPr lang="de-DE" sz="1600" dirty="0" smtClean="0">
                <a:solidFill>
                  <a:srgbClr val="912133"/>
                </a:solidFill>
                <a:latin typeface="Akkurat-Light"/>
              </a:rPr>
              <a:t>Schlosshof 1</a:t>
            </a:r>
            <a:endParaRPr lang="de-DE" sz="1600" baseline="0" dirty="0" smtClean="0">
              <a:solidFill>
                <a:srgbClr val="912133"/>
              </a:solidFill>
              <a:latin typeface="Akkurat-Light"/>
            </a:endParaRPr>
          </a:p>
          <a:p>
            <a:pPr defTabSz="388413" fontAlgn="auto">
              <a:spcBef>
                <a:spcPts val="0"/>
              </a:spcBef>
              <a:spcAft>
                <a:spcPts val="0"/>
              </a:spcAft>
              <a:defRPr/>
            </a:pPr>
            <a:r>
              <a:rPr lang="de-DE" sz="1600" dirty="0" smtClean="0">
                <a:solidFill>
                  <a:srgbClr val="912133"/>
                </a:solidFill>
                <a:latin typeface="Akkurat-Light"/>
              </a:rPr>
              <a:t>69168 Wiesloch</a:t>
            </a:r>
          </a:p>
          <a:p>
            <a:pPr defTabSz="388413" fontAlgn="auto">
              <a:spcBef>
                <a:spcPts val="0"/>
              </a:spcBef>
              <a:spcAft>
                <a:spcPts val="0"/>
              </a:spcAft>
              <a:defRPr/>
            </a:pPr>
            <a:r>
              <a:rPr lang="de-DE" sz="1600" dirty="0" smtClean="0">
                <a:solidFill>
                  <a:srgbClr val="912133"/>
                </a:solidFill>
                <a:latin typeface="Akkurat-Light"/>
              </a:rPr>
              <a:t>Fon: +49 (0)6222 81880</a:t>
            </a:r>
          </a:p>
          <a:p>
            <a:pPr defTabSz="388413" fontAlgn="auto">
              <a:spcBef>
                <a:spcPts val="0"/>
              </a:spcBef>
              <a:spcAft>
                <a:spcPts val="0"/>
              </a:spcAft>
              <a:defRPr/>
            </a:pPr>
            <a:r>
              <a:rPr lang="de-DE" sz="1600" dirty="0" smtClean="0">
                <a:solidFill>
                  <a:srgbClr val="912133"/>
                </a:solidFill>
                <a:latin typeface="Akkurat-Light"/>
              </a:rPr>
              <a:t>info@isb-w.eu</a:t>
            </a:r>
          </a:p>
          <a:p>
            <a:pPr defTabSz="388413" fontAlgn="auto">
              <a:spcBef>
                <a:spcPts val="0"/>
              </a:spcBef>
              <a:spcAft>
                <a:spcPts val="0"/>
              </a:spcAft>
              <a:defRPr/>
            </a:pPr>
            <a:r>
              <a:rPr lang="de-DE" sz="1600" dirty="0" smtClean="0">
                <a:solidFill>
                  <a:srgbClr val="912133"/>
                </a:solidFill>
                <a:latin typeface="Akkurat-Light"/>
              </a:rPr>
              <a:t>www.isb-w.eu</a:t>
            </a:r>
          </a:p>
        </p:txBody>
      </p:sp>
    </p:spTree>
    <p:extLst>
      <p:ext uri="{BB962C8B-B14F-4D97-AF65-F5344CB8AC3E}">
        <p14:creationId xmlns:p14="http://schemas.microsoft.com/office/powerpoint/2010/main" val="12016695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hyperlink" Target="http://www.ebi-zuerich.ch/" TargetMode="Externa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hyperlink" Target="http://www.isb-w.eu/" TargetMode="Externa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611205" y="411510"/>
            <a:ext cx="6840537" cy="1296640"/>
          </a:xfrm>
          <a:prstGeom prst="rect">
            <a:avLst/>
          </a:prstGeom>
        </p:spPr>
        <p:txBody>
          <a:bodyPr vert="horz" lIns="91151" tIns="45578" rIns="91151" bIns="45578" rtlCol="0" anchor="ctr">
            <a:noAutofit/>
          </a:bodyPr>
          <a:lstStyle/>
          <a:p>
            <a:r>
              <a:rPr lang="de-DE" dirty="0" smtClean="0"/>
              <a:t>Titelmasterformat durch Klicken bearbeiten</a:t>
            </a:r>
            <a:endParaRPr lang="de-DE" dirty="0"/>
          </a:p>
        </p:txBody>
      </p:sp>
      <p:sp>
        <p:nvSpPr>
          <p:cNvPr id="3" name="Textplatzhalter 2"/>
          <p:cNvSpPr>
            <a:spLocks noGrp="1"/>
          </p:cNvSpPr>
          <p:nvPr>
            <p:ph type="body" idx="1"/>
          </p:nvPr>
        </p:nvSpPr>
        <p:spPr>
          <a:xfrm>
            <a:off x="611205" y="1707654"/>
            <a:ext cx="6840537" cy="3230090"/>
          </a:xfrm>
          <a:prstGeom prst="rect">
            <a:avLst/>
          </a:prstGeom>
        </p:spPr>
        <p:txBody>
          <a:bodyPr vert="horz" lIns="91151" tIns="45578" rIns="91151" bIns="45578" rtlCol="0" anchor="ctr">
            <a:noAutofit/>
          </a:body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6" name="Foliennummernplatzhalter 5"/>
          <p:cNvSpPr>
            <a:spLocks noGrp="1"/>
          </p:cNvSpPr>
          <p:nvPr>
            <p:ph type="sldNum" sz="quarter" idx="4"/>
          </p:nvPr>
        </p:nvSpPr>
        <p:spPr>
          <a:xfrm>
            <a:off x="7452321" y="4731990"/>
            <a:ext cx="1691680" cy="216024"/>
          </a:xfrm>
          <a:prstGeom prst="rect">
            <a:avLst/>
          </a:prstGeom>
          <a:solidFill>
            <a:srgbClr val="912133"/>
          </a:solidFill>
        </p:spPr>
        <p:txBody>
          <a:bodyPr vert="horz" wrap="square" lIns="91151" tIns="45578" rIns="91151" bIns="45578" rtlCol="0" anchor="ctr">
            <a:noAutofit/>
          </a:bodyPr>
          <a:lstStyle>
            <a:lvl1pPr algn="l">
              <a:defRPr sz="900">
                <a:solidFill>
                  <a:schemeClr val="bg1"/>
                </a:solidFill>
                <a:latin typeface="AkkuratStd" pitchFamily="34" charset="0"/>
              </a:defRPr>
            </a:lvl1pPr>
          </a:lstStyle>
          <a:p>
            <a:r>
              <a:rPr lang="de-DE" smtClean="0"/>
              <a:t> Seite </a:t>
            </a:r>
            <a:fld id="{895CD297-5E7D-4FCF-9578-B701FA8456D1}" type="slidenum">
              <a:rPr lang="de-DE" smtClean="0"/>
              <a:pPr/>
              <a:t>‹Nr.›</a:t>
            </a:fld>
            <a:endParaRPr lang="de-DE" dirty="0"/>
          </a:p>
        </p:txBody>
      </p:sp>
      <p:sp>
        <p:nvSpPr>
          <p:cNvPr id="9" name="Textfeld 8"/>
          <p:cNvSpPr txBox="1"/>
          <p:nvPr userDrawn="1"/>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20"/>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20"/>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21"/>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21"/>
              </a:rPr>
              <a:t/>
            </a:r>
            <a:br>
              <a:rPr lang="de-DE" sz="700" b="0" i="1" dirty="0" smtClean="0">
                <a:solidFill>
                  <a:schemeClr val="tx1"/>
                </a:solidFill>
                <a:latin typeface="Arial" panose="020B0604020202020204" pitchFamily="34" charset="0"/>
                <a:cs typeface="Arial" panose="020B0604020202020204" pitchFamily="34" charset="0"/>
                <a:hlinkClick r:id="rId21"/>
              </a:rPr>
            </a:br>
            <a:endParaRPr lang="de-DE" sz="700" b="0" dirty="0" smtClean="0">
              <a:solidFill>
                <a:schemeClr val="tx1"/>
              </a:solidFill>
              <a:latin typeface="Arial" panose="020B0604020202020204" pitchFamily="34" charset="0"/>
              <a:cs typeface="Arial" panose="020B0604020202020204" pitchFamily="34" charset="0"/>
            </a:endParaRPr>
          </a:p>
        </p:txBody>
      </p:sp>
      <p:sp>
        <p:nvSpPr>
          <p:cNvPr id="10" name="Foliennummernplatzhalter 5"/>
          <p:cNvSpPr txBox="1">
            <a:spLocks/>
          </p:cNvSpPr>
          <p:nvPr userDrawn="1"/>
        </p:nvSpPr>
        <p:spPr>
          <a:xfrm>
            <a:off x="7452321" y="4937761"/>
            <a:ext cx="1691680" cy="205755"/>
          </a:xfrm>
          <a:prstGeom prst="rect">
            <a:avLst/>
          </a:prstGeom>
          <a:noFill/>
        </p:spPr>
        <p:txBody>
          <a:bodyPr vert="horz" wrap="square" lIns="91151" tIns="45578" rIns="91151" bIns="45578" rtlCol="0" anchor="t">
            <a:noAutofit/>
          </a:bodyPr>
          <a:lstStyle>
            <a:defPPr>
              <a:defRPr lang="de-DE"/>
            </a:defPPr>
            <a:lvl1pPr marL="0" algn="l" defTabSz="914400" rtl="0" eaLnBrk="1" latinLnBrk="0" hangingPunct="1">
              <a:defRPr sz="900" kern="1200">
                <a:solidFill>
                  <a:schemeClr val="bg1"/>
                </a:solidFill>
                <a:latin typeface="AkkuratStd"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de-DE" dirty="0">
              <a:solidFill>
                <a:schemeClr val="tx1"/>
              </a:solidFill>
              <a:latin typeface="AkkuratStd" pitchFamily="34" charset="0"/>
            </a:endParaRPr>
          </a:p>
        </p:txBody>
      </p:sp>
      <p:sp>
        <p:nvSpPr>
          <p:cNvPr id="5" name="Fußzeilenplatzhalter 4"/>
          <p:cNvSpPr>
            <a:spLocks noGrp="1"/>
          </p:cNvSpPr>
          <p:nvPr>
            <p:ph type="ftr" sz="quarter" idx="3"/>
          </p:nvPr>
        </p:nvSpPr>
        <p:spPr>
          <a:xfrm>
            <a:off x="539552" y="4940920"/>
            <a:ext cx="4752528" cy="208930"/>
          </a:xfrm>
          <a:prstGeom prst="rect">
            <a:avLst/>
          </a:prstGeom>
        </p:spPr>
        <p:txBody>
          <a:bodyPr vert="horz" lIns="91151" tIns="45578" rIns="91151" bIns="45578" rtlCol="0" anchor="t"/>
          <a:lstStyle>
            <a:lvl1pPr algn="l">
              <a:defRPr sz="900">
                <a:solidFill>
                  <a:schemeClr val="tx1"/>
                </a:solidFill>
                <a:latin typeface="AkkuratStd" pitchFamily="34" charset="0"/>
              </a:defRPr>
            </a:lvl1pPr>
          </a:lstStyle>
          <a:p>
            <a:endParaRPr lang="de-DE" dirty="0"/>
          </a:p>
        </p:txBody>
      </p:sp>
      <p:sp>
        <p:nvSpPr>
          <p:cNvPr id="4" name="Datumsplatzhalter 3"/>
          <p:cNvSpPr>
            <a:spLocks noGrp="1"/>
          </p:cNvSpPr>
          <p:nvPr>
            <p:ph type="dt" sz="half" idx="2"/>
          </p:nvPr>
        </p:nvSpPr>
        <p:spPr>
          <a:xfrm>
            <a:off x="5301239" y="4937761"/>
            <a:ext cx="2133600" cy="205755"/>
          </a:xfrm>
          <a:prstGeom prst="rect">
            <a:avLst/>
          </a:prstGeom>
        </p:spPr>
        <p:txBody>
          <a:bodyPr vert="horz" lIns="91151" tIns="45578" rIns="91151" bIns="45578" rtlCol="0" anchor="t"/>
          <a:lstStyle>
            <a:lvl1pPr algn="r">
              <a:defRPr sz="900">
                <a:solidFill>
                  <a:schemeClr val="tx1"/>
                </a:solidFill>
                <a:latin typeface="AkkuratStd" pitchFamily="34" charset="0"/>
              </a:defRPr>
            </a:lvl1pPr>
          </a:lstStyle>
          <a:p>
            <a:endParaRPr lang="de-DE" dirty="0"/>
          </a:p>
        </p:txBody>
      </p:sp>
      <p:pic>
        <p:nvPicPr>
          <p:cNvPr id="7" name="Bild 4" descr="Unbenannt-1.png"/>
          <p:cNvPicPr>
            <a:picLocks noChangeAspect="1"/>
          </p:cNvPicPr>
          <p:nvPr userDrawn="1"/>
        </p:nvPicPr>
        <p:blipFill>
          <a:blip r:embed="rId22" cstate="email">
            <a:extLst>
              <a:ext uri="{28A0092B-C50C-407E-A947-70E740481C1C}">
                <a14:useLocalDpi xmlns:a14="http://schemas.microsoft.com/office/drawing/2010/main"/>
              </a:ext>
            </a:extLst>
          </a:blip>
          <a:srcRect/>
          <a:stretch>
            <a:fillRect/>
          </a:stretch>
        </p:blipFill>
        <p:spPr bwMode="auto">
          <a:xfrm>
            <a:off x="6876273" y="89272"/>
            <a:ext cx="2024127" cy="754286"/>
          </a:xfrm>
          <a:prstGeom prst="rect">
            <a:avLst/>
          </a:prstGeom>
          <a:noFill/>
          <a:ln w="9525">
            <a:noFill/>
            <a:miter lim="800000"/>
            <a:headEnd/>
            <a:tailEnd/>
          </a:ln>
        </p:spPr>
      </p:pic>
    </p:spTree>
    <p:extLst>
      <p:ext uri="{BB962C8B-B14F-4D97-AF65-F5344CB8AC3E}">
        <p14:creationId xmlns:p14="http://schemas.microsoft.com/office/powerpoint/2010/main" val="1360314045"/>
      </p:ext>
    </p:extLst>
  </p:cSld>
  <p:clrMap bg1="lt1" tx1="dk1" bg2="lt2" tx2="dk2" accent1="accent1" accent2="accent2" accent3="accent3" accent4="accent4" accent5="accent5" accent6="accent6" hlink="hlink" folHlink="folHlink"/>
  <p:sldLayoutIdLst>
    <p:sldLayoutId id="2147483659" r:id="rId1"/>
    <p:sldLayoutId id="2147483649" r:id="rId2"/>
    <p:sldLayoutId id="2147483658" r:id="rId3"/>
    <p:sldLayoutId id="2147483701" r:id="rId4"/>
    <p:sldLayoutId id="2147483652" r:id="rId5"/>
    <p:sldLayoutId id="2147483653" r:id="rId6"/>
    <p:sldLayoutId id="2147483654" r:id="rId7"/>
    <p:sldLayoutId id="2147483665" r:id="rId8"/>
    <p:sldLayoutId id="2147483666" r:id="rId9"/>
    <p:sldLayoutId id="2147483702" r:id="rId10"/>
    <p:sldLayoutId id="2147483703" r:id="rId11"/>
    <p:sldLayoutId id="2147483704" r:id="rId12"/>
    <p:sldLayoutId id="2147483705" r:id="rId13"/>
    <p:sldLayoutId id="2147483706" r:id="rId14"/>
    <p:sldLayoutId id="2147483707" r:id="rId15"/>
    <p:sldLayoutId id="2147483708" r:id="rId16"/>
    <p:sldLayoutId id="2147483709" r:id="rId17"/>
    <p:sldLayoutId id="2147483710" r:id="rId18"/>
  </p:sldLayoutIdLst>
  <p:timing>
    <p:tnLst>
      <p:par>
        <p:cTn id="1" dur="indefinite" restart="never" nodeType="tmRoot"/>
      </p:par>
    </p:tnLst>
  </p:timing>
  <p:hf sldNum="0" hdr="0" ftr="0" dt="0"/>
  <p:txStyles>
    <p:titleStyle>
      <a:lvl1pPr algn="l" defTabSz="911522" rtl="0" eaLnBrk="1" latinLnBrk="0" hangingPunct="1">
        <a:spcBef>
          <a:spcPct val="0"/>
        </a:spcBef>
        <a:buNone/>
        <a:defRPr sz="2800" kern="1200">
          <a:solidFill>
            <a:srgbClr val="575984"/>
          </a:solidFill>
          <a:latin typeface="AkkuratStd" pitchFamily="34" charset="0"/>
          <a:ea typeface="+mj-ea"/>
          <a:cs typeface="+mj-cs"/>
        </a:defRPr>
      </a:lvl1pPr>
    </p:titleStyle>
    <p:bodyStyle>
      <a:lvl1pPr marL="341819" indent="-341819" algn="l" defTabSz="911522" rtl="0" eaLnBrk="1" latinLnBrk="0" hangingPunct="1">
        <a:spcBef>
          <a:spcPct val="20000"/>
        </a:spcBef>
        <a:buFont typeface="Wingdings" pitchFamily="2" charset="2"/>
        <a:buChar char="§"/>
        <a:defRPr sz="1800" kern="1200">
          <a:solidFill>
            <a:schemeClr val="tx1"/>
          </a:solidFill>
          <a:latin typeface="AkkuratStd" pitchFamily="34" charset="0"/>
          <a:ea typeface="+mn-ea"/>
          <a:cs typeface="+mn-cs"/>
        </a:defRPr>
      </a:lvl1pPr>
      <a:lvl2pPr marL="740606" indent="-284849" algn="l" defTabSz="911522" rtl="0" eaLnBrk="1" latinLnBrk="0" hangingPunct="1">
        <a:spcBef>
          <a:spcPct val="20000"/>
        </a:spcBef>
        <a:buFont typeface="Wingdings" pitchFamily="2" charset="2"/>
        <a:buChar char="§"/>
        <a:defRPr sz="1800" kern="1200">
          <a:solidFill>
            <a:schemeClr val="tx1"/>
          </a:solidFill>
          <a:latin typeface="AkkuratStd" pitchFamily="34" charset="0"/>
          <a:ea typeface="+mn-ea"/>
          <a:cs typeface="+mn-cs"/>
        </a:defRPr>
      </a:lvl2pPr>
      <a:lvl3pPr marL="1139400" indent="-227884" algn="l" defTabSz="911522" rtl="0" eaLnBrk="1" latinLnBrk="0" hangingPunct="1">
        <a:spcBef>
          <a:spcPct val="20000"/>
        </a:spcBef>
        <a:buFont typeface="Wingdings" pitchFamily="2" charset="2"/>
        <a:buChar char="§"/>
        <a:defRPr sz="1800" kern="1200">
          <a:solidFill>
            <a:schemeClr val="tx1"/>
          </a:solidFill>
          <a:latin typeface="AkkuratStd" pitchFamily="34" charset="0"/>
          <a:ea typeface="+mn-ea"/>
          <a:cs typeface="+mn-cs"/>
        </a:defRPr>
      </a:lvl3pPr>
      <a:lvl4pPr marL="1595157" indent="-227884" algn="l" defTabSz="911522" rtl="0" eaLnBrk="1" latinLnBrk="0" hangingPunct="1">
        <a:spcBef>
          <a:spcPct val="20000"/>
        </a:spcBef>
        <a:buFont typeface="Wingdings" pitchFamily="2" charset="2"/>
        <a:buChar char="§"/>
        <a:defRPr sz="1800" kern="1200">
          <a:solidFill>
            <a:schemeClr val="tx1"/>
          </a:solidFill>
          <a:latin typeface="AkkuratStd" pitchFamily="34" charset="0"/>
          <a:ea typeface="+mn-ea"/>
          <a:cs typeface="+mn-cs"/>
        </a:defRPr>
      </a:lvl4pPr>
      <a:lvl5pPr marL="2050919" indent="-227884" algn="l" defTabSz="911522" rtl="0" eaLnBrk="1" latinLnBrk="0" hangingPunct="1">
        <a:spcBef>
          <a:spcPct val="20000"/>
        </a:spcBef>
        <a:buFont typeface="Wingdings" pitchFamily="2" charset="2"/>
        <a:buChar char="§"/>
        <a:defRPr sz="1800" kern="1200">
          <a:solidFill>
            <a:schemeClr val="tx1"/>
          </a:solidFill>
          <a:latin typeface="AkkuratStd" pitchFamily="34" charset="0"/>
          <a:ea typeface="+mn-ea"/>
          <a:cs typeface="+mn-cs"/>
        </a:defRPr>
      </a:lvl5pPr>
      <a:lvl6pPr marL="2506678" indent="-227884" algn="l" defTabSz="91152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2437" indent="-227884" algn="l" defTabSz="91152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18196" indent="-227884" algn="l" defTabSz="91152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73957" indent="-227884" algn="l" defTabSz="91152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1522" rtl="0" eaLnBrk="1" latinLnBrk="0" hangingPunct="1">
        <a:defRPr sz="1800" kern="1200">
          <a:solidFill>
            <a:schemeClr val="tx1"/>
          </a:solidFill>
          <a:latin typeface="+mn-lt"/>
          <a:ea typeface="+mn-ea"/>
          <a:cs typeface="+mn-cs"/>
        </a:defRPr>
      </a:lvl1pPr>
      <a:lvl2pPr marL="455762" algn="l" defTabSz="911522" rtl="0" eaLnBrk="1" latinLnBrk="0" hangingPunct="1">
        <a:defRPr sz="1800" kern="1200">
          <a:solidFill>
            <a:schemeClr val="tx1"/>
          </a:solidFill>
          <a:latin typeface="+mn-lt"/>
          <a:ea typeface="+mn-ea"/>
          <a:cs typeface="+mn-cs"/>
        </a:defRPr>
      </a:lvl2pPr>
      <a:lvl3pPr marL="911522" algn="l" defTabSz="911522" rtl="0" eaLnBrk="1" latinLnBrk="0" hangingPunct="1">
        <a:defRPr sz="1800" kern="1200">
          <a:solidFill>
            <a:schemeClr val="tx1"/>
          </a:solidFill>
          <a:latin typeface="+mn-lt"/>
          <a:ea typeface="+mn-ea"/>
          <a:cs typeface="+mn-cs"/>
        </a:defRPr>
      </a:lvl3pPr>
      <a:lvl4pPr marL="1367279" algn="l" defTabSz="911522" rtl="0" eaLnBrk="1" latinLnBrk="0" hangingPunct="1">
        <a:defRPr sz="1800" kern="1200">
          <a:solidFill>
            <a:schemeClr val="tx1"/>
          </a:solidFill>
          <a:latin typeface="+mn-lt"/>
          <a:ea typeface="+mn-ea"/>
          <a:cs typeface="+mn-cs"/>
        </a:defRPr>
      </a:lvl4pPr>
      <a:lvl5pPr marL="1823040" algn="l" defTabSz="911522" rtl="0" eaLnBrk="1" latinLnBrk="0" hangingPunct="1">
        <a:defRPr sz="1800" kern="1200">
          <a:solidFill>
            <a:schemeClr val="tx1"/>
          </a:solidFill>
          <a:latin typeface="+mn-lt"/>
          <a:ea typeface="+mn-ea"/>
          <a:cs typeface="+mn-cs"/>
        </a:defRPr>
      </a:lvl5pPr>
      <a:lvl6pPr marL="2278797" algn="l" defTabSz="911522" rtl="0" eaLnBrk="1" latinLnBrk="0" hangingPunct="1">
        <a:defRPr sz="1800" kern="1200">
          <a:solidFill>
            <a:schemeClr val="tx1"/>
          </a:solidFill>
          <a:latin typeface="+mn-lt"/>
          <a:ea typeface="+mn-ea"/>
          <a:cs typeface="+mn-cs"/>
        </a:defRPr>
      </a:lvl6pPr>
      <a:lvl7pPr marL="2734559" algn="l" defTabSz="911522" rtl="0" eaLnBrk="1" latinLnBrk="0" hangingPunct="1">
        <a:defRPr sz="1800" kern="1200">
          <a:solidFill>
            <a:schemeClr val="tx1"/>
          </a:solidFill>
          <a:latin typeface="+mn-lt"/>
          <a:ea typeface="+mn-ea"/>
          <a:cs typeface="+mn-cs"/>
        </a:defRPr>
      </a:lvl7pPr>
      <a:lvl8pPr marL="3190316" algn="l" defTabSz="911522" rtl="0" eaLnBrk="1" latinLnBrk="0" hangingPunct="1">
        <a:defRPr sz="1800" kern="1200">
          <a:solidFill>
            <a:schemeClr val="tx1"/>
          </a:solidFill>
          <a:latin typeface="+mn-lt"/>
          <a:ea typeface="+mn-ea"/>
          <a:cs typeface="+mn-cs"/>
        </a:defRPr>
      </a:lvl8pPr>
      <a:lvl9pPr marL="3646075" algn="l" defTabSz="91152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hyperlink" Target="http://www.ebi-zuerich.ch/" TargetMode="External"/><Relationship Id="rId5" Type="http://schemas.openxmlformats.org/officeDocument/2006/relationships/hyperlink" Target="http://www.isb-w.eu/" TargetMode="External"/><Relationship Id="rId4" Type="http://schemas.openxmlformats.org/officeDocument/2006/relationships/image" Target="../media/image7.emf"/></Relationships>
</file>

<file path=ppt/slides/_rels/slide10.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image" Target="../media/image10.jpeg"/><Relationship Id="rId1" Type="http://schemas.openxmlformats.org/officeDocument/2006/relationships/slideLayout" Target="../slideLayouts/slideLayout13.xml"/><Relationship Id="rId4" Type="http://schemas.openxmlformats.org/officeDocument/2006/relationships/hyperlink" Target="http://www.ebi-zuerich.ch/" TargetMode="External"/></Relationships>
</file>

<file path=ppt/slides/_rels/slide100.xml.rels><?xml version="1.0" encoding="UTF-8" standalone="yes"?>
<Relationships xmlns="http://schemas.openxmlformats.org/package/2006/relationships"><Relationship Id="rId3" Type="http://schemas.openxmlformats.org/officeDocument/2006/relationships/hyperlink" Target="http://www.ebi-zuerich.ch/" TargetMode="External"/><Relationship Id="rId2" Type="http://schemas.openxmlformats.org/officeDocument/2006/relationships/hyperlink" Target="http://www.isb-w.eu/" TargetMode="External"/><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notesSlide" Target="../notesSlides/notesSlide45.xml"/><Relationship Id="rId1" Type="http://schemas.openxmlformats.org/officeDocument/2006/relationships/slideLayout" Target="../slideLayouts/slideLayout16.xml"/><Relationship Id="rId4" Type="http://schemas.openxmlformats.org/officeDocument/2006/relationships/hyperlink" Target="http://www.ebi-zuerich.ch/" TargetMode="External"/></Relationships>
</file>

<file path=ppt/slides/_rels/slide102.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notesSlide" Target="../notesSlides/notesSlide46.xml"/><Relationship Id="rId1" Type="http://schemas.openxmlformats.org/officeDocument/2006/relationships/slideLayout" Target="../slideLayouts/slideLayout16.xml"/><Relationship Id="rId4" Type="http://schemas.openxmlformats.org/officeDocument/2006/relationships/hyperlink" Target="http://www.ebi-zuerich.ch/" TargetMode="External"/></Relationships>
</file>

<file path=ppt/slides/_rels/slide103.xml.rels><?xml version="1.0" encoding="UTF-8" standalone="yes"?>
<Relationships xmlns="http://schemas.openxmlformats.org/package/2006/relationships"><Relationship Id="rId3" Type="http://schemas.openxmlformats.org/officeDocument/2006/relationships/hyperlink" Target="http://www.ebi-zuerich.ch/" TargetMode="External"/><Relationship Id="rId2" Type="http://schemas.openxmlformats.org/officeDocument/2006/relationships/hyperlink" Target="http://www.isb-w.eu/" TargetMode="External"/><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68.png"/><Relationship Id="rId1" Type="http://schemas.openxmlformats.org/officeDocument/2006/relationships/slideLayout" Target="../slideLayouts/slideLayout4.xml"/><Relationship Id="rId5" Type="http://schemas.openxmlformats.org/officeDocument/2006/relationships/hyperlink" Target="http://www.ebi-zuerich.ch/" TargetMode="External"/><Relationship Id="rId4" Type="http://schemas.openxmlformats.org/officeDocument/2006/relationships/hyperlink" Target="http://www.isb-w.eu/" TargetMode="External"/></Relationships>
</file>

<file path=ppt/slides/_rels/slide105.xml.rels><?xml version="1.0" encoding="UTF-8" standalone="yes"?>
<Relationships xmlns="http://schemas.openxmlformats.org/package/2006/relationships"><Relationship Id="rId3" Type="http://schemas.openxmlformats.org/officeDocument/2006/relationships/hyperlink" Target="http://www.ebi-zuerich.ch/" TargetMode="External"/><Relationship Id="rId2" Type="http://schemas.openxmlformats.org/officeDocument/2006/relationships/hyperlink" Target="http://www.isb-w.eu/" TargetMode="External"/><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3" Type="http://schemas.openxmlformats.org/officeDocument/2006/relationships/hyperlink" Target="http://www.ebi-zuerich.ch/" TargetMode="External"/><Relationship Id="rId2" Type="http://schemas.openxmlformats.org/officeDocument/2006/relationships/hyperlink" Target="http://www.isb-w.eu/" TargetMode="External"/><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image" Target="../media/image69.png"/><Relationship Id="rId1" Type="http://schemas.openxmlformats.org/officeDocument/2006/relationships/slideLayout" Target="../slideLayouts/slideLayout4.xml"/><Relationship Id="rId4" Type="http://schemas.openxmlformats.org/officeDocument/2006/relationships/hyperlink" Target="http://www.ebi-zuerich.ch/" TargetMode="External"/></Relationships>
</file>

<file path=ppt/slides/_rels/slide108.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47.xml"/><Relationship Id="rId1" Type="http://schemas.openxmlformats.org/officeDocument/2006/relationships/slideLayout" Target="../slideLayouts/slideLayout18.xml"/><Relationship Id="rId5" Type="http://schemas.openxmlformats.org/officeDocument/2006/relationships/hyperlink" Target="http://www.ebi-zuerich.ch/" TargetMode="External"/><Relationship Id="rId4" Type="http://schemas.openxmlformats.org/officeDocument/2006/relationships/hyperlink" Target="http://www.isb-w.eu/" TargetMode="External"/></Relationships>
</file>

<file path=ppt/slides/_rels/slide109.xml.rels><?xml version="1.0" encoding="UTF-8" standalone="yes"?>
<Relationships xmlns="http://schemas.openxmlformats.org/package/2006/relationships"><Relationship Id="rId3" Type="http://schemas.openxmlformats.org/officeDocument/2006/relationships/hyperlink" Target="http://www.ebi-zuerich.ch/" TargetMode="External"/><Relationship Id="rId2" Type="http://schemas.openxmlformats.org/officeDocument/2006/relationships/hyperlink" Target="http://www.isb-w.eu/" TargetMode="Externa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notesSlide" Target="../notesSlides/notesSlide8.xml"/><Relationship Id="rId1" Type="http://schemas.openxmlformats.org/officeDocument/2006/relationships/slideLayout" Target="../slideLayouts/slideLayout17.xml"/><Relationship Id="rId4" Type="http://schemas.openxmlformats.org/officeDocument/2006/relationships/hyperlink" Target="http://www.ebi-zuerich.ch/" TargetMode="External"/></Relationships>
</file>

<file path=ppt/slides/_rels/slide110.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image" Target="../media/image71.png"/><Relationship Id="rId1" Type="http://schemas.openxmlformats.org/officeDocument/2006/relationships/slideLayout" Target="../slideLayouts/slideLayout4.xml"/><Relationship Id="rId4" Type="http://schemas.openxmlformats.org/officeDocument/2006/relationships/hyperlink" Target="http://www.ebi-zuerich.ch/" TargetMode="External"/></Relationships>
</file>

<file path=ppt/slides/_rels/slide111.xml.rels><?xml version="1.0" encoding="UTF-8" standalone="yes"?>
<Relationships xmlns="http://schemas.openxmlformats.org/package/2006/relationships"><Relationship Id="rId3" Type="http://schemas.openxmlformats.org/officeDocument/2006/relationships/hyperlink" Target="http://www.ebi-zuerich.ch/" TargetMode="External"/><Relationship Id="rId2" Type="http://schemas.openxmlformats.org/officeDocument/2006/relationships/hyperlink" Target="http://www.isb-w.eu/" TargetMode="External"/><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3" Type="http://schemas.openxmlformats.org/officeDocument/2006/relationships/hyperlink" Target="http://www.ebi-zuerich.ch/" TargetMode="External"/><Relationship Id="rId2" Type="http://schemas.openxmlformats.org/officeDocument/2006/relationships/hyperlink" Target="http://www.isb-w.eu/" TargetMode="External"/><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3" Type="http://schemas.openxmlformats.org/officeDocument/2006/relationships/hyperlink" Target="http://www.ebi-zuerich.ch/" TargetMode="External"/><Relationship Id="rId2" Type="http://schemas.openxmlformats.org/officeDocument/2006/relationships/hyperlink" Target="http://www.isb-w.eu/" TargetMode="External"/><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hyperlink" Target="https://www.youtube.com/user/ISBlearning" TargetMode="External"/><Relationship Id="rId1" Type="http://schemas.openxmlformats.org/officeDocument/2006/relationships/slideLayout" Target="../slideLayouts/slideLayout4.xml"/><Relationship Id="rId4" Type="http://schemas.openxmlformats.org/officeDocument/2006/relationships/hyperlink" Target="http://www.ebi-zuerich.ch/" TargetMode="External"/></Relationships>
</file>

<file path=ppt/slides/_rels/slide115.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hyperlink" Target="http://www.active-books.de" TargetMode="External"/><Relationship Id="rId1" Type="http://schemas.openxmlformats.org/officeDocument/2006/relationships/slideLayout" Target="../slideLayouts/slideLayout4.xml"/><Relationship Id="rId5" Type="http://schemas.openxmlformats.org/officeDocument/2006/relationships/hyperlink" Target="http://www.ebi-zuerich.ch/" TargetMode="External"/><Relationship Id="rId4" Type="http://schemas.openxmlformats.org/officeDocument/2006/relationships/hyperlink" Target="http://www.isb-w.eu/" TargetMode="External"/></Relationships>
</file>

<file path=ppt/slides/_rels/slide116.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hyperlink" Target="http://ehp-koeln.com/pdf/EHP_Leseprobe_Schmid_Transaktionsanalyse.pdf" TargetMode="External"/><Relationship Id="rId1" Type="http://schemas.openxmlformats.org/officeDocument/2006/relationships/slideLayout" Target="../slideLayouts/slideLayout4.xml"/><Relationship Id="rId5" Type="http://schemas.openxmlformats.org/officeDocument/2006/relationships/hyperlink" Target="http://www.ebi-zuerich.ch/" TargetMode="External"/><Relationship Id="rId4" Type="http://schemas.openxmlformats.org/officeDocument/2006/relationships/hyperlink" Target="http://www.isb-w.eu/" TargetMode="External"/></Relationships>
</file>

<file path=ppt/slides/_rels/slide117.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hyperlink" Target="http://www.carl-auer.de/programm/artikel/titel/intuition-und-professionalitaet/" TargetMode="External"/><Relationship Id="rId1" Type="http://schemas.openxmlformats.org/officeDocument/2006/relationships/slideLayout" Target="../slideLayouts/slideLayout4.xml"/><Relationship Id="rId5" Type="http://schemas.openxmlformats.org/officeDocument/2006/relationships/hyperlink" Target="http://www.ebi-zuerich.ch/" TargetMode="External"/><Relationship Id="rId4" Type="http://schemas.openxmlformats.org/officeDocument/2006/relationships/hyperlink" Target="http://www.isb-w.eu/" TargetMode="External"/></Relationships>
</file>

<file path=ppt/slides/_rels/slide118.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48.xml"/><Relationship Id="rId1" Type="http://schemas.openxmlformats.org/officeDocument/2006/relationships/slideLayout" Target="../slideLayouts/slideLayout17.xml"/><Relationship Id="rId5" Type="http://schemas.openxmlformats.org/officeDocument/2006/relationships/hyperlink" Target="http://www.ebi-zuerich.ch/" TargetMode="External"/><Relationship Id="rId4" Type="http://schemas.openxmlformats.org/officeDocument/2006/relationships/hyperlink" Target="http://www.isb-w.eu/" TargetMode="External"/></Relationships>
</file>

<file path=ppt/slides/_rels/slide119.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hyperlink" Target="http://www.isb-i.eu/" TargetMode="External"/><Relationship Id="rId1" Type="http://schemas.openxmlformats.org/officeDocument/2006/relationships/slideLayout" Target="../slideLayouts/slideLayout4.xml"/><Relationship Id="rId4" Type="http://schemas.openxmlformats.org/officeDocument/2006/relationships/hyperlink" Target="http://www.ebi-zuerich.ch/"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notesSlide" Target="../notesSlides/notesSlide9.xml"/><Relationship Id="rId1" Type="http://schemas.openxmlformats.org/officeDocument/2006/relationships/slideLayout" Target="../slideLayouts/slideLayout17.xml"/><Relationship Id="rId4" Type="http://schemas.openxmlformats.org/officeDocument/2006/relationships/hyperlink" Target="http://www.ebi-zuerich.ch/" TargetMode="External"/></Relationships>
</file>

<file path=ppt/slides/_rels/slide120.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49.xml"/><Relationship Id="rId1" Type="http://schemas.openxmlformats.org/officeDocument/2006/relationships/slideLayout" Target="../slideLayouts/slideLayout17.xml"/><Relationship Id="rId6" Type="http://schemas.openxmlformats.org/officeDocument/2006/relationships/hyperlink" Target="http://www.ebi-zuerich.ch/" TargetMode="External"/><Relationship Id="rId5" Type="http://schemas.openxmlformats.org/officeDocument/2006/relationships/hyperlink" Target="http://www.isb-w.eu/" TargetMode="External"/><Relationship Id="rId4" Type="http://schemas.openxmlformats.org/officeDocument/2006/relationships/hyperlink" Target="http://isb-i.eu/inoc/" TargetMode="Externa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notesSlide" Target="../notesSlides/notesSlide10.xml"/><Relationship Id="rId1" Type="http://schemas.openxmlformats.org/officeDocument/2006/relationships/slideLayout" Target="../slideLayouts/slideLayout17.xml"/><Relationship Id="rId4" Type="http://schemas.openxmlformats.org/officeDocument/2006/relationships/hyperlink" Target="http://www.ebi-zuerich.ch/"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notesSlide" Target="../notesSlides/notesSlide11.xml"/><Relationship Id="rId1" Type="http://schemas.openxmlformats.org/officeDocument/2006/relationships/slideLayout" Target="../slideLayouts/slideLayout17.xml"/><Relationship Id="rId4" Type="http://schemas.openxmlformats.org/officeDocument/2006/relationships/hyperlink" Target="http://www.ebi-zuerich.ch/" TargetMode="External"/></Relationships>
</file>

<file path=ppt/slides/_rels/slide15.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notesSlide" Target="../notesSlides/notesSlide12.xml"/><Relationship Id="rId1" Type="http://schemas.openxmlformats.org/officeDocument/2006/relationships/slideLayout" Target="../slideLayouts/slideLayout17.xml"/><Relationship Id="rId4" Type="http://schemas.openxmlformats.org/officeDocument/2006/relationships/hyperlink" Target="http://www.ebi-zuerich.ch/" TargetMode="External"/></Relationships>
</file>

<file path=ppt/slides/_rels/slide16.xml.rels><?xml version="1.0" encoding="UTF-8" standalone="yes"?>
<Relationships xmlns="http://schemas.openxmlformats.org/package/2006/relationships"><Relationship Id="rId3" Type="http://schemas.openxmlformats.org/officeDocument/2006/relationships/hyperlink" Target="http://www.ebi-zuerich.ch/" TargetMode="External"/><Relationship Id="rId2" Type="http://schemas.openxmlformats.org/officeDocument/2006/relationships/hyperlink" Target="http://www.isb-w.eu/" TargetMode="Externa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17.xml"/><Relationship Id="rId5" Type="http://schemas.openxmlformats.org/officeDocument/2006/relationships/hyperlink" Target="http://www.ebi-zuerich.ch/" TargetMode="External"/><Relationship Id="rId4" Type="http://schemas.openxmlformats.org/officeDocument/2006/relationships/hyperlink" Target="http://www.isb-w.eu/"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17.xml"/><Relationship Id="rId5" Type="http://schemas.openxmlformats.org/officeDocument/2006/relationships/hyperlink" Target="http://www.ebi-zuerich.ch/" TargetMode="External"/><Relationship Id="rId4" Type="http://schemas.openxmlformats.org/officeDocument/2006/relationships/hyperlink" Target="http://www.isb-w.eu/"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notesSlide" Target="../notesSlides/notesSlide15.xml"/><Relationship Id="rId1" Type="http://schemas.openxmlformats.org/officeDocument/2006/relationships/slideLayout" Target="../slideLayouts/slideLayout17.xml"/><Relationship Id="rId4" Type="http://schemas.openxmlformats.org/officeDocument/2006/relationships/hyperlink" Target="http://www.ebi-zuerich.ch/"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image" Target="../media/image8.jpeg"/><Relationship Id="rId1" Type="http://schemas.openxmlformats.org/officeDocument/2006/relationships/slideLayout" Target="../slideLayouts/slideLayout17.xml"/><Relationship Id="rId4" Type="http://schemas.openxmlformats.org/officeDocument/2006/relationships/hyperlink" Target="http://www.ebi-zuerich.ch/" TargetMode="External"/></Relationships>
</file>

<file path=ppt/slides/_rels/slide20.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notesSlide" Target="../notesSlides/notesSlide16.xml"/><Relationship Id="rId1" Type="http://schemas.openxmlformats.org/officeDocument/2006/relationships/slideLayout" Target="../slideLayouts/slideLayout17.xml"/><Relationship Id="rId4" Type="http://schemas.openxmlformats.org/officeDocument/2006/relationships/hyperlink" Target="http://www.ebi-zuerich.ch/" TargetMode="External"/></Relationships>
</file>

<file path=ppt/slides/_rels/slide21.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notesSlide" Target="../notesSlides/notesSlide17.xml"/><Relationship Id="rId1" Type="http://schemas.openxmlformats.org/officeDocument/2006/relationships/slideLayout" Target="../slideLayouts/slideLayout17.xml"/><Relationship Id="rId4" Type="http://schemas.openxmlformats.org/officeDocument/2006/relationships/hyperlink" Target="http://www.ebi-zuerich.ch/"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8.xml"/><Relationship Id="rId1" Type="http://schemas.openxmlformats.org/officeDocument/2006/relationships/slideLayout" Target="../slideLayouts/slideLayout16.xml"/><Relationship Id="rId6" Type="http://schemas.openxmlformats.org/officeDocument/2006/relationships/hyperlink" Target="http://www.ebi-zuerich.ch/" TargetMode="External"/><Relationship Id="rId5" Type="http://schemas.openxmlformats.org/officeDocument/2006/relationships/hyperlink" Target="http://www.isb-w.eu/" TargetMode="External"/><Relationship Id="rId4" Type="http://schemas.openxmlformats.org/officeDocument/2006/relationships/hyperlink" Target="http://en.wikipedia.org/wiki/Ego-state_therapy" TargetMode="External"/></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notesSlide" Target="../notesSlides/notesSlide19.xml"/><Relationship Id="rId7" Type="http://schemas.openxmlformats.org/officeDocument/2006/relationships/image" Target="../media/image17.png"/><Relationship Id="rId2" Type="http://schemas.openxmlformats.org/officeDocument/2006/relationships/slideLayout" Target="../slideLayouts/slideLayout17.xml"/><Relationship Id="rId1" Type="http://schemas.openxmlformats.org/officeDocument/2006/relationships/vmlDrawing" Target="../drawings/vmlDrawing1.vml"/><Relationship Id="rId6" Type="http://schemas.openxmlformats.org/officeDocument/2006/relationships/image" Target="../media/image16.emf"/><Relationship Id="rId11" Type="http://schemas.openxmlformats.org/officeDocument/2006/relationships/hyperlink" Target="http://www.ebi-zuerich.ch/" TargetMode="External"/><Relationship Id="rId5" Type="http://schemas.openxmlformats.org/officeDocument/2006/relationships/image" Target="../media/image14.png"/><Relationship Id="rId10" Type="http://schemas.openxmlformats.org/officeDocument/2006/relationships/hyperlink" Target="http://www.isb-w.eu/" TargetMode="External"/><Relationship Id="rId4" Type="http://schemas.openxmlformats.org/officeDocument/2006/relationships/oleObject" Target="../embeddings/oleObject1.bin"/><Relationship Id="rId9"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17.xml"/><Relationship Id="rId5" Type="http://schemas.openxmlformats.org/officeDocument/2006/relationships/hyperlink" Target="http://www.ebi-zuerich.ch/" TargetMode="External"/><Relationship Id="rId4" Type="http://schemas.openxmlformats.org/officeDocument/2006/relationships/hyperlink" Target="http://www.isb-w.eu/"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17.xml"/><Relationship Id="rId5" Type="http://schemas.openxmlformats.org/officeDocument/2006/relationships/hyperlink" Target="http://www.ebi-zuerich.ch/" TargetMode="External"/><Relationship Id="rId4" Type="http://schemas.openxmlformats.org/officeDocument/2006/relationships/hyperlink" Target="http://www.isb-w.eu/"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notesSlide" Target="../notesSlides/notesSlide22.xml"/><Relationship Id="rId1" Type="http://schemas.openxmlformats.org/officeDocument/2006/relationships/slideLayout" Target="../slideLayouts/slideLayout17.xml"/><Relationship Id="rId4" Type="http://schemas.openxmlformats.org/officeDocument/2006/relationships/hyperlink" Target="http://www.ebi-zuerich.ch/"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image" Target="../media/image20.jpeg"/><Relationship Id="rId1" Type="http://schemas.openxmlformats.org/officeDocument/2006/relationships/slideLayout" Target="../slideLayouts/slideLayout17.xml"/><Relationship Id="rId4" Type="http://schemas.openxmlformats.org/officeDocument/2006/relationships/hyperlink" Target="http://www.ebi-zuerich.ch/" TargetMode="External"/></Relationships>
</file>

<file path=ppt/slides/_rels/slide2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1.jpeg"/><Relationship Id="rId1" Type="http://schemas.openxmlformats.org/officeDocument/2006/relationships/slideLayout" Target="../slideLayouts/slideLayout12.xml"/><Relationship Id="rId5" Type="http://schemas.openxmlformats.org/officeDocument/2006/relationships/hyperlink" Target="http://www.ebi-zuerich.ch/" TargetMode="External"/><Relationship Id="rId4" Type="http://schemas.openxmlformats.org/officeDocument/2006/relationships/hyperlink" Target="http://www.isb-w.eu/"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image" Target="../media/image22.png"/><Relationship Id="rId1" Type="http://schemas.openxmlformats.org/officeDocument/2006/relationships/slideLayout" Target="../slideLayouts/slideLayout4.xml"/><Relationship Id="rId4" Type="http://schemas.openxmlformats.org/officeDocument/2006/relationships/hyperlink" Target="http://www.ebi-zuerich.ch/"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7.xml"/><Relationship Id="rId5" Type="http://schemas.openxmlformats.org/officeDocument/2006/relationships/hyperlink" Target="http://www.ebi-zuerich.ch/" TargetMode="External"/><Relationship Id="rId4" Type="http://schemas.openxmlformats.org/officeDocument/2006/relationships/hyperlink" Target="http://www.isb-w.eu/" TargetMode="External"/></Relationships>
</file>

<file path=ppt/slides/_rels/slide30.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notesSlide" Target="../notesSlides/notesSlide23.xml"/><Relationship Id="rId1" Type="http://schemas.openxmlformats.org/officeDocument/2006/relationships/slideLayout" Target="../slideLayouts/slideLayout17.xml"/><Relationship Id="rId4" Type="http://schemas.openxmlformats.org/officeDocument/2006/relationships/hyperlink" Target="http://www.ebi-zuerich.ch/" TargetMode="External"/></Relationships>
</file>

<file path=ppt/slides/_rels/slide31.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notesSlide" Target="../notesSlides/notesSlide24.xml"/><Relationship Id="rId1" Type="http://schemas.openxmlformats.org/officeDocument/2006/relationships/slideLayout" Target="../slideLayouts/slideLayout17.xml"/><Relationship Id="rId4" Type="http://schemas.openxmlformats.org/officeDocument/2006/relationships/hyperlink" Target="http://www.ebi-zuerich.ch/" TargetMode="External"/></Relationships>
</file>

<file path=ppt/slides/_rels/slide32.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image" Target="../media/image23.jpeg"/><Relationship Id="rId1" Type="http://schemas.openxmlformats.org/officeDocument/2006/relationships/slideLayout" Target="../slideLayouts/slideLayout4.xml"/><Relationship Id="rId4" Type="http://schemas.openxmlformats.org/officeDocument/2006/relationships/hyperlink" Target="http://www.ebi-zuerich.ch/" TargetMode="External"/></Relationships>
</file>

<file path=ppt/slides/_rels/slide33.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notesSlide" Target="../notesSlides/notesSlide25.xml"/><Relationship Id="rId1" Type="http://schemas.openxmlformats.org/officeDocument/2006/relationships/slideLayout" Target="../slideLayouts/slideLayout17.xml"/><Relationship Id="rId4" Type="http://schemas.openxmlformats.org/officeDocument/2006/relationships/hyperlink" Target="http://www.ebi-zuerich.ch/"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www.ebi-zuerich.ch/" TargetMode="External"/><Relationship Id="rId2" Type="http://schemas.openxmlformats.org/officeDocument/2006/relationships/hyperlink" Target="http://www.isb-w.eu/" TargetMode="Externa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hyperlink" Target="http://www.ebi-zuerich.ch/" TargetMode="External"/><Relationship Id="rId2" Type="http://schemas.openxmlformats.org/officeDocument/2006/relationships/hyperlink" Target="http://www.isb-w.eu/" TargetMode="External"/><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notesSlide" Target="../notesSlides/notesSlide26.xml"/><Relationship Id="rId1" Type="http://schemas.openxmlformats.org/officeDocument/2006/relationships/slideLayout" Target="../slideLayouts/slideLayout17.xml"/><Relationship Id="rId4" Type="http://schemas.openxmlformats.org/officeDocument/2006/relationships/hyperlink" Target="http://www.ebi-zuerich.ch/" TargetMode="External"/></Relationships>
</file>

<file path=ppt/slides/_rels/slide37.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notesSlide" Target="../notesSlides/notesSlide27.xml"/><Relationship Id="rId1" Type="http://schemas.openxmlformats.org/officeDocument/2006/relationships/slideLayout" Target="../slideLayouts/slideLayout17.xml"/><Relationship Id="rId4" Type="http://schemas.openxmlformats.org/officeDocument/2006/relationships/hyperlink" Target="http://www.ebi-zuerich.ch/" TargetMode="External"/></Relationships>
</file>

<file path=ppt/slides/_rels/slide38.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notesSlide" Target="../notesSlides/notesSlide28.xml"/><Relationship Id="rId1" Type="http://schemas.openxmlformats.org/officeDocument/2006/relationships/slideLayout" Target="../slideLayouts/slideLayout17.xml"/><Relationship Id="rId4" Type="http://schemas.openxmlformats.org/officeDocument/2006/relationships/hyperlink" Target="http://www.ebi-zuerich.ch/" TargetMode="External"/></Relationships>
</file>

<file path=ppt/slides/_rels/slide39.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notesSlide" Target="../notesSlides/notesSlide29.xml"/><Relationship Id="rId1" Type="http://schemas.openxmlformats.org/officeDocument/2006/relationships/slideLayout" Target="../slideLayouts/slideLayout17.xml"/><Relationship Id="rId4" Type="http://schemas.openxmlformats.org/officeDocument/2006/relationships/hyperlink" Target="http://www.ebi-zuerich.ch/"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17.xml"/><Relationship Id="rId5" Type="http://schemas.openxmlformats.org/officeDocument/2006/relationships/hyperlink" Target="http://www.ebi-zuerich.ch/" TargetMode="External"/><Relationship Id="rId4" Type="http://schemas.openxmlformats.org/officeDocument/2006/relationships/hyperlink" Target="http://www.isb-w.eu/" TargetMode="External"/></Relationships>
</file>

<file path=ppt/slides/_rels/slide40.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image" Target="../media/image24.png"/><Relationship Id="rId1" Type="http://schemas.openxmlformats.org/officeDocument/2006/relationships/slideLayout" Target="../slideLayouts/slideLayout4.xml"/><Relationship Id="rId4" Type="http://schemas.openxmlformats.org/officeDocument/2006/relationships/hyperlink" Target="http://www.ebi-zuerich.ch/" TargetMode="External"/></Relationships>
</file>

<file path=ppt/slides/_rels/slide41.xml.rels><?xml version="1.0" encoding="UTF-8" standalone="yes"?>
<Relationships xmlns="http://schemas.openxmlformats.org/package/2006/relationships"><Relationship Id="rId3" Type="http://schemas.openxmlformats.org/officeDocument/2006/relationships/hyperlink" Target="http://www.ebi-zuerich.ch/" TargetMode="External"/><Relationship Id="rId2" Type="http://schemas.openxmlformats.org/officeDocument/2006/relationships/hyperlink" Target="http://www.isb-w.eu/" TargetMode="External"/><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3" Type="http://schemas.openxmlformats.org/officeDocument/2006/relationships/hyperlink" Target="http://www.ebi-zuerich.ch/" TargetMode="External"/><Relationship Id="rId2" Type="http://schemas.openxmlformats.org/officeDocument/2006/relationships/hyperlink" Target="http://www.isb-w.eu/" TargetMode="External"/><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3" Type="http://schemas.openxmlformats.org/officeDocument/2006/relationships/hyperlink" Target="http://www.ebi-zuerich.ch/" TargetMode="External"/><Relationship Id="rId2" Type="http://schemas.openxmlformats.org/officeDocument/2006/relationships/hyperlink" Target="http://www.isb-w.eu/" TargetMode="Externa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hyperlink" Target="http://www.ebi-zuerich.ch/" TargetMode="External"/><Relationship Id="rId2" Type="http://schemas.openxmlformats.org/officeDocument/2006/relationships/hyperlink" Target="http://www.isb-w.eu/" TargetMode="Externa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hyperlink" Target="http://www.ebi-zuerich.ch/" TargetMode="External"/><Relationship Id="rId2" Type="http://schemas.openxmlformats.org/officeDocument/2006/relationships/hyperlink" Target="http://www.isb-w.eu/" TargetMode="Externa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hyperlink" Target="http://www.ebi-zuerich.ch/" TargetMode="External"/><Relationship Id="rId2" Type="http://schemas.openxmlformats.org/officeDocument/2006/relationships/hyperlink" Target="http://www.isb-w.eu/" TargetMode="Externa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4.xml"/><Relationship Id="rId6" Type="http://schemas.openxmlformats.org/officeDocument/2006/relationships/hyperlink" Target="http://www.ebi-zuerich.ch/" TargetMode="External"/><Relationship Id="rId5" Type="http://schemas.openxmlformats.org/officeDocument/2006/relationships/hyperlink" Target="http://www.isb-w.eu/" TargetMode="External"/><Relationship Id="rId4" Type="http://schemas.openxmlformats.org/officeDocument/2006/relationships/image" Target="../media/image27.png"/></Relationships>
</file>

<file path=ppt/slides/_rels/slide48.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image" Target="../media/image28.png"/><Relationship Id="rId1" Type="http://schemas.openxmlformats.org/officeDocument/2006/relationships/slideLayout" Target="../slideLayouts/slideLayout4.xml"/><Relationship Id="rId4" Type="http://schemas.openxmlformats.org/officeDocument/2006/relationships/hyperlink" Target="http://www.ebi-zuerich.ch/" TargetMode="External"/></Relationships>
</file>

<file path=ppt/slides/_rels/slide49.xml.rels><?xml version="1.0" encoding="UTF-8" standalone="yes"?>
<Relationships xmlns="http://schemas.openxmlformats.org/package/2006/relationships"><Relationship Id="rId3" Type="http://schemas.openxmlformats.org/officeDocument/2006/relationships/hyperlink" Target="http://www.ebi-zuerich.ch/" TargetMode="External"/><Relationship Id="rId2" Type="http://schemas.openxmlformats.org/officeDocument/2006/relationships/hyperlink" Target="http://www.isb-w.eu/" TargetMode="Externa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notesSlide" Target="../notesSlides/notesSlide3.xml"/><Relationship Id="rId1" Type="http://schemas.openxmlformats.org/officeDocument/2006/relationships/slideLayout" Target="../slideLayouts/slideLayout17.xml"/><Relationship Id="rId4" Type="http://schemas.openxmlformats.org/officeDocument/2006/relationships/hyperlink" Target="http://www.ebi-zuerich.ch/" TargetMode="External"/></Relationships>
</file>

<file path=ppt/slides/_rels/slide50.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image" Target="../media/image29.png"/><Relationship Id="rId1" Type="http://schemas.openxmlformats.org/officeDocument/2006/relationships/slideLayout" Target="../slideLayouts/slideLayout4.xml"/><Relationship Id="rId4" Type="http://schemas.openxmlformats.org/officeDocument/2006/relationships/hyperlink" Target="http://www.ebi-zuerich.ch/" TargetMode="External"/></Relationships>
</file>

<file path=ppt/slides/_rels/slide51.xml.rels><?xml version="1.0" encoding="UTF-8" standalone="yes"?>
<Relationships xmlns="http://schemas.openxmlformats.org/package/2006/relationships"><Relationship Id="rId3" Type="http://schemas.openxmlformats.org/officeDocument/2006/relationships/hyperlink" Target="http://www.ebi-zuerich.ch/" TargetMode="External"/><Relationship Id="rId2" Type="http://schemas.openxmlformats.org/officeDocument/2006/relationships/hyperlink" Target="http://www.isb-w.eu/" TargetMode="Externa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hyperlink" Target="http://www.ebi-zuerich.ch/" TargetMode="External"/><Relationship Id="rId2" Type="http://schemas.openxmlformats.org/officeDocument/2006/relationships/hyperlink" Target="http://www.isb-w.eu/" TargetMode="Externa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0.xml"/><Relationship Id="rId1" Type="http://schemas.openxmlformats.org/officeDocument/2006/relationships/slideLayout" Target="../slideLayouts/slideLayout17.xml"/><Relationship Id="rId5" Type="http://schemas.openxmlformats.org/officeDocument/2006/relationships/hyperlink" Target="http://www.ebi-zuerich.ch/" TargetMode="External"/><Relationship Id="rId4" Type="http://schemas.openxmlformats.org/officeDocument/2006/relationships/hyperlink" Target="http://www.isb-w.eu/" TargetMode="External"/></Relationships>
</file>

<file path=ppt/slides/_rels/slide54.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notesSlide" Target="../notesSlides/notesSlide31.xml"/><Relationship Id="rId1" Type="http://schemas.openxmlformats.org/officeDocument/2006/relationships/slideLayout" Target="../slideLayouts/slideLayout17.xml"/><Relationship Id="rId4" Type="http://schemas.openxmlformats.org/officeDocument/2006/relationships/hyperlink" Target="http://www.ebi-zuerich.ch/" TargetMode="External"/></Relationships>
</file>

<file path=ppt/slides/_rels/slide55.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image" Target="../media/image30.png"/><Relationship Id="rId1" Type="http://schemas.openxmlformats.org/officeDocument/2006/relationships/slideLayout" Target="../slideLayouts/slideLayout4.xml"/><Relationship Id="rId4" Type="http://schemas.openxmlformats.org/officeDocument/2006/relationships/hyperlink" Target="http://www.ebi-zuerich.ch/" TargetMode="External"/></Relationships>
</file>

<file path=ppt/slides/_rels/slide56.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notesSlide" Target="../notesSlides/notesSlide32.xml"/><Relationship Id="rId1" Type="http://schemas.openxmlformats.org/officeDocument/2006/relationships/slideLayout" Target="../slideLayouts/slideLayout17.xml"/><Relationship Id="rId4" Type="http://schemas.openxmlformats.org/officeDocument/2006/relationships/hyperlink" Target="http://www.ebi-zuerich.ch/" TargetMode="External"/></Relationships>
</file>

<file path=ppt/slides/_rels/slide5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3.xml"/><Relationship Id="rId1" Type="http://schemas.openxmlformats.org/officeDocument/2006/relationships/slideLayout" Target="../slideLayouts/slideLayout17.xml"/><Relationship Id="rId5" Type="http://schemas.openxmlformats.org/officeDocument/2006/relationships/hyperlink" Target="http://www.ebi-zuerich.ch/" TargetMode="External"/><Relationship Id="rId4" Type="http://schemas.openxmlformats.org/officeDocument/2006/relationships/hyperlink" Target="http://www.isb-w.eu/" TargetMode="External"/></Relationships>
</file>

<file path=ppt/slides/_rels/slide5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jpeg"/><Relationship Id="rId1" Type="http://schemas.openxmlformats.org/officeDocument/2006/relationships/slideLayout" Target="../slideLayouts/slideLayout4.xml"/><Relationship Id="rId5" Type="http://schemas.openxmlformats.org/officeDocument/2006/relationships/hyperlink" Target="http://www.ebi-zuerich.ch/" TargetMode="External"/><Relationship Id="rId4" Type="http://schemas.openxmlformats.org/officeDocument/2006/relationships/hyperlink" Target="http://www.isb-w.eu/" TargetMode="External"/></Relationships>
</file>

<file path=ppt/slides/_rels/slide59.xml.rels><?xml version="1.0" encoding="UTF-8" standalone="yes"?>
<Relationships xmlns="http://schemas.openxmlformats.org/package/2006/relationships"><Relationship Id="rId3" Type="http://schemas.openxmlformats.org/officeDocument/2006/relationships/hyperlink" Target="http://www.ebi-zuerich.ch/" TargetMode="External"/><Relationship Id="rId2" Type="http://schemas.openxmlformats.org/officeDocument/2006/relationships/hyperlink" Target="http://www.isb-w.eu/" TargetMode="Externa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notesSlide" Target="../notesSlides/notesSlide4.xml"/><Relationship Id="rId1" Type="http://schemas.openxmlformats.org/officeDocument/2006/relationships/slideLayout" Target="../slideLayouts/slideLayout17.xml"/><Relationship Id="rId4" Type="http://schemas.openxmlformats.org/officeDocument/2006/relationships/hyperlink" Target="http://www.ebi-zuerich.ch/" TargetMode="External"/></Relationships>
</file>

<file path=ppt/slides/_rels/slide60.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image" Target="../media/image34.jpeg"/><Relationship Id="rId1" Type="http://schemas.openxmlformats.org/officeDocument/2006/relationships/slideLayout" Target="../slideLayouts/slideLayout4.xml"/><Relationship Id="rId4" Type="http://schemas.openxmlformats.org/officeDocument/2006/relationships/hyperlink" Target="http://www.ebi-zuerich.ch/" TargetMode="External"/></Relationships>
</file>

<file path=ppt/slides/_rels/slide61.xml.rels><?xml version="1.0" encoding="UTF-8" standalone="yes"?>
<Relationships xmlns="http://schemas.openxmlformats.org/package/2006/relationships"><Relationship Id="rId3" Type="http://schemas.openxmlformats.org/officeDocument/2006/relationships/hyperlink" Target="http://www.ebi-zuerich.ch/" TargetMode="External"/><Relationship Id="rId2" Type="http://schemas.openxmlformats.org/officeDocument/2006/relationships/hyperlink" Target="http://www.isb-w.eu/" TargetMode="Externa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8" Type="http://schemas.openxmlformats.org/officeDocument/2006/relationships/hyperlink" Target="http://www.ebi-zuerich.ch/" TargetMode="External"/><Relationship Id="rId3" Type="http://schemas.openxmlformats.org/officeDocument/2006/relationships/image" Target="../media/image35.jpeg"/><Relationship Id="rId7" Type="http://schemas.openxmlformats.org/officeDocument/2006/relationships/hyperlink" Target="http://www.isb-w.eu/" TargetMode="External"/><Relationship Id="rId2" Type="http://schemas.openxmlformats.org/officeDocument/2006/relationships/notesSlide" Target="../notesSlides/notesSlide34.xml"/><Relationship Id="rId1" Type="http://schemas.openxmlformats.org/officeDocument/2006/relationships/slideLayout" Target="../slideLayouts/slideLayout4.xml"/><Relationship Id="rId6" Type="http://schemas.microsoft.com/office/2007/relationships/hdphoto" Target="../media/hdphoto3.wdp"/><Relationship Id="rId5" Type="http://schemas.openxmlformats.org/officeDocument/2006/relationships/image" Target="../media/image36.jpeg"/><Relationship Id="rId4" Type="http://schemas.microsoft.com/office/2007/relationships/hdphoto" Target="../media/hdphoto2.wdp"/></Relationships>
</file>

<file path=ppt/slides/_rels/slide6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5.xml"/><Relationship Id="rId1" Type="http://schemas.openxmlformats.org/officeDocument/2006/relationships/slideLayout" Target="../slideLayouts/slideLayout16.xml"/><Relationship Id="rId6" Type="http://schemas.openxmlformats.org/officeDocument/2006/relationships/hyperlink" Target="http://www.ebi-zuerich.ch/" TargetMode="External"/><Relationship Id="rId5" Type="http://schemas.openxmlformats.org/officeDocument/2006/relationships/hyperlink" Target="http://www.isb-w.eu/" TargetMode="External"/><Relationship Id="rId4" Type="http://schemas.openxmlformats.org/officeDocument/2006/relationships/image" Target="../media/image38.png"/></Relationships>
</file>

<file path=ppt/slides/_rels/slide64.xml.rels><?xml version="1.0" encoding="UTF-8" standalone="yes"?>
<Relationships xmlns="http://schemas.openxmlformats.org/package/2006/relationships"><Relationship Id="rId3" Type="http://schemas.openxmlformats.org/officeDocument/2006/relationships/hyperlink" Target="http://www.ebi-zuerich.ch/" TargetMode="External"/><Relationship Id="rId2" Type="http://schemas.openxmlformats.org/officeDocument/2006/relationships/hyperlink" Target="http://www.isb-w.eu/" TargetMode="Externa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6.xml"/><Relationship Id="rId1" Type="http://schemas.openxmlformats.org/officeDocument/2006/relationships/slideLayout" Target="../slideLayouts/slideLayout17.xml"/><Relationship Id="rId5" Type="http://schemas.openxmlformats.org/officeDocument/2006/relationships/hyperlink" Target="http://www.ebi-zuerich.ch/" TargetMode="External"/><Relationship Id="rId4" Type="http://schemas.openxmlformats.org/officeDocument/2006/relationships/hyperlink" Target="http://www.isb-w.eu/" TargetMode="External"/></Relationships>
</file>

<file path=ppt/slides/_rels/slide66.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notesSlide" Target="../notesSlides/notesSlide37.xml"/><Relationship Id="rId1" Type="http://schemas.openxmlformats.org/officeDocument/2006/relationships/slideLayout" Target="../slideLayouts/slideLayout17.xml"/><Relationship Id="rId4" Type="http://schemas.openxmlformats.org/officeDocument/2006/relationships/hyperlink" Target="http://www.ebi-zuerich.ch/" TargetMode="External"/></Relationships>
</file>

<file path=ppt/slides/_rels/slide67.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notesSlide" Target="../notesSlides/notesSlide38.xml"/><Relationship Id="rId1" Type="http://schemas.openxmlformats.org/officeDocument/2006/relationships/slideLayout" Target="../slideLayouts/slideLayout17.xml"/><Relationship Id="rId4" Type="http://schemas.openxmlformats.org/officeDocument/2006/relationships/hyperlink" Target="http://www.ebi-zuerich.ch/" TargetMode="External"/></Relationships>
</file>

<file path=ppt/slides/_rels/slide6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9.xml"/><Relationship Id="rId1" Type="http://schemas.openxmlformats.org/officeDocument/2006/relationships/slideLayout" Target="../slideLayouts/slideLayout16.xml"/><Relationship Id="rId5" Type="http://schemas.openxmlformats.org/officeDocument/2006/relationships/hyperlink" Target="http://www.ebi-zuerich.ch/" TargetMode="External"/><Relationship Id="rId4" Type="http://schemas.openxmlformats.org/officeDocument/2006/relationships/hyperlink" Target="http://www.isb-w.eu/" TargetMode="External"/></Relationships>
</file>

<file path=ppt/slides/_rels/slide69.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image" Target="../media/image40.png"/><Relationship Id="rId1" Type="http://schemas.openxmlformats.org/officeDocument/2006/relationships/slideLayout" Target="../slideLayouts/slideLayout5.xml"/><Relationship Id="rId4" Type="http://schemas.openxmlformats.org/officeDocument/2006/relationships/hyperlink" Target="http://www.ebi-zuerich.ch/"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notesSlide" Target="../notesSlides/notesSlide5.xml"/><Relationship Id="rId1" Type="http://schemas.openxmlformats.org/officeDocument/2006/relationships/slideLayout" Target="../slideLayouts/slideLayout17.xml"/><Relationship Id="rId4" Type="http://schemas.openxmlformats.org/officeDocument/2006/relationships/hyperlink" Target="http://www.ebi-zuerich.ch/" TargetMode="External"/></Relationships>
</file>

<file path=ppt/slides/_rels/slide70.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image" Target="../media/image41.jpeg"/><Relationship Id="rId1" Type="http://schemas.openxmlformats.org/officeDocument/2006/relationships/slideLayout" Target="../slideLayouts/slideLayout4.xml"/><Relationship Id="rId4" Type="http://schemas.openxmlformats.org/officeDocument/2006/relationships/hyperlink" Target="http://www.ebi-zuerich.ch/" TargetMode="External"/></Relationships>
</file>

<file path=ppt/slides/_rels/slide71.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image" Target="../media/image42.png"/><Relationship Id="rId1" Type="http://schemas.openxmlformats.org/officeDocument/2006/relationships/slideLayout" Target="../slideLayouts/slideLayout4.xml"/><Relationship Id="rId4" Type="http://schemas.openxmlformats.org/officeDocument/2006/relationships/hyperlink" Target="http://www.ebi-zuerich.ch/" TargetMode="External"/></Relationships>
</file>

<file path=ppt/slides/_rels/slide72.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image" Target="../media/image43.jpeg"/><Relationship Id="rId1" Type="http://schemas.openxmlformats.org/officeDocument/2006/relationships/slideLayout" Target="../slideLayouts/slideLayout4.xml"/><Relationship Id="rId4" Type="http://schemas.openxmlformats.org/officeDocument/2006/relationships/hyperlink" Target="http://www.ebi-zuerich.ch/" TargetMode="External"/></Relationships>
</file>

<file path=ppt/slides/_rels/slide73.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image" Target="../media/image44.jpeg"/><Relationship Id="rId1" Type="http://schemas.openxmlformats.org/officeDocument/2006/relationships/slideLayout" Target="../slideLayouts/slideLayout4.xml"/><Relationship Id="rId4" Type="http://schemas.openxmlformats.org/officeDocument/2006/relationships/hyperlink" Target="http://www.ebi-zuerich.ch/" TargetMode="External"/></Relationships>
</file>

<file path=ppt/slides/_rels/slide74.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image" Target="../media/image45.png"/><Relationship Id="rId1" Type="http://schemas.openxmlformats.org/officeDocument/2006/relationships/slideLayout" Target="../slideLayouts/slideLayout4.xml"/><Relationship Id="rId4" Type="http://schemas.openxmlformats.org/officeDocument/2006/relationships/hyperlink" Target="http://www.ebi-zuerich.ch/" TargetMode="External"/></Relationships>
</file>

<file path=ppt/slides/_rels/slide75.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40.xml"/><Relationship Id="rId1" Type="http://schemas.openxmlformats.org/officeDocument/2006/relationships/slideLayout" Target="../slideLayouts/slideLayout16.xml"/><Relationship Id="rId5" Type="http://schemas.openxmlformats.org/officeDocument/2006/relationships/hyperlink" Target="http://www.ebi-zuerich.ch/" TargetMode="External"/><Relationship Id="rId4" Type="http://schemas.openxmlformats.org/officeDocument/2006/relationships/hyperlink" Target="http://www.isb-w.eu/" TargetMode="External"/></Relationships>
</file>

<file path=ppt/slides/_rels/slide76.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image" Target="../media/image47.png"/><Relationship Id="rId1" Type="http://schemas.openxmlformats.org/officeDocument/2006/relationships/slideLayout" Target="../slideLayouts/slideLayout4.xml"/><Relationship Id="rId5" Type="http://schemas.openxmlformats.org/officeDocument/2006/relationships/hyperlink" Target="http://www.ebi-zuerich.ch/" TargetMode="External"/><Relationship Id="rId4" Type="http://schemas.openxmlformats.org/officeDocument/2006/relationships/hyperlink" Target="http://www.isb-w.eu/" TargetMode="External"/></Relationships>
</file>

<file path=ppt/slides/_rels/slide7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41.xml"/><Relationship Id="rId1" Type="http://schemas.openxmlformats.org/officeDocument/2006/relationships/slideLayout" Target="../slideLayouts/slideLayout16.xml"/><Relationship Id="rId5" Type="http://schemas.openxmlformats.org/officeDocument/2006/relationships/hyperlink" Target="http://www.ebi-zuerich.ch/" TargetMode="External"/><Relationship Id="rId4" Type="http://schemas.openxmlformats.org/officeDocument/2006/relationships/hyperlink" Target="http://www.isb-w.eu/" TargetMode="External"/></Relationships>
</file>

<file path=ppt/slides/_rels/slide78.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image" Target="../media/image50.png"/><Relationship Id="rId1" Type="http://schemas.openxmlformats.org/officeDocument/2006/relationships/slideLayout" Target="../slideLayouts/slideLayout4.xml"/><Relationship Id="rId4" Type="http://schemas.openxmlformats.org/officeDocument/2006/relationships/hyperlink" Target="http://www.ebi-zuerich.ch/" TargetMode="External"/></Relationships>
</file>

<file path=ppt/slides/_rels/slide79.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image" Target="../media/image51.jpeg"/><Relationship Id="rId1" Type="http://schemas.openxmlformats.org/officeDocument/2006/relationships/slideLayout" Target="../slideLayouts/slideLayout4.xml"/><Relationship Id="rId4" Type="http://schemas.openxmlformats.org/officeDocument/2006/relationships/hyperlink" Target="http://www.ebi-zuerich.ch/"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notesSlide" Target="../notesSlides/notesSlide6.xml"/><Relationship Id="rId1" Type="http://schemas.openxmlformats.org/officeDocument/2006/relationships/slideLayout" Target="../slideLayouts/slideLayout17.xml"/><Relationship Id="rId4" Type="http://schemas.openxmlformats.org/officeDocument/2006/relationships/hyperlink" Target="http://www.ebi-zuerich.ch/" TargetMode="External"/></Relationships>
</file>

<file path=ppt/slides/_rels/slide80.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image" Target="../media/image52.jpeg"/><Relationship Id="rId1" Type="http://schemas.openxmlformats.org/officeDocument/2006/relationships/slideLayout" Target="../slideLayouts/slideLayout4.xml"/><Relationship Id="rId4" Type="http://schemas.openxmlformats.org/officeDocument/2006/relationships/hyperlink" Target="http://www.ebi-zuerich.ch/" TargetMode="External"/></Relationships>
</file>

<file path=ppt/slides/_rels/slide81.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notesSlide" Target="../notesSlides/notesSlide42.xml"/><Relationship Id="rId1" Type="http://schemas.openxmlformats.org/officeDocument/2006/relationships/slideLayout" Target="../slideLayouts/slideLayout16.xml"/><Relationship Id="rId6" Type="http://schemas.openxmlformats.org/officeDocument/2006/relationships/image" Target="../media/image56.png"/><Relationship Id="rId11" Type="http://schemas.openxmlformats.org/officeDocument/2006/relationships/hyperlink" Target="http://www.ebi-zuerich.ch/" TargetMode="External"/><Relationship Id="rId5" Type="http://schemas.openxmlformats.org/officeDocument/2006/relationships/image" Target="../media/image55.png"/><Relationship Id="rId10" Type="http://schemas.openxmlformats.org/officeDocument/2006/relationships/hyperlink" Target="http://www.isb-w.eu/" TargetMode="External"/><Relationship Id="rId4" Type="http://schemas.openxmlformats.org/officeDocument/2006/relationships/image" Target="../media/image54.png"/><Relationship Id="rId9" Type="http://schemas.openxmlformats.org/officeDocument/2006/relationships/image" Target="../media/image59.png"/></Relationships>
</file>

<file path=ppt/slides/_rels/slide82.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image" Target="../media/image60.png"/><Relationship Id="rId1" Type="http://schemas.openxmlformats.org/officeDocument/2006/relationships/slideLayout" Target="../slideLayouts/slideLayout4.xml"/><Relationship Id="rId4" Type="http://schemas.openxmlformats.org/officeDocument/2006/relationships/hyperlink" Target="http://www.ebi-zuerich.ch/" TargetMode="External"/></Relationships>
</file>

<file path=ppt/slides/_rels/slide83.xml.rels><?xml version="1.0" encoding="UTF-8" standalone="yes"?>
<Relationships xmlns="http://schemas.openxmlformats.org/package/2006/relationships"><Relationship Id="rId3" Type="http://schemas.openxmlformats.org/officeDocument/2006/relationships/hyperlink" Target="http://www.ebi-zuerich.ch/" TargetMode="External"/><Relationship Id="rId2" Type="http://schemas.openxmlformats.org/officeDocument/2006/relationships/hyperlink" Target="http://www.isb-w.eu/" TargetMode="Externa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image" Target="../media/image61.jpeg"/><Relationship Id="rId1" Type="http://schemas.openxmlformats.org/officeDocument/2006/relationships/slideLayout" Target="../slideLayouts/slideLayout4.xml"/><Relationship Id="rId4" Type="http://schemas.openxmlformats.org/officeDocument/2006/relationships/hyperlink" Target="http://www.ebi-zuerich.ch/" TargetMode="External"/></Relationships>
</file>

<file path=ppt/slides/_rels/slide85.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image" Target="../media/image62.png"/><Relationship Id="rId1" Type="http://schemas.openxmlformats.org/officeDocument/2006/relationships/slideLayout" Target="../slideLayouts/slideLayout4.xml"/><Relationship Id="rId4" Type="http://schemas.openxmlformats.org/officeDocument/2006/relationships/hyperlink" Target="http://www.ebi-zuerich.ch/" TargetMode="External"/></Relationships>
</file>

<file path=ppt/slides/_rels/slide86.xml.rels><?xml version="1.0" encoding="UTF-8" standalone="yes"?>
<Relationships xmlns="http://schemas.openxmlformats.org/package/2006/relationships"><Relationship Id="rId3" Type="http://schemas.openxmlformats.org/officeDocument/2006/relationships/hyperlink" Target="http://www.ebi-zuerich.ch/" TargetMode="External"/><Relationship Id="rId2" Type="http://schemas.openxmlformats.org/officeDocument/2006/relationships/hyperlink" Target="http://www.isb-w.eu/" TargetMode="Externa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image" Target="../media/image63.jpeg"/><Relationship Id="rId1" Type="http://schemas.openxmlformats.org/officeDocument/2006/relationships/slideLayout" Target="../slideLayouts/slideLayout4.xml"/><Relationship Id="rId4" Type="http://schemas.openxmlformats.org/officeDocument/2006/relationships/hyperlink" Target="http://www.ebi-zuerich.ch/" TargetMode="External"/></Relationships>
</file>

<file path=ppt/slides/_rels/slide88.xml.rels><?xml version="1.0" encoding="UTF-8" standalone="yes"?>
<Relationships xmlns="http://schemas.openxmlformats.org/package/2006/relationships"><Relationship Id="rId3" Type="http://schemas.openxmlformats.org/officeDocument/2006/relationships/hyperlink" Target="http://www.ebi-zuerich.ch/" TargetMode="External"/><Relationship Id="rId2" Type="http://schemas.openxmlformats.org/officeDocument/2006/relationships/hyperlink" Target="http://www.isb-w.eu/" TargetMode="External"/><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image" Target="../media/image64.png"/><Relationship Id="rId1" Type="http://schemas.openxmlformats.org/officeDocument/2006/relationships/slideLayout" Target="../slideLayouts/slideLayout4.xml"/><Relationship Id="rId4" Type="http://schemas.openxmlformats.org/officeDocument/2006/relationships/hyperlink" Target="http://www.ebi-zuerich.ch/"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notesSlide" Target="../notesSlides/notesSlide7.xml"/><Relationship Id="rId1" Type="http://schemas.openxmlformats.org/officeDocument/2006/relationships/slideLayout" Target="../slideLayouts/slideLayout17.xml"/><Relationship Id="rId4" Type="http://schemas.openxmlformats.org/officeDocument/2006/relationships/hyperlink" Target="http://www.ebi-zuerich.ch/" TargetMode="External"/></Relationships>
</file>

<file path=ppt/slides/_rels/slide90.xml.rels><?xml version="1.0" encoding="UTF-8" standalone="yes"?>
<Relationships xmlns="http://schemas.openxmlformats.org/package/2006/relationships"><Relationship Id="rId3" Type="http://schemas.openxmlformats.org/officeDocument/2006/relationships/hyperlink" Target="http://www.ebi-zuerich.ch/" TargetMode="External"/><Relationship Id="rId2" Type="http://schemas.openxmlformats.org/officeDocument/2006/relationships/hyperlink" Target="http://www.isb-w.eu/" TargetMode="External"/><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3" Type="http://schemas.openxmlformats.org/officeDocument/2006/relationships/hyperlink" Target="http://www.ebi-zuerich.ch/" TargetMode="External"/><Relationship Id="rId2" Type="http://schemas.openxmlformats.org/officeDocument/2006/relationships/hyperlink" Target="http://www.isb-w.eu/" TargetMode="External"/><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3" Type="http://schemas.openxmlformats.org/officeDocument/2006/relationships/hyperlink" Target="http://www.ebi-zuerich.ch/" TargetMode="External"/><Relationship Id="rId2" Type="http://schemas.openxmlformats.org/officeDocument/2006/relationships/hyperlink" Target="http://www.isb-w.eu/" TargetMode="External"/><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3" Type="http://schemas.openxmlformats.org/officeDocument/2006/relationships/hyperlink" Target="http://www.ebi-zuerich.ch/" TargetMode="External"/><Relationship Id="rId2" Type="http://schemas.openxmlformats.org/officeDocument/2006/relationships/hyperlink" Target="http://www.isb-w.eu/" TargetMode="External"/><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43.xml"/><Relationship Id="rId1" Type="http://schemas.openxmlformats.org/officeDocument/2006/relationships/slideLayout" Target="../slideLayouts/slideLayout16.xml"/><Relationship Id="rId5" Type="http://schemas.openxmlformats.org/officeDocument/2006/relationships/hyperlink" Target="http://www.ebi-zuerich.ch/" TargetMode="External"/><Relationship Id="rId4" Type="http://schemas.openxmlformats.org/officeDocument/2006/relationships/hyperlink" Target="http://www.isb-w.eu/" TargetMode="External"/></Relationships>
</file>

<file path=ppt/slides/_rels/slide95.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44.xml"/><Relationship Id="rId1" Type="http://schemas.openxmlformats.org/officeDocument/2006/relationships/slideLayout" Target="../slideLayouts/slideLayout16.xml"/><Relationship Id="rId5" Type="http://schemas.openxmlformats.org/officeDocument/2006/relationships/hyperlink" Target="http://www.ebi-zuerich.ch/" TargetMode="External"/><Relationship Id="rId4" Type="http://schemas.openxmlformats.org/officeDocument/2006/relationships/hyperlink" Target="http://www.isb-w.eu/" TargetMode="External"/></Relationships>
</file>

<file path=ppt/slides/_rels/slide96.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image" Target="../media/image67.jpeg"/><Relationship Id="rId1" Type="http://schemas.openxmlformats.org/officeDocument/2006/relationships/slideLayout" Target="../slideLayouts/slideLayout4.xml"/><Relationship Id="rId4" Type="http://schemas.openxmlformats.org/officeDocument/2006/relationships/hyperlink" Target="http://www.ebi-zuerich.ch/" TargetMode="External"/></Relationships>
</file>

<file path=ppt/slides/_rels/slide97.xml.rels><?xml version="1.0" encoding="UTF-8" standalone="yes"?>
<Relationships xmlns="http://schemas.openxmlformats.org/package/2006/relationships"><Relationship Id="rId3" Type="http://schemas.openxmlformats.org/officeDocument/2006/relationships/hyperlink" Target="http://www.ebi-zuerich.ch/" TargetMode="External"/><Relationship Id="rId2" Type="http://schemas.openxmlformats.org/officeDocument/2006/relationships/hyperlink" Target="http://www.isb-w.eu/" TargetMode="External"/><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3" Type="http://schemas.openxmlformats.org/officeDocument/2006/relationships/hyperlink" Target="http://www.ebi-zuerich.ch/" TargetMode="External"/><Relationship Id="rId2" Type="http://schemas.openxmlformats.org/officeDocument/2006/relationships/hyperlink" Target="http://www.isb-w.eu/" TargetMode="External"/><Relationship Id="rId1" Type="http://schemas.openxmlformats.org/officeDocument/2006/relationships/slideLayout" Target="../slideLayouts/slideLayout11.xml"/></Relationships>
</file>

<file path=ppt/slides/_rels/slide99.xml.rels><?xml version="1.0" encoding="UTF-8" standalone="yes"?>
<Relationships xmlns="http://schemas.openxmlformats.org/package/2006/relationships"><Relationship Id="rId3" Type="http://schemas.openxmlformats.org/officeDocument/2006/relationships/hyperlink" Target="http://www.ebi-zuerich.ch/" TargetMode="External"/><Relationship Id="rId2" Type="http://schemas.openxmlformats.org/officeDocument/2006/relationships/hyperlink" Target="http://www.isb-w.eu/" TargetMode="Externa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 y="1708150"/>
            <a:ext cx="6660231" cy="3240088"/>
          </a:xfrm>
        </p:spPr>
        <p:txBody>
          <a:bodyPr/>
          <a:lstStyle/>
          <a:p>
            <a:endParaRPr lang="de-DE" sz="2400" dirty="0">
              <a:solidFill>
                <a:srgbClr val="FFFFFF"/>
              </a:solidFill>
            </a:endParaRPr>
          </a:p>
        </p:txBody>
      </p:sp>
      <p:pic>
        <p:nvPicPr>
          <p:cNvPr id="7" name="Bild 1" descr="by-1.png"/>
          <p:cNvPicPr>
            <a:picLocks/>
          </p:cNvPicPr>
          <p:nvPr/>
        </p:nvPicPr>
        <p:blipFill>
          <a:blip r:embed="rId2" cstate="email">
            <a:extLst>
              <a:ext uri="{28A0092B-C50C-407E-A947-70E740481C1C}">
                <a14:useLocalDpi xmlns:a14="http://schemas.microsoft.com/office/drawing/2010/main"/>
              </a:ext>
            </a:extLst>
          </a:blip>
          <a:srcRect/>
          <a:stretch>
            <a:fillRect/>
          </a:stretch>
        </p:blipFill>
        <p:spPr bwMode="auto">
          <a:xfrm>
            <a:off x="7537420" y="4732005"/>
            <a:ext cx="490964" cy="171777"/>
          </a:xfrm>
          <a:prstGeom prst="rect">
            <a:avLst/>
          </a:prstGeom>
          <a:noFill/>
          <a:ln w="9525">
            <a:noFill/>
            <a:miter lim="800000"/>
            <a:headEnd/>
            <a:tailEnd/>
          </a:ln>
        </p:spPr>
      </p:pic>
      <p:pic>
        <p:nvPicPr>
          <p:cNvPr id="3" name="Bild 2" descr="P1000009.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68560" y="19726"/>
            <a:ext cx="7272808" cy="5308054"/>
          </a:xfrm>
          <a:prstGeom prst="rect">
            <a:avLst/>
          </a:prstGeom>
        </p:spPr>
      </p:pic>
      <p:sp>
        <p:nvSpPr>
          <p:cNvPr id="4" name="Textfeld 3"/>
          <p:cNvSpPr txBox="1"/>
          <p:nvPr/>
        </p:nvSpPr>
        <p:spPr>
          <a:xfrm>
            <a:off x="323531" y="3726191"/>
            <a:ext cx="4663104" cy="1384760"/>
          </a:xfrm>
          <a:prstGeom prst="rect">
            <a:avLst/>
          </a:prstGeom>
          <a:noFill/>
        </p:spPr>
        <p:txBody>
          <a:bodyPr wrap="none" lIns="91202" tIns="45604" rIns="91202" bIns="45604" rtlCol="0">
            <a:spAutoFit/>
          </a:bodyPr>
          <a:lstStyle/>
          <a:p>
            <a:r>
              <a:rPr lang="de-DE" sz="2800" b="1" dirty="0">
                <a:solidFill>
                  <a:srgbClr val="FFFFFF"/>
                </a:solidFill>
              </a:rPr>
              <a:t/>
            </a:r>
            <a:br>
              <a:rPr lang="de-DE" sz="2800" b="1" dirty="0">
                <a:solidFill>
                  <a:srgbClr val="FFFFFF"/>
                </a:solidFill>
              </a:rPr>
            </a:br>
            <a:r>
              <a:rPr lang="de-DE" sz="2800" b="1" dirty="0">
                <a:solidFill>
                  <a:srgbClr val="FFFFFF"/>
                </a:solidFill>
              </a:rPr>
              <a:t>Bernd Schmid</a:t>
            </a:r>
          </a:p>
          <a:p>
            <a:r>
              <a:rPr lang="de-DE" sz="2800" dirty="0">
                <a:solidFill>
                  <a:srgbClr val="FFFFFF"/>
                </a:solidFill>
              </a:rPr>
              <a:t>EBI – Zürich   23./</a:t>
            </a:r>
            <a:r>
              <a:rPr lang="de-DE" sz="2800" dirty="0" smtClean="0">
                <a:solidFill>
                  <a:srgbClr val="FFFFFF"/>
                </a:solidFill>
              </a:rPr>
              <a:t>24.Juni </a:t>
            </a:r>
            <a:r>
              <a:rPr lang="de-DE" sz="2800" dirty="0">
                <a:solidFill>
                  <a:srgbClr val="FFFFFF"/>
                </a:solidFill>
              </a:rPr>
              <a:t>2017 </a:t>
            </a:r>
            <a:endParaRPr lang="en-US" sz="2800" dirty="0"/>
          </a:p>
        </p:txBody>
      </p:sp>
      <p:pic>
        <p:nvPicPr>
          <p:cNvPr id="11" name="Bild 8"/>
          <p:cNvPicPr>
            <a:picLocks noChangeAspect="1"/>
          </p:cNvPicPr>
          <p:nvPr/>
        </p:nvPicPr>
        <p:blipFill>
          <a:blip r:embed="rId4" cstate="email">
            <a:extLst>
              <a:ext uri="{28A0092B-C50C-407E-A947-70E740481C1C}">
                <a14:useLocalDpi xmlns:a14="http://schemas.microsoft.com/office/drawing/2010/main"/>
              </a:ext>
            </a:extLst>
          </a:blip>
          <a:srcRect/>
          <a:stretch>
            <a:fillRect/>
          </a:stretch>
        </p:blipFill>
        <p:spPr bwMode="auto">
          <a:xfrm>
            <a:off x="7236296" y="987574"/>
            <a:ext cx="1312066" cy="1312066"/>
          </a:xfrm>
          <a:prstGeom prst="rect">
            <a:avLst/>
          </a:prstGeom>
          <a:noFill/>
          <a:ln w="9525">
            <a:noFill/>
            <a:miter lim="800000"/>
            <a:headEnd/>
            <a:tailEnd/>
          </a:ln>
        </p:spPr>
      </p:pic>
      <p:sp>
        <p:nvSpPr>
          <p:cNvPr id="8" name="Textfeld 7"/>
          <p:cNvSpPr txBox="1"/>
          <p:nvPr/>
        </p:nvSpPr>
        <p:spPr>
          <a:xfrm>
            <a:off x="2555782" y="2787780"/>
            <a:ext cx="4088725" cy="1754092"/>
          </a:xfrm>
          <a:prstGeom prst="rect">
            <a:avLst/>
          </a:prstGeom>
          <a:noFill/>
        </p:spPr>
        <p:txBody>
          <a:bodyPr wrap="none" lIns="91202" tIns="45604" rIns="91202" bIns="45604" rtlCol="0">
            <a:spAutoFit/>
          </a:bodyPr>
          <a:lstStyle/>
          <a:p>
            <a:r>
              <a:rPr lang="de-DE" sz="3600" b="1" dirty="0">
                <a:solidFill>
                  <a:srgbClr val="FFFFFF"/>
                </a:solidFill>
              </a:rPr>
              <a:t>Systemische</a:t>
            </a:r>
          </a:p>
          <a:p>
            <a:r>
              <a:rPr lang="de-DE" sz="3600" b="1" dirty="0">
                <a:solidFill>
                  <a:srgbClr val="FFFFFF"/>
                </a:solidFill>
              </a:rPr>
              <a:t>Transaktionsanalyse</a:t>
            </a:r>
          </a:p>
          <a:p>
            <a:r>
              <a:rPr lang="de-DE" sz="3600" b="1" dirty="0">
                <a:solidFill>
                  <a:srgbClr val="FFFFFF"/>
                </a:solidFill>
              </a:rPr>
              <a:t> </a:t>
            </a:r>
            <a:endParaRPr lang="en-US" sz="3600" dirty="0"/>
          </a:p>
        </p:txBody>
      </p:sp>
      <p:sp>
        <p:nvSpPr>
          <p:cNvPr id="9" name="Textfeld 8"/>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5"/>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5"/>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6"/>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6"/>
              </a:rPr>
              <a:t/>
            </a:r>
            <a:br>
              <a:rPr lang="de-DE" sz="700" b="0" i="1" dirty="0" smtClean="0">
                <a:solidFill>
                  <a:schemeClr val="tx1"/>
                </a:solidFill>
                <a:latin typeface="Arial" panose="020B0604020202020204" pitchFamily="34" charset="0"/>
                <a:cs typeface="Arial" panose="020B0604020202020204" pitchFamily="34" charset="0"/>
                <a:hlinkClick r:id="rId6"/>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5301650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nhaltsplatzhalter 5" descr="BerndScan08.jpg"/>
          <p:cNvPicPr>
            <a:picLocks noGrp="1" noChangeAspect="1"/>
          </p:cNvPicPr>
          <p:nvPr>
            <p:ph sz="quarter" idx="15"/>
          </p:nvPr>
        </p:nvPicPr>
        <p:blipFill>
          <a:blip r:embed="rId2" cstate="email">
            <a:extLst>
              <a:ext uri="{28A0092B-C50C-407E-A947-70E740481C1C}">
                <a14:useLocalDpi xmlns:a14="http://schemas.microsoft.com/office/drawing/2010/main"/>
              </a:ext>
            </a:extLst>
          </a:blip>
          <a:srcRect/>
          <a:stretch>
            <a:fillRect/>
          </a:stretch>
        </p:blipFill>
        <p:spPr>
          <a:xfrm>
            <a:off x="4" y="0"/>
            <a:ext cx="9435825" cy="5143500"/>
          </a:xfrm>
        </p:spPr>
      </p:pic>
      <p:sp>
        <p:nvSpPr>
          <p:cNvPr id="2" name="Textfeld 1"/>
          <p:cNvSpPr txBox="1"/>
          <p:nvPr/>
        </p:nvSpPr>
        <p:spPr>
          <a:xfrm>
            <a:off x="3203850" y="195488"/>
            <a:ext cx="4657809" cy="830932"/>
          </a:xfrm>
          <a:prstGeom prst="rect">
            <a:avLst/>
          </a:prstGeom>
          <a:noFill/>
        </p:spPr>
        <p:txBody>
          <a:bodyPr wrap="none" lIns="91372" tIns="45688" rIns="91372" bIns="45688" rtlCol="0">
            <a:spAutoFit/>
          </a:bodyPr>
          <a:lstStyle/>
          <a:p>
            <a:r>
              <a:rPr lang="de-DE" sz="2400" dirty="0">
                <a:solidFill>
                  <a:srgbClr val="FFFFFF"/>
                </a:solidFill>
              </a:rPr>
              <a:t>TA-Weiterbildung bei Bernd Schmid</a:t>
            </a:r>
          </a:p>
          <a:p>
            <a:r>
              <a:rPr lang="de-DE" sz="2400" dirty="0">
                <a:solidFill>
                  <a:srgbClr val="FFFFFF"/>
                </a:solidFill>
              </a:rPr>
              <a:t> ca. 1985</a:t>
            </a:r>
          </a:p>
        </p:txBody>
      </p:sp>
      <p:sp>
        <p:nvSpPr>
          <p:cNvPr id="4" name="Textfeld 3"/>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60057784"/>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sz="half" idx="1"/>
          </p:nvPr>
        </p:nvSpPr>
        <p:spPr>
          <a:xfrm>
            <a:off x="179512" y="339503"/>
            <a:ext cx="7272808" cy="1109915"/>
          </a:xfrm>
        </p:spPr>
        <p:txBody>
          <a:bodyPr>
            <a:normAutofit/>
          </a:bodyPr>
          <a:lstStyle/>
          <a:p>
            <a:pPr lvl="0"/>
            <a:r>
              <a:rPr lang="de-DE" sz="2800" b="1" dirty="0">
                <a:solidFill>
                  <a:srgbClr val="00318A"/>
                </a:solidFill>
                <a:latin typeface="Trebuchet MS" charset="0"/>
                <a:ea typeface="+mj-ea"/>
                <a:cs typeface="+mj-cs"/>
              </a:rPr>
              <a:t>Innere Bilder</a:t>
            </a:r>
          </a:p>
        </p:txBody>
      </p:sp>
      <p:sp>
        <p:nvSpPr>
          <p:cNvPr id="8" name="Text Box 8"/>
          <p:cNvSpPr txBox="1">
            <a:spLocks noChangeArrowheads="1"/>
          </p:cNvSpPr>
          <p:nvPr/>
        </p:nvSpPr>
        <p:spPr bwMode="auto">
          <a:xfrm>
            <a:off x="179512" y="1367233"/>
            <a:ext cx="8077200" cy="3787764"/>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89933" tIns="46766" rIns="89933" bIns="46766">
            <a:spAutoFit/>
          </a:bodyPr>
          <a:lstStyle>
            <a:lvl1pPr marL="457200" indent="-457200">
              <a:defRPr sz="2400">
                <a:solidFill>
                  <a:schemeClr val="tx1"/>
                </a:solidFill>
                <a:latin typeface="Times New Roman" charset="0"/>
                <a:ea typeface="ＭＳ Ｐゴシック" charset="0"/>
              </a:defRPr>
            </a:lvl1pPr>
            <a:lvl2pPr marL="914400" indent="-457200">
              <a:defRPr sz="2400">
                <a:solidFill>
                  <a:schemeClr val="tx1"/>
                </a:solidFill>
                <a:latin typeface="Times New Roman" charset="0"/>
                <a:ea typeface="ＭＳ Ｐゴシック" charset="0"/>
              </a:defRPr>
            </a:lvl2pPr>
            <a:lvl3pPr marL="1371600" indent="-457200">
              <a:defRPr sz="2400">
                <a:solidFill>
                  <a:schemeClr val="tx1"/>
                </a:solidFill>
                <a:latin typeface="Times New Roman" charset="0"/>
                <a:ea typeface="ＭＳ Ｐゴシック" charset="0"/>
              </a:defRPr>
            </a:lvl3pPr>
            <a:lvl4pPr marL="1828800" indent="-457200">
              <a:defRPr sz="2400">
                <a:solidFill>
                  <a:schemeClr val="tx1"/>
                </a:solidFill>
                <a:latin typeface="Times New Roman" charset="0"/>
                <a:ea typeface="ＭＳ Ｐゴシック" charset="0"/>
              </a:defRPr>
            </a:lvl4pPr>
            <a:lvl5pPr marL="2286000" indent="-457200">
              <a:defRPr sz="2400">
                <a:solidFill>
                  <a:schemeClr val="tx1"/>
                </a:solidFill>
                <a:latin typeface="Times New Roman" charset="0"/>
                <a:ea typeface="ＭＳ Ｐゴシック" charset="0"/>
              </a:defRPr>
            </a:lvl5pPr>
            <a:lvl6pPr marL="2743200" indent="-457200" fontAlgn="base">
              <a:spcBef>
                <a:spcPct val="0"/>
              </a:spcBef>
              <a:spcAft>
                <a:spcPct val="0"/>
              </a:spcAft>
              <a:defRPr sz="2400">
                <a:solidFill>
                  <a:schemeClr val="tx1"/>
                </a:solidFill>
                <a:latin typeface="Times New Roman" charset="0"/>
                <a:ea typeface="ＭＳ Ｐゴシック" charset="0"/>
              </a:defRPr>
            </a:lvl6pPr>
            <a:lvl7pPr marL="3200400" indent="-457200" fontAlgn="base">
              <a:spcBef>
                <a:spcPct val="0"/>
              </a:spcBef>
              <a:spcAft>
                <a:spcPct val="0"/>
              </a:spcAft>
              <a:defRPr sz="2400">
                <a:solidFill>
                  <a:schemeClr val="tx1"/>
                </a:solidFill>
                <a:latin typeface="Times New Roman" charset="0"/>
                <a:ea typeface="ＭＳ Ｐゴシック" charset="0"/>
              </a:defRPr>
            </a:lvl7pPr>
            <a:lvl8pPr marL="3657600" indent="-457200" fontAlgn="base">
              <a:spcBef>
                <a:spcPct val="0"/>
              </a:spcBef>
              <a:spcAft>
                <a:spcPct val="0"/>
              </a:spcAft>
              <a:defRPr sz="2400">
                <a:solidFill>
                  <a:schemeClr val="tx1"/>
                </a:solidFill>
                <a:latin typeface="Times New Roman" charset="0"/>
                <a:ea typeface="ＭＳ Ｐゴシック" charset="0"/>
              </a:defRPr>
            </a:lvl8pPr>
            <a:lvl9pPr marL="4114800" indent="-457200" fontAlgn="base">
              <a:spcBef>
                <a:spcPct val="0"/>
              </a:spcBef>
              <a:spcAft>
                <a:spcPct val="0"/>
              </a:spcAft>
              <a:defRPr sz="2400">
                <a:solidFill>
                  <a:schemeClr val="tx1"/>
                </a:solidFill>
                <a:latin typeface="Times New Roman" charset="0"/>
                <a:ea typeface="ＭＳ Ｐゴシック" charset="0"/>
              </a:defRPr>
            </a:lvl9pPr>
          </a:lstStyle>
          <a:p>
            <a:pPr>
              <a:defRPr/>
            </a:pPr>
            <a:r>
              <a:rPr lang="de-DE" i="0" dirty="0" smtClean="0">
                <a:latin typeface="Trebuchet MS" charset="0"/>
                <a:cs typeface="+mn-cs"/>
              </a:rPr>
              <a:t>1. Menschen sind Sinnorientierte (mythische) Wesen!</a:t>
            </a:r>
          </a:p>
          <a:p>
            <a:pPr>
              <a:defRPr/>
            </a:pPr>
            <a:r>
              <a:rPr lang="de-DE" i="0" dirty="0" smtClean="0">
                <a:latin typeface="Trebuchet MS" charset="0"/>
                <a:cs typeface="+mn-cs"/>
              </a:rPr>
              <a:t>2. Berührt den ganzen Menschen ohne privat intim</a:t>
            </a:r>
          </a:p>
          <a:p>
            <a:pPr>
              <a:defRPr/>
            </a:pPr>
            <a:r>
              <a:rPr lang="de-DE" i="0" dirty="0" smtClean="0">
                <a:latin typeface="Trebuchet MS" charset="0"/>
                <a:cs typeface="+mn-cs"/>
              </a:rPr>
              <a:t>	werden zu müssen!</a:t>
            </a:r>
          </a:p>
          <a:p>
            <a:pPr>
              <a:defRPr/>
            </a:pPr>
            <a:r>
              <a:rPr lang="de-DE" i="0" dirty="0" smtClean="0">
                <a:latin typeface="Trebuchet MS" charset="0"/>
                <a:cs typeface="+mn-cs"/>
              </a:rPr>
              <a:t>3. Macht hintergründige Strömungen in Entwicklungen</a:t>
            </a:r>
          </a:p>
          <a:p>
            <a:pPr lvl="1">
              <a:defRPr/>
            </a:pPr>
            <a:r>
              <a:rPr lang="de-DE" i="0" dirty="0" smtClean="0">
                <a:latin typeface="Trebuchet MS" charset="0"/>
                <a:cs typeface="+mn-cs"/>
              </a:rPr>
              <a:t>und Beziehungen deutlich.</a:t>
            </a:r>
          </a:p>
          <a:p>
            <a:pPr>
              <a:defRPr/>
            </a:pPr>
            <a:r>
              <a:rPr lang="de-DE" i="0" dirty="0" smtClean="0">
                <a:latin typeface="Trebuchet MS" charset="0"/>
                <a:cs typeface="+mn-cs"/>
              </a:rPr>
              <a:t>4. Ist äußerst effektiv, bezüglich beruflichem</a:t>
            </a:r>
          </a:p>
          <a:p>
            <a:pPr>
              <a:defRPr/>
            </a:pPr>
            <a:r>
              <a:rPr lang="de-DE" i="0" dirty="0" smtClean="0">
                <a:latin typeface="Trebuchet MS" charset="0"/>
                <a:cs typeface="+mn-cs"/>
              </a:rPr>
              <a:t>	Ankoppeln </a:t>
            </a:r>
          </a:p>
          <a:p>
            <a:pPr>
              <a:defRPr/>
            </a:pPr>
            <a:r>
              <a:rPr lang="de-DE" i="0" dirty="0" smtClean="0">
                <a:latin typeface="Trebuchet MS" charset="0"/>
                <a:cs typeface="+mn-cs"/>
              </a:rPr>
              <a:t>5. Zeigt Professionellen, dass sie ihr intuitives </a:t>
            </a:r>
          </a:p>
          <a:p>
            <a:pPr>
              <a:defRPr/>
            </a:pPr>
            <a:r>
              <a:rPr lang="de-DE" i="0" dirty="0" smtClean="0">
                <a:latin typeface="Trebuchet MS" charset="0"/>
                <a:cs typeface="+mn-cs"/>
              </a:rPr>
              <a:t>	Verstehen und Gestalten in die berufliche </a:t>
            </a:r>
          </a:p>
          <a:p>
            <a:pPr>
              <a:defRPr/>
            </a:pPr>
            <a:r>
              <a:rPr lang="de-DE" dirty="0">
                <a:latin typeface="Trebuchet MS" charset="0"/>
              </a:rPr>
              <a:t> </a:t>
            </a:r>
            <a:r>
              <a:rPr lang="de-DE" dirty="0" smtClean="0">
                <a:latin typeface="Trebuchet MS" charset="0"/>
              </a:rPr>
              <a:t>     </a:t>
            </a:r>
            <a:r>
              <a:rPr lang="de-DE" i="0" dirty="0" smtClean="0">
                <a:latin typeface="Trebuchet MS" charset="0"/>
                <a:cs typeface="+mn-cs"/>
              </a:rPr>
              <a:t>Identität einbeziehen dürfen.	</a:t>
            </a:r>
          </a:p>
        </p:txBody>
      </p:sp>
      <p:sp>
        <p:nvSpPr>
          <p:cNvPr id="4" name="Textfeld 3"/>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2"/>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2"/>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3"/>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3"/>
              </a:rPr>
              <a:t/>
            </a:r>
            <a:br>
              <a:rPr lang="de-DE" sz="700" b="0" i="1" dirty="0" smtClean="0">
                <a:solidFill>
                  <a:schemeClr val="tx1"/>
                </a:solidFill>
                <a:latin typeface="Arial" panose="020B0604020202020204" pitchFamily="34" charset="0"/>
                <a:cs typeface="Arial" panose="020B0604020202020204" pitchFamily="34" charset="0"/>
                <a:hlinkClick r:id="rId3"/>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48992034"/>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Line 2"/>
          <p:cNvSpPr>
            <a:spLocks noChangeShapeType="1"/>
          </p:cNvSpPr>
          <p:nvPr/>
        </p:nvSpPr>
        <p:spPr bwMode="auto">
          <a:xfrm>
            <a:off x="4800601" y="1085850"/>
            <a:ext cx="4343400" cy="0"/>
          </a:xfrm>
          <a:prstGeom prst="line">
            <a:avLst/>
          </a:prstGeom>
          <a:noFill/>
          <a:ln w="12700">
            <a:solidFill>
              <a:srgbClr val="333399"/>
            </a:solidFill>
            <a:round/>
            <a:headEnd/>
            <a:tailEnd/>
          </a:ln>
          <a:extLst>
            <a:ext uri="{909E8E84-426E-40DD-AFC4-6F175D3DCCD1}">
              <a14:hiddenFill xmlns:a14="http://schemas.microsoft.com/office/drawing/2010/main">
                <a:noFill/>
              </a14:hiddenFill>
            </a:ext>
          </a:extLst>
        </p:spPr>
        <p:txBody>
          <a:bodyPr lIns="91372" tIns="45688" rIns="91372" bIns="45688"/>
          <a:lstStyle/>
          <a:p>
            <a:endParaRPr lang="de-DE"/>
          </a:p>
        </p:txBody>
      </p:sp>
      <p:sp>
        <p:nvSpPr>
          <p:cNvPr id="197637" name="Rectangle 5"/>
          <p:cNvSpPr>
            <a:spLocks noChangeArrowheads="1"/>
          </p:cNvSpPr>
          <p:nvPr/>
        </p:nvSpPr>
        <p:spPr bwMode="auto">
          <a:xfrm>
            <a:off x="2409828" y="1285878"/>
            <a:ext cx="9144000" cy="371444"/>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89933" tIns="46766" rIns="89933" bIns="46766">
            <a:spAutoFit/>
          </a:bodyPr>
          <a:lstStyle/>
          <a:p>
            <a:pPr>
              <a:defRPr/>
            </a:pPr>
            <a:endParaRPr lang="de-DE">
              <a:cs typeface="+mn-cs"/>
            </a:endParaRPr>
          </a:p>
        </p:txBody>
      </p:sp>
      <p:sp>
        <p:nvSpPr>
          <p:cNvPr id="197638" name="Rectangle 6"/>
          <p:cNvSpPr>
            <a:spLocks noChangeArrowheads="1"/>
          </p:cNvSpPr>
          <p:nvPr/>
        </p:nvSpPr>
        <p:spPr bwMode="auto">
          <a:xfrm>
            <a:off x="2409828" y="1253732"/>
            <a:ext cx="9144000" cy="371444"/>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89933" tIns="46766" rIns="89933" bIns="46766">
            <a:spAutoFit/>
          </a:bodyPr>
          <a:lstStyle/>
          <a:p>
            <a:pPr>
              <a:defRPr/>
            </a:pPr>
            <a:endParaRPr lang="de-DE">
              <a:cs typeface="+mn-cs"/>
            </a:endParaRPr>
          </a:p>
        </p:txBody>
      </p:sp>
      <p:sp>
        <p:nvSpPr>
          <p:cNvPr id="197640" name="Text Box 8"/>
          <p:cNvSpPr txBox="1">
            <a:spLocks noChangeArrowheads="1"/>
          </p:cNvSpPr>
          <p:nvPr/>
        </p:nvSpPr>
        <p:spPr bwMode="auto">
          <a:xfrm>
            <a:off x="467548" y="1491632"/>
            <a:ext cx="6542338" cy="2679769"/>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89933" tIns="46766" rIns="89933" bIns="46766">
            <a:spAutoFit/>
          </a:bodyPr>
          <a:lstStyle>
            <a:lvl1pPr marL="457200" indent="-457200">
              <a:defRPr sz="2400">
                <a:solidFill>
                  <a:schemeClr val="tx1"/>
                </a:solidFill>
                <a:latin typeface="Times New Roman" charset="0"/>
                <a:ea typeface="ＭＳ Ｐゴシック" charset="0"/>
              </a:defRPr>
            </a:lvl1pPr>
            <a:lvl2pPr marL="914400" indent="-457200">
              <a:defRPr sz="2400">
                <a:solidFill>
                  <a:schemeClr val="tx1"/>
                </a:solidFill>
                <a:latin typeface="Times New Roman" charset="0"/>
                <a:ea typeface="ＭＳ Ｐゴシック" charset="0"/>
              </a:defRPr>
            </a:lvl2pPr>
            <a:lvl3pPr marL="1371600" indent="-457200">
              <a:defRPr sz="2400">
                <a:solidFill>
                  <a:schemeClr val="tx1"/>
                </a:solidFill>
                <a:latin typeface="Times New Roman" charset="0"/>
                <a:ea typeface="ＭＳ Ｐゴシック" charset="0"/>
              </a:defRPr>
            </a:lvl3pPr>
            <a:lvl4pPr marL="1828800" indent="-457200">
              <a:defRPr sz="2400">
                <a:solidFill>
                  <a:schemeClr val="tx1"/>
                </a:solidFill>
                <a:latin typeface="Times New Roman" charset="0"/>
                <a:ea typeface="ＭＳ Ｐゴシック" charset="0"/>
              </a:defRPr>
            </a:lvl4pPr>
            <a:lvl5pPr marL="2286000" indent="-457200">
              <a:defRPr sz="2400">
                <a:solidFill>
                  <a:schemeClr val="tx1"/>
                </a:solidFill>
                <a:latin typeface="Times New Roman" charset="0"/>
                <a:ea typeface="ＭＳ Ｐゴシック" charset="0"/>
              </a:defRPr>
            </a:lvl5pPr>
            <a:lvl6pPr marL="2743200" indent="-457200" fontAlgn="base">
              <a:spcBef>
                <a:spcPct val="0"/>
              </a:spcBef>
              <a:spcAft>
                <a:spcPct val="0"/>
              </a:spcAft>
              <a:defRPr sz="2400">
                <a:solidFill>
                  <a:schemeClr val="tx1"/>
                </a:solidFill>
                <a:latin typeface="Times New Roman" charset="0"/>
                <a:ea typeface="ＭＳ Ｐゴシック" charset="0"/>
              </a:defRPr>
            </a:lvl6pPr>
            <a:lvl7pPr marL="3200400" indent="-457200" fontAlgn="base">
              <a:spcBef>
                <a:spcPct val="0"/>
              </a:spcBef>
              <a:spcAft>
                <a:spcPct val="0"/>
              </a:spcAft>
              <a:defRPr sz="2400">
                <a:solidFill>
                  <a:schemeClr val="tx1"/>
                </a:solidFill>
                <a:latin typeface="Times New Roman" charset="0"/>
                <a:ea typeface="ＭＳ Ｐゴシック" charset="0"/>
              </a:defRPr>
            </a:lvl7pPr>
            <a:lvl8pPr marL="3657600" indent="-457200" fontAlgn="base">
              <a:spcBef>
                <a:spcPct val="0"/>
              </a:spcBef>
              <a:spcAft>
                <a:spcPct val="0"/>
              </a:spcAft>
              <a:defRPr sz="2400">
                <a:solidFill>
                  <a:schemeClr val="tx1"/>
                </a:solidFill>
                <a:latin typeface="Times New Roman" charset="0"/>
                <a:ea typeface="ＭＳ Ｐゴシック" charset="0"/>
              </a:defRPr>
            </a:lvl8pPr>
            <a:lvl9pPr marL="4114800" indent="-457200" fontAlgn="base">
              <a:spcBef>
                <a:spcPct val="0"/>
              </a:spcBef>
              <a:spcAft>
                <a:spcPct val="0"/>
              </a:spcAft>
              <a:defRPr sz="2400">
                <a:solidFill>
                  <a:schemeClr val="tx1"/>
                </a:solidFill>
                <a:latin typeface="Times New Roman" charset="0"/>
                <a:ea typeface="ＭＳ Ｐゴシック" charset="0"/>
              </a:defRPr>
            </a:lvl9pPr>
          </a:lstStyle>
          <a:p>
            <a:pPr>
              <a:buFontTx/>
              <a:buAutoNum type="arabicPeriod"/>
              <a:defRPr/>
            </a:pPr>
            <a:r>
              <a:rPr lang="de-DE" i="0" dirty="0" smtClean="0">
                <a:latin typeface="Trebuchet MS" charset="0"/>
                <a:cs typeface="+mn-cs"/>
              </a:rPr>
              <a:t>Intuitionsübungen </a:t>
            </a:r>
          </a:p>
          <a:p>
            <a:pPr>
              <a:buFontTx/>
              <a:buAutoNum type="arabicPeriod"/>
              <a:defRPr/>
            </a:pPr>
            <a:endParaRPr lang="de-DE" i="0" dirty="0" smtClean="0">
              <a:latin typeface="Trebuchet MS" charset="0"/>
              <a:cs typeface="+mn-cs"/>
            </a:endParaRPr>
          </a:p>
          <a:p>
            <a:pPr>
              <a:buFontTx/>
              <a:buAutoNum type="arabicPeriod"/>
              <a:defRPr/>
            </a:pPr>
            <a:r>
              <a:rPr lang="de-DE" i="0" dirty="0" smtClean="0">
                <a:latin typeface="Trebuchet MS" charset="0"/>
                <a:cs typeface="+mn-cs"/>
              </a:rPr>
              <a:t>Schöpferischer Dialog anhand von Träumen</a:t>
            </a:r>
          </a:p>
          <a:p>
            <a:pPr>
              <a:buFontTx/>
              <a:buAutoNum type="arabicPeriod"/>
              <a:defRPr/>
            </a:pPr>
            <a:endParaRPr lang="de-DE" i="0" dirty="0" smtClean="0">
              <a:latin typeface="Trebuchet MS" charset="0"/>
              <a:cs typeface="+mn-cs"/>
            </a:endParaRPr>
          </a:p>
          <a:p>
            <a:pPr>
              <a:buFontTx/>
              <a:buAutoNum type="arabicPeriod"/>
              <a:defRPr/>
            </a:pPr>
            <a:r>
              <a:rPr lang="de-DE" i="0" dirty="0" smtClean="0">
                <a:latin typeface="Trebuchet MS" charset="0"/>
                <a:cs typeface="+mn-cs"/>
              </a:rPr>
              <a:t>Geschichten erzählen</a:t>
            </a:r>
          </a:p>
          <a:p>
            <a:pPr>
              <a:buFontTx/>
              <a:buAutoNum type="arabicPeriod"/>
              <a:defRPr/>
            </a:pPr>
            <a:endParaRPr lang="de-DE" i="0" dirty="0" smtClean="0">
              <a:latin typeface="Trebuchet MS" charset="0"/>
              <a:cs typeface="+mn-cs"/>
            </a:endParaRPr>
          </a:p>
          <a:p>
            <a:pPr>
              <a:buFontTx/>
              <a:buAutoNum type="arabicPeriod"/>
              <a:defRPr/>
            </a:pPr>
            <a:r>
              <a:rPr lang="de-DE" i="0" dirty="0" smtClean="0">
                <a:latin typeface="Trebuchet MS" charset="0"/>
                <a:cs typeface="+mn-cs"/>
              </a:rPr>
              <a:t>Geleitete Phantasien</a:t>
            </a:r>
          </a:p>
        </p:txBody>
      </p:sp>
      <p:sp>
        <p:nvSpPr>
          <p:cNvPr id="197641" name="Text Box 9"/>
          <p:cNvSpPr txBox="1">
            <a:spLocks noChangeArrowheads="1"/>
          </p:cNvSpPr>
          <p:nvPr/>
        </p:nvSpPr>
        <p:spPr bwMode="auto">
          <a:xfrm>
            <a:off x="251523" y="483522"/>
            <a:ext cx="5270706" cy="525333"/>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89933" tIns="46766" rIns="89933" bIns="46766">
            <a:spAutoFit/>
          </a:bodyPr>
          <a:lstStyle/>
          <a:p>
            <a:pPr>
              <a:defRPr/>
            </a:pPr>
            <a:r>
              <a:rPr lang="de-DE" sz="2800" dirty="0">
                <a:solidFill>
                  <a:srgbClr val="000090"/>
                </a:solidFill>
              </a:rPr>
              <a:t>Narrative Konzepte und Methoden</a:t>
            </a:r>
          </a:p>
        </p:txBody>
      </p:sp>
      <p:sp>
        <p:nvSpPr>
          <p:cNvPr id="7" name="Textfeld 6"/>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46961785"/>
      </p:ext>
    </p:extLst>
  </p:cSld>
  <p:clrMapOvr>
    <a:masterClrMapping/>
  </p:clrMapOvr>
  <p:transition>
    <p:zoom/>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Line 2"/>
          <p:cNvSpPr>
            <a:spLocks noChangeShapeType="1"/>
          </p:cNvSpPr>
          <p:nvPr/>
        </p:nvSpPr>
        <p:spPr bwMode="auto">
          <a:xfrm>
            <a:off x="4800601" y="1085850"/>
            <a:ext cx="4343400" cy="0"/>
          </a:xfrm>
          <a:prstGeom prst="line">
            <a:avLst/>
          </a:prstGeom>
          <a:noFill/>
          <a:ln w="12700">
            <a:solidFill>
              <a:srgbClr val="333399"/>
            </a:solidFill>
            <a:round/>
            <a:headEnd/>
            <a:tailEnd/>
          </a:ln>
          <a:extLst>
            <a:ext uri="{909E8E84-426E-40DD-AFC4-6F175D3DCCD1}">
              <a14:hiddenFill xmlns:a14="http://schemas.microsoft.com/office/drawing/2010/main">
                <a:noFill/>
              </a14:hiddenFill>
            </a:ext>
          </a:extLst>
        </p:spPr>
        <p:txBody>
          <a:bodyPr lIns="91372" tIns="45688" rIns="91372" bIns="45688"/>
          <a:lstStyle/>
          <a:p>
            <a:endParaRPr lang="de-DE"/>
          </a:p>
        </p:txBody>
      </p:sp>
      <p:sp>
        <p:nvSpPr>
          <p:cNvPr id="197638" name="Rectangle 6"/>
          <p:cNvSpPr>
            <a:spLocks noChangeArrowheads="1"/>
          </p:cNvSpPr>
          <p:nvPr/>
        </p:nvSpPr>
        <p:spPr bwMode="auto">
          <a:xfrm>
            <a:off x="2409828" y="1253732"/>
            <a:ext cx="9144000" cy="371444"/>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89933" tIns="46766" rIns="89933" bIns="46766">
            <a:spAutoFit/>
          </a:bodyPr>
          <a:lstStyle/>
          <a:p>
            <a:pPr>
              <a:defRPr/>
            </a:pPr>
            <a:endParaRPr lang="de-DE">
              <a:cs typeface="+mn-cs"/>
            </a:endParaRPr>
          </a:p>
        </p:txBody>
      </p:sp>
      <p:sp>
        <p:nvSpPr>
          <p:cNvPr id="197640" name="Text Box 8"/>
          <p:cNvSpPr txBox="1">
            <a:spLocks noChangeArrowheads="1"/>
          </p:cNvSpPr>
          <p:nvPr/>
        </p:nvSpPr>
        <p:spPr bwMode="auto">
          <a:xfrm>
            <a:off x="467544" y="2211710"/>
            <a:ext cx="7416820" cy="3356877"/>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lIns="89933" tIns="46766" rIns="89933" bIns="46766">
            <a:spAutoFit/>
          </a:bodyPr>
          <a:lstStyle>
            <a:lvl1pPr marL="457200" indent="-457200">
              <a:defRPr sz="2400">
                <a:solidFill>
                  <a:schemeClr val="tx1"/>
                </a:solidFill>
                <a:latin typeface="Times New Roman" charset="0"/>
                <a:ea typeface="ＭＳ Ｐゴシック" charset="0"/>
              </a:defRPr>
            </a:lvl1pPr>
            <a:lvl2pPr marL="914400" indent="-457200">
              <a:defRPr sz="2400">
                <a:solidFill>
                  <a:schemeClr val="tx1"/>
                </a:solidFill>
                <a:latin typeface="Times New Roman" charset="0"/>
                <a:ea typeface="ＭＳ Ｐゴシック" charset="0"/>
              </a:defRPr>
            </a:lvl2pPr>
            <a:lvl3pPr marL="1371600" indent="-457200">
              <a:defRPr sz="2400">
                <a:solidFill>
                  <a:schemeClr val="tx1"/>
                </a:solidFill>
                <a:latin typeface="Times New Roman" charset="0"/>
                <a:ea typeface="ＭＳ Ｐゴシック" charset="0"/>
              </a:defRPr>
            </a:lvl3pPr>
            <a:lvl4pPr marL="1828800" indent="-457200">
              <a:defRPr sz="2400">
                <a:solidFill>
                  <a:schemeClr val="tx1"/>
                </a:solidFill>
                <a:latin typeface="Times New Roman" charset="0"/>
                <a:ea typeface="ＭＳ Ｐゴシック" charset="0"/>
              </a:defRPr>
            </a:lvl4pPr>
            <a:lvl5pPr marL="2286000" indent="-457200">
              <a:defRPr sz="2400">
                <a:solidFill>
                  <a:schemeClr val="tx1"/>
                </a:solidFill>
                <a:latin typeface="Times New Roman" charset="0"/>
                <a:ea typeface="ＭＳ Ｐゴシック" charset="0"/>
              </a:defRPr>
            </a:lvl5pPr>
            <a:lvl6pPr marL="2743200" indent="-457200" fontAlgn="base">
              <a:spcBef>
                <a:spcPct val="0"/>
              </a:spcBef>
              <a:spcAft>
                <a:spcPct val="0"/>
              </a:spcAft>
              <a:defRPr sz="2400">
                <a:solidFill>
                  <a:schemeClr val="tx1"/>
                </a:solidFill>
                <a:latin typeface="Times New Roman" charset="0"/>
                <a:ea typeface="ＭＳ Ｐゴシック" charset="0"/>
              </a:defRPr>
            </a:lvl6pPr>
            <a:lvl7pPr marL="3200400" indent="-457200" fontAlgn="base">
              <a:spcBef>
                <a:spcPct val="0"/>
              </a:spcBef>
              <a:spcAft>
                <a:spcPct val="0"/>
              </a:spcAft>
              <a:defRPr sz="2400">
                <a:solidFill>
                  <a:schemeClr val="tx1"/>
                </a:solidFill>
                <a:latin typeface="Times New Roman" charset="0"/>
                <a:ea typeface="ＭＳ Ｐゴシック" charset="0"/>
              </a:defRPr>
            </a:lvl7pPr>
            <a:lvl8pPr marL="3657600" indent="-457200" fontAlgn="base">
              <a:spcBef>
                <a:spcPct val="0"/>
              </a:spcBef>
              <a:spcAft>
                <a:spcPct val="0"/>
              </a:spcAft>
              <a:defRPr sz="2400">
                <a:solidFill>
                  <a:schemeClr val="tx1"/>
                </a:solidFill>
                <a:latin typeface="Times New Roman" charset="0"/>
                <a:ea typeface="ＭＳ Ｐゴシック" charset="0"/>
              </a:defRPr>
            </a:lvl8pPr>
            <a:lvl9pPr marL="4114800" indent="-457200" fontAlgn="base">
              <a:spcBef>
                <a:spcPct val="0"/>
              </a:spcBef>
              <a:spcAft>
                <a:spcPct val="0"/>
              </a:spcAft>
              <a:defRPr sz="2400">
                <a:solidFill>
                  <a:schemeClr val="tx1"/>
                </a:solidFill>
                <a:latin typeface="Times New Roman" charset="0"/>
                <a:ea typeface="ＭＳ Ｐゴシック" charset="0"/>
              </a:defRPr>
            </a:lvl9pPr>
          </a:lstStyle>
          <a:p>
            <a:pPr>
              <a:buFont typeface="Arial"/>
              <a:buChar char="•"/>
              <a:defRPr/>
            </a:pPr>
            <a:r>
              <a:rPr lang="de-DE" sz="2800" dirty="0" smtClean="0">
                <a:latin typeface="Trebuchet MS" charset="0"/>
              </a:rPr>
              <a:t>Kultur!?</a:t>
            </a:r>
          </a:p>
          <a:p>
            <a:pPr>
              <a:buFont typeface="Arial"/>
              <a:buChar char="•"/>
              <a:defRPr/>
            </a:pPr>
            <a:r>
              <a:rPr lang="de-DE" sz="2800" i="0" dirty="0" smtClean="0">
                <a:latin typeface="Trebuchet MS" charset="0"/>
              </a:rPr>
              <a:t>Aufgaben- und Kultur-Orientierung</a:t>
            </a:r>
          </a:p>
          <a:p>
            <a:pPr>
              <a:buFont typeface="Arial"/>
              <a:buChar char="•"/>
              <a:defRPr/>
            </a:pPr>
            <a:r>
              <a:rPr lang="de-DE" sz="2800" dirty="0" smtClean="0">
                <a:latin typeface="Trebuchet MS" charset="0"/>
              </a:rPr>
              <a:t>Komplexitätskontrolle</a:t>
            </a:r>
            <a:endParaRPr lang="de-DE" sz="2800" i="0" dirty="0" smtClean="0">
              <a:latin typeface="Trebuchet MS" charset="0"/>
            </a:endParaRPr>
          </a:p>
          <a:p>
            <a:pPr>
              <a:buFont typeface="Arial"/>
              <a:buChar char="•"/>
              <a:defRPr/>
            </a:pPr>
            <a:r>
              <a:rPr lang="de-DE" sz="2800" dirty="0" smtClean="0">
                <a:latin typeface="Trebuchet MS" charset="0"/>
              </a:rPr>
              <a:t>Integrationsverantwortung</a:t>
            </a:r>
          </a:p>
          <a:p>
            <a:pPr>
              <a:buFont typeface="Arial"/>
              <a:buChar char="•"/>
              <a:defRPr/>
            </a:pPr>
            <a:r>
              <a:rPr lang="de-DE" sz="2800" dirty="0" smtClean="0">
                <a:latin typeface="Trebuchet MS" charset="0"/>
              </a:rPr>
              <a:t>Krisen und Entwicklung</a:t>
            </a:r>
          </a:p>
          <a:p>
            <a:pPr>
              <a:buFont typeface="Arial"/>
              <a:buChar char="•"/>
              <a:defRPr/>
            </a:pPr>
            <a:endParaRPr lang="de-DE" i="0" dirty="0" smtClean="0">
              <a:latin typeface="Trebuchet MS" charset="0"/>
              <a:cs typeface="+mn-cs"/>
            </a:endParaRPr>
          </a:p>
          <a:p>
            <a:pPr>
              <a:buFont typeface="Arial"/>
              <a:buChar char="•"/>
              <a:defRPr/>
            </a:pPr>
            <a:endParaRPr lang="de-DE" dirty="0">
              <a:latin typeface="Trebuchet MS" charset="0"/>
            </a:endParaRPr>
          </a:p>
          <a:p>
            <a:pPr>
              <a:buFont typeface="Arial"/>
              <a:buChar char="•"/>
              <a:defRPr/>
            </a:pPr>
            <a:endParaRPr lang="de-DE" i="0" dirty="0" smtClean="0">
              <a:latin typeface="Trebuchet MS" charset="0"/>
              <a:cs typeface="+mn-cs"/>
            </a:endParaRPr>
          </a:p>
        </p:txBody>
      </p:sp>
      <p:sp>
        <p:nvSpPr>
          <p:cNvPr id="197641" name="Text Box 9"/>
          <p:cNvSpPr txBox="1">
            <a:spLocks noChangeArrowheads="1"/>
          </p:cNvSpPr>
          <p:nvPr/>
        </p:nvSpPr>
        <p:spPr bwMode="auto">
          <a:xfrm>
            <a:off x="251520" y="339502"/>
            <a:ext cx="5543868" cy="956220"/>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89933" tIns="46766" rIns="89933" bIns="46766">
            <a:spAutoFit/>
          </a:bodyPr>
          <a:lstStyle/>
          <a:p>
            <a:pPr>
              <a:defRPr/>
            </a:pPr>
            <a:r>
              <a:rPr lang="de-DE" sz="2800" b="1" dirty="0" smtClean="0">
                <a:solidFill>
                  <a:srgbClr val="000090"/>
                </a:solidFill>
              </a:rPr>
              <a:t>4.6 Professions-, Organisations- und</a:t>
            </a:r>
          </a:p>
          <a:p>
            <a:pPr>
              <a:defRPr/>
            </a:pPr>
            <a:r>
              <a:rPr lang="de-DE" sz="2800" b="1" dirty="0" smtClean="0">
                <a:solidFill>
                  <a:srgbClr val="000090"/>
                </a:solidFill>
              </a:rPr>
              <a:t>Wirtschaftskultur-Pflege</a:t>
            </a:r>
            <a:endParaRPr lang="de-DE" sz="2800" b="1" dirty="0">
              <a:solidFill>
                <a:srgbClr val="000090"/>
              </a:solidFill>
            </a:endParaRPr>
          </a:p>
        </p:txBody>
      </p:sp>
      <p:sp>
        <p:nvSpPr>
          <p:cNvPr id="6" name="Textfeld 5"/>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4901478"/>
      </p:ext>
    </p:extLst>
  </p:cSld>
  <p:clrMapOvr>
    <a:masterClrMapping/>
  </p:clrMapOvr>
  <p:transition>
    <p:zoom/>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platzhalter 6"/>
          <p:cNvSpPr>
            <a:spLocks noGrp="1"/>
          </p:cNvSpPr>
          <p:nvPr>
            <p:ph type="body" sz="quarter" idx="4294967295"/>
          </p:nvPr>
        </p:nvSpPr>
        <p:spPr>
          <a:xfrm>
            <a:off x="251520" y="1779662"/>
            <a:ext cx="6841132" cy="3816722"/>
          </a:xfrm>
          <a:prstGeom prst="rect">
            <a:avLst/>
          </a:prstGeom>
        </p:spPr>
        <p:txBody>
          <a:bodyPr>
            <a:normAutofit/>
          </a:bodyPr>
          <a:lstStyle/>
          <a:p>
            <a:pPr marL="0" indent="0">
              <a:buNone/>
            </a:pPr>
            <a:r>
              <a:rPr lang="de-DE" sz="2400" dirty="0" smtClean="0">
                <a:latin typeface="AkkuratStd"/>
                <a:cs typeface="AkkuratStd"/>
              </a:rPr>
              <a:t>Organisationskultur meint gelebte Antworten auf Fragen der Leistungserbringung und der Lebensqualität der beteiligten Menschen in formellen und informellen Bereichen des Zusammenwirkens.</a:t>
            </a:r>
          </a:p>
          <a:p>
            <a:r>
              <a:rPr lang="de-DE" sz="2400" dirty="0" smtClean="0">
                <a:latin typeface="AkkuratStd"/>
                <a:cs typeface="AkkuratStd"/>
              </a:rPr>
              <a:t>Kultur entwickeln heißt das Beste in den</a:t>
            </a:r>
          </a:p>
          <a:p>
            <a:pPr marL="0" indent="0">
              <a:buNone/>
            </a:pPr>
            <a:r>
              <a:rPr lang="de-DE" sz="2400" dirty="0" smtClean="0">
                <a:latin typeface="AkkuratStd"/>
                <a:cs typeface="AkkuratStd"/>
              </a:rPr>
              <a:t> Vordergrund holen und </a:t>
            </a:r>
            <a:r>
              <a:rPr lang="de-DE" sz="2400" dirty="0">
                <a:latin typeface="AkkuratStd"/>
                <a:cs typeface="AkkuratStd"/>
              </a:rPr>
              <a:t>miteinander </a:t>
            </a:r>
            <a:r>
              <a:rPr lang="de-DE" sz="2400" dirty="0" smtClean="0">
                <a:latin typeface="AkkuratStd"/>
                <a:cs typeface="AkkuratStd"/>
              </a:rPr>
              <a:t>zu „Selbstverständlichkeiten </a:t>
            </a:r>
            <a:r>
              <a:rPr lang="de-DE" sz="2400" dirty="0">
                <a:latin typeface="AkkuratStd"/>
                <a:cs typeface="AkkuratStd"/>
              </a:rPr>
              <a:t>“</a:t>
            </a:r>
            <a:r>
              <a:rPr lang="de-DE" sz="2400" dirty="0" smtClean="0">
                <a:latin typeface="AkkuratStd"/>
                <a:cs typeface="AkkuratStd"/>
              </a:rPr>
              <a:t>verknüpfen.</a:t>
            </a:r>
          </a:p>
        </p:txBody>
      </p:sp>
      <p:sp>
        <p:nvSpPr>
          <p:cNvPr id="29702" name="Titel 4"/>
          <p:cNvSpPr>
            <a:spLocks noGrp="1"/>
          </p:cNvSpPr>
          <p:nvPr>
            <p:ph type="title"/>
          </p:nvPr>
        </p:nvSpPr>
        <p:spPr>
          <a:xfrm>
            <a:off x="323528" y="195486"/>
            <a:ext cx="6840537" cy="1008112"/>
          </a:xfrm>
        </p:spPr>
        <p:txBody>
          <a:bodyPr/>
          <a:lstStyle/>
          <a:p>
            <a:r>
              <a:rPr lang="de-DE" dirty="0" smtClean="0"/>
              <a:t/>
            </a:r>
            <a:br>
              <a:rPr lang="de-DE" dirty="0" smtClean="0"/>
            </a:br>
            <a:r>
              <a:rPr lang="de-DE" dirty="0" smtClean="0"/>
              <a:t>Organisations-Kultur	</a:t>
            </a:r>
          </a:p>
        </p:txBody>
      </p:sp>
      <p:sp>
        <p:nvSpPr>
          <p:cNvPr id="4" name="Textfeld 3"/>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2"/>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2"/>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3"/>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3"/>
              </a:rPr>
              <a:t/>
            </a:r>
            <a:br>
              <a:rPr lang="de-DE" sz="700" b="0" i="1" dirty="0" smtClean="0">
                <a:solidFill>
                  <a:schemeClr val="tx1"/>
                </a:solidFill>
                <a:latin typeface="Arial" panose="020B0604020202020204" pitchFamily="34" charset="0"/>
                <a:cs typeface="Arial" panose="020B0604020202020204" pitchFamily="34" charset="0"/>
                <a:hlinkClick r:id="rId3"/>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11250567"/>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1600" i="1" dirty="0">
                <a:solidFill>
                  <a:schemeClr val="tx1"/>
                </a:solidFill>
              </a:rPr>
              <a:t> </a:t>
            </a:r>
            <a:br>
              <a:rPr lang="de-DE" sz="1600" i="1" dirty="0">
                <a:solidFill>
                  <a:schemeClr val="tx1"/>
                </a:solidFill>
              </a:rPr>
            </a:br>
            <a:r>
              <a:rPr lang="de-DE" dirty="0" smtClean="0">
                <a:solidFill>
                  <a:schemeClr val="tx1"/>
                </a:solidFill>
              </a:rPr>
              <a:t>Aufgaben und Kultur-Orientierung</a:t>
            </a:r>
            <a:r>
              <a:rPr lang="de-DE" sz="1600" i="1" dirty="0">
                <a:solidFill>
                  <a:schemeClr val="tx1"/>
                </a:solidFill>
              </a:rPr>
              <a:t/>
            </a:r>
            <a:br>
              <a:rPr lang="de-DE" sz="1600" i="1" dirty="0">
                <a:solidFill>
                  <a:schemeClr val="tx1"/>
                </a:solidFill>
              </a:rPr>
            </a:br>
            <a:r>
              <a:rPr lang="de-DE" sz="1600" i="1" dirty="0">
                <a:solidFill>
                  <a:schemeClr val="tx1"/>
                </a:solidFill>
              </a:rPr>
              <a:t/>
            </a:r>
            <a:br>
              <a:rPr lang="de-DE" sz="1600" i="1" dirty="0">
                <a:solidFill>
                  <a:schemeClr val="tx1"/>
                </a:solidFill>
              </a:rPr>
            </a:br>
            <a:r>
              <a:rPr lang="de-DE" sz="2000" i="1" dirty="0">
                <a:solidFill>
                  <a:schemeClr val="tx1"/>
                </a:solidFill>
              </a:rPr>
              <a:t>Wer schnell zur Sache will, sollte mit Kultur anfangen</a:t>
            </a:r>
            <a:r>
              <a:rPr lang="de-DE" sz="2000" dirty="0"/>
              <a:t>.</a:t>
            </a:r>
          </a:p>
        </p:txBody>
      </p:sp>
      <p:pic>
        <p:nvPicPr>
          <p:cNvPr id="10" name="Picture 2" descr="C:\Users\Praktikant\Downloads\VerhältnisVonErgebnisUndKulturorientierungInOrganisationen.png"/>
          <p:cNvPicPr>
            <a:picLocks noGrp="1" noChangeAspect="1" noChangeArrowheads="1"/>
          </p:cNvPicPr>
          <p:nvPr>
            <p:ph sz="half" idx="1"/>
          </p:nvPr>
        </p:nvPicPr>
        <p:blipFill>
          <a:blip r:embed="rId2" cstate="email">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a:ext>
            </a:extLst>
          </a:blip>
          <a:stretch>
            <a:fillRect/>
          </a:stretch>
        </p:blipFill>
        <p:spPr bwMode="auto">
          <a:xfrm>
            <a:off x="323528" y="1563638"/>
            <a:ext cx="5760640" cy="4219740"/>
          </a:xfrm>
          <a:prstGeom prst="rect">
            <a:avLst/>
          </a:prstGeom>
          <a:noFill/>
          <a:extLst>
            <a:ext uri="{909E8E84-426E-40DD-AFC4-6F175D3DCCD1}">
              <a14:hiddenFill xmlns:a14="http://schemas.microsoft.com/office/drawing/2010/main">
                <a:solidFill>
                  <a:srgbClr val="FFFFFF"/>
                </a:solidFill>
              </a14:hiddenFill>
            </a:ext>
          </a:extLst>
        </p:spPr>
      </p:pic>
      <p:sp>
        <p:nvSpPr>
          <p:cNvPr id="4" name="Textfeld 3"/>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4"/>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4"/>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5"/>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5"/>
              </a:rPr>
              <a:t/>
            </a:r>
            <a:br>
              <a:rPr lang="de-DE" sz="700" b="0" i="1" dirty="0" smtClean="0">
                <a:solidFill>
                  <a:schemeClr val="tx1"/>
                </a:solidFill>
                <a:latin typeface="Arial" panose="020B0604020202020204" pitchFamily="34" charset="0"/>
                <a:cs typeface="Arial" panose="020B0604020202020204" pitchFamily="34" charset="0"/>
                <a:hlinkClick r:id="rId5"/>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32522712"/>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a:xfrm>
            <a:off x="395536" y="195486"/>
            <a:ext cx="6840537" cy="1296640"/>
          </a:xfrm>
        </p:spPr>
        <p:txBody>
          <a:bodyPr/>
          <a:lstStyle/>
          <a:p>
            <a:r>
              <a:rPr lang="de-DE" dirty="0" smtClean="0"/>
              <a:t>Komplexität und Nachhaltigkeit</a:t>
            </a:r>
            <a:endParaRPr lang="de-DE" dirty="0"/>
          </a:p>
        </p:txBody>
      </p:sp>
      <p:sp>
        <p:nvSpPr>
          <p:cNvPr id="5" name="Rechteck 4"/>
          <p:cNvSpPr/>
          <p:nvPr/>
        </p:nvSpPr>
        <p:spPr>
          <a:xfrm>
            <a:off x="251520" y="2283718"/>
            <a:ext cx="6777475" cy="2246769"/>
          </a:xfrm>
          <a:prstGeom prst="rect">
            <a:avLst/>
          </a:prstGeom>
        </p:spPr>
        <p:txBody>
          <a:bodyPr wrap="square">
            <a:spAutoFit/>
          </a:bodyPr>
          <a:lstStyle/>
          <a:p>
            <a:pPr marL="342900" indent="-342900">
              <a:buFont typeface="Arial"/>
              <a:buChar char="•"/>
            </a:pPr>
            <a:r>
              <a:rPr lang="de-DE" sz="2800" dirty="0" smtClean="0">
                <a:latin typeface="Akkurat-Light" charset="0"/>
              </a:rPr>
              <a:t>Komplexitäts-Steuerung</a:t>
            </a:r>
          </a:p>
          <a:p>
            <a:pPr marL="342900" indent="-342900">
              <a:buFont typeface="Arial"/>
              <a:buChar char="•"/>
            </a:pPr>
            <a:r>
              <a:rPr lang="de-DE" sz="2800" dirty="0">
                <a:latin typeface="Akkurat-Light" charset="0"/>
              </a:rPr>
              <a:t>Reifegrade</a:t>
            </a:r>
          </a:p>
          <a:p>
            <a:pPr marL="342900" indent="-342900">
              <a:buFont typeface="Arial"/>
              <a:buChar char="•"/>
            </a:pPr>
            <a:r>
              <a:rPr lang="de-DE" sz="2800" dirty="0" smtClean="0">
                <a:latin typeface="Akkurat-Light" charset="0"/>
              </a:rPr>
              <a:t>Nachhaltigkeit</a:t>
            </a:r>
          </a:p>
          <a:p>
            <a:pPr marL="342900" indent="-342900">
              <a:buFont typeface="Arial"/>
              <a:buChar char="•"/>
            </a:pPr>
            <a:r>
              <a:rPr lang="de-DE" sz="2800" dirty="0" smtClean="0">
                <a:latin typeface="Akkurat-Light" charset="0"/>
              </a:rPr>
              <a:t>Integration-Verantwortung</a:t>
            </a:r>
          </a:p>
          <a:p>
            <a:endParaRPr lang="de-DE" sz="2800" dirty="0"/>
          </a:p>
        </p:txBody>
      </p:sp>
      <p:sp>
        <p:nvSpPr>
          <p:cNvPr id="6" name="Textfeld 5"/>
          <p:cNvSpPr txBox="1"/>
          <p:nvPr/>
        </p:nvSpPr>
        <p:spPr>
          <a:xfrm>
            <a:off x="552824" y="2196353"/>
            <a:ext cx="184666" cy="369332"/>
          </a:xfrm>
          <a:prstGeom prst="rect">
            <a:avLst/>
          </a:prstGeom>
          <a:noFill/>
        </p:spPr>
        <p:txBody>
          <a:bodyPr wrap="none" rtlCol="0">
            <a:spAutoFit/>
          </a:bodyPr>
          <a:lstStyle/>
          <a:p>
            <a:endParaRPr lang="de-DE" dirty="0"/>
          </a:p>
        </p:txBody>
      </p:sp>
      <p:sp>
        <p:nvSpPr>
          <p:cNvPr id="7" name="Textfeld 6"/>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2"/>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2"/>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3"/>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3"/>
              </a:rPr>
              <a:t/>
            </a:r>
            <a:br>
              <a:rPr lang="de-DE" sz="700" b="0" i="1" dirty="0" smtClean="0">
                <a:solidFill>
                  <a:schemeClr val="tx1"/>
                </a:solidFill>
                <a:latin typeface="Arial" panose="020B0604020202020204" pitchFamily="34" charset="0"/>
                <a:cs typeface="Arial" panose="020B0604020202020204" pitchFamily="34" charset="0"/>
                <a:hlinkClick r:id="rId3"/>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36686093"/>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a:xfrm>
            <a:off x="395536" y="195486"/>
            <a:ext cx="6840537" cy="1296640"/>
          </a:xfrm>
        </p:spPr>
        <p:txBody>
          <a:bodyPr/>
          <a:lstStyle/>
          <a:p>
            <a:r>
              <a:rPr lang="de-DE" dirty="0" smtClean="0"/>
              <a:t>Integrations-Verantwortung</a:t>
            </a:r>
            <a:endParaRPr lang="de-DE" dirty="0"/>
          </a:p>
        </p:txBody>
      </p:sp>
      <p:sp>
        <p:nvSpPr>
          <p:cNvPr id="5" name="Rechteck 4"/>
          <p:cNvSpPr/>
          <p:nvPr/>
        </p:nvSpPr>
        <p:spPr>
          <a:xfrm>
            <a:off x="467544" y="1419622"/>
            <a:ext cx="6777475" cy="3477875"/>
          </a:xfrm>
          <a:prstGeom prst="rect">
            <a:avLst/>
          </a:prstGeom>
        </p:spPr>
        <p:txBody>
          <a:bodyPr wrap="square">
            <a:spAutoFit/>
          </a:bodyPr>
          <a:lstStyle/>
          <a:p>
            <a:r>
              <a:rPr lang="de-DE" sz="2000" dirty="0">
                <a:latin typeface="Akkurat-Light" charset="0"/>
              </a:rPr>
              <a:t>Stabile Entwicklungen von Organisationen zeichnen sich durch </a:t>
            </a:r>
            <a:r>
              <a:rPr lang="de-DE" sz="2000" dirty="0" err="1">
                <a:latin typeface="Akkurat-Light" charset="0"/>
              </a:rPr>
              <a:t>Gefügtheit</a:t>
            </a:r>
            <a:r>
              <a:rPr lang="de-DE" sz="2000" dirty="0">
                <a:latin typeface="Akkurat-Light" charset="0"/>
              </a:rPr>
              <a:t> (Integration) und Stimmigkeit der Prozesse (Integrität) aus.</a:t>
            </a:r>
          </a:p>
          <a:p>
            <a:endParaRPr lang="de-DE" sz="2000" dirty="0">
              <a:latin typeface="Akkurat-Light" charset="0"/>
            </a:endParaRPr>
          </a:p>
          <a:p>
            <a:r>
              <a:rPr lang="de-DE" sz="2000" dirty="0">
                <a:latin typeface="Akkurat-Light" charset="0"/>
              </a:rPr>
              <a:t>Für „Unternehmensgesundheit“ könnte man zunächst formulieren</a:t>
            </a:r>
            <a:r>
              <a:rPr lang="de-DE" sz="2000" dirty="0" smtClean="0">
                <a:latin typeface="Akkurat-Light" charset="0"/>
              </a:rPr>
              <a:t>: Gesundheit </a:t>
            </a:r>
            <a:r>
              <a:rPr lang="de-DE" sz="2000" i="1" dirty="0">
                <a:latin typeface="Akkurat-Light" charset="0"/>
              </a:rPr>
              <a:t>= Integration X Integrität.</a:t>
            </a:r>
          </a:p>
          <a:p>
            <a:endParaRPr lang="de-DE" sz="2000" dirty="0">
              <a:latin typeface="Akkurat-Light" charset="0"/>
            </a:endParaRPr>
          </a:p>
          <a:p>
            <a:r>
              <a:rPr lang="de-DE" sz="2000" dirty="0">
                <a:latin typeface="Akkurat-Light" charset="0"/>
              </a:rPr>
              <a:t>In krisenhaften Situationen verändern sich Integration und Integrität typischerweise in einem Verlauf, in dem wir 4 Phasen unterscheiden können. </a:t>
            </a:r>
          </a:p>
          <a:p>
            <a:endParaRPr lang="de-DE" sz="2000" dirty="0"/>
          </a:p>
        </p:txBody>
      </p:sp>
      <p:sp>
        <p:nvSpPr>
          <p:cNvPr id="6" name="Textfeld 5"/>
          <p:cNvSpPr txBox="1"/>
          <p:nvPr/>
        </p:nvSpPr>
        <p:spPr>
          <a:xfrm>
            <a:off x="552824" y="2196353"/>
            <a:ext cx="184666" cy="369332"/>
          </a:xfrm>
          <a:prstGeom prst="rect">
            <a:avLst/>
          </a:prstGeom>
          <a:noFill/>
        </p:spPr>
        <p:txBody>
          <a:bodyPr wrap="none" rtlCol="0">
            <a:spAutoFit/>
          </a:bodyPr>
          <a:lstStyle/>
          <a:p>
            <a:endParaRPr lang="de-DE" dirty="0"/>
          </a:p>
        </p:txBody>
      </p:sp>
      <p:sp>
        <p:nvSpPr>
          <p:cNvPr id="7" name="Textfeld 6"/>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2"/>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2"/>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3"/>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3"/>
              </a:rPr>
              <a:t/>
            </a:r>
            <a:br>
              <a:rPr lang="de-DE" sz="700" b="0" i="1" dirty="0" smtClean="0">
                <a:solidFill>
                  <a:schemeClr val="tx1"/>
                </a:solidFill>
                <a:latin typeface="Arial" panose="020B0604020202020204" pitchFamily="34" charset="0"/>
                <a:cs typeface="Arial" panose="020B0604020202020204" pitchFamily="34" charset="0"/>
                <a:hlinkClick r:id="rId3"/>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3476549"/>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a:xfrm>
            <a:off x="107504" y="0"/>
            <a:ext cx="6840537" cy="1296640"/>
          </a:xfrm>
        </p:spPr>
        <p:txBody>
          <a:bodyPr/>
          <a:lstStyle/>
          <a:p>
            <a:r>
              <a:rPr lang="de-DE" dirty="0" smtClean="0"/>
              <a:t>Krisen und </a:t>
            </a:r>
            <a:r>
              <a:rPr lang="de-DE" dirty="0"/>
              <a:t>Entwicklung</a:t>
            </a:r>
          </a:p>
        </p:txBody>
      </p:sp>
      <p:pic>
        <p:nvPicPr>
          <p:cNvPr id="5" name="Bild 4" descr="4Phasen.png"/>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8225" y="1210701"/>
            <a:ext cx="6840760" cy="3935707"/>
          </a:xfrm>
          <a:prstGeom prst="rect">
            <a:avLst/>
          </a:prstGeom>
        </p:spPr>
      </p:pic>
      <p:sp>
        <p:nvSpPr>
          <p:cNvPr id="4" name="Textfeld 3"/>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04904767"/>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d 1" descr="BerndScan04 Kopie.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23528" y="1419622"/>
            <a:ext cx="5470634" cy="4135388"/>
          </a:xfrm>
          <a:prstGeom prst="rect">
            <a:avLst/>
          </a:prstGeom>
        </p:spPr>
      </p:pic>
      <p:sp>
        <p:nvSpPr>
          <p:cNvPr id="3" name="Textfeld 2"/>
          <p:cNvSpPr txBox="1"/>
          <p:nvPr/>
        </p:nvSpPr>
        <p:spPr>
          <a:xfrm>
            <a:off x="395536" y="267494"/>
            <a:ext cx="3721993" cy="892552"/>
          </a:xfrm>
          <a:prstGeom prst="rect">
            <a:avLst/>
          </a:prstGeom>
          <a:noFill/>
        </p:spPr>
        <p:txBody>
          <a:bodyPr wrap="none" rtlCol="0">
            <a:spAutoFit/>
          </a:bodyPr>
          <a:lstStyle/>
          <a:p>
            <a:r>
              <a:rPr lang="de-DE" sz="2800" dirty="0" smtClean="0">
                <a:solidFill>
                  <a:srgbClr val="000090"/>
                </a:solidFill>
              </a:rPr>
              <a:t>Der Dilemma-Zirkel</a:t>
            </a:r>
          </a:p>
          <a:p>
            <a:r>
              <a:rPr lang="de-DE" sz="2400" dirty="0" smtClean="0">
                <a:solidFill>
                  <a:srgbClr val="000090"/>
                </a:solidFill>
              </a:rPr>
              <a:t>EATA - </a:t>
            </a:r>
            <a:r>
              <a:rPr lang="en-US" sz="2400" dirty="0" smtClean="0">
                <a:solidFill>
                  <a:srgbClr val="000090"/>
                </a:solidFill>
              </a:rPr>
              <a:t>scientific award </a:t>
            </a:r>
            <a:r>
              <a:rPr lang="de-DE" sz="2400" dirty="0" smtClean="0">
                <a:solidFill>
                  <a:srgbClr val="000090"/>
                </a:solidFill>
              </a:rPr>
              <a:t>1986</a:t>
            </a:r>
            <a:endParaRPr lang="de-DE" sz="2400" dirty="0">
              <a:solidFill>
                <a:srgbClr val="000090"/>
              </a:solidFill>
            </a:endParaRPr>
          </a:p>
        </p:txBody>
      </p:sp>
      <p:sp>
        <p:nvSpPr>
          <p:cNvPr id="4" name="Textfeld 3"/>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4"/>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4"/>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5"/>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5"/>
              </a:rPr>
              <a:t/>
            </a:r>
            <a:br>
              <a:rPr lang="de-DE" sz="700" b="0" i="1" dirty="0" smtClean="0">
                <a:solidFill>
                  <a:schemeClr val="tx1"/>
                </a:solidFill>
                <a:latin typeface="Arial" panose="020B0604020202020204" pitchFamily="34" charset="0"/>
                <a:cs typeface="Arial" panose="020B0604020202020204" pitchFamily="34" charset="0"/>
                <a:hlinkClick r:id="rId5"/>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39961738"/>
      </p:ext>
    </p:extLst>
  </p:cSld>
  <p:clrMapOvr>
    <a:masterClrMapping/>
  </p:clrMapOvr>
  <p:transition>
    <p:zoom/>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el 10"/>
          <p:cNvSpPr>
            <a:spLocks noGrp="1"/>
          </p:cNvSpPr>
          <p:nvPr>
            <p:ph type="title"/>
          </p:nvPr>
        </p:nvSpPr>
        <p:spPr/>
        <p:txBody>
          <a:bodyPr/>
          <a:lstStyle/>
          <a:p>
            <a:r>
              <a:rPr lang="de-DE" dirty="0"/>
              <a:t>Definition Dilemma</a:t>
            </a:r>
          </a:p>
        </p:txBody>
      </p:sp>
      <p:sp>
        <p:nvSpPr>
          <p:cNvPr id="12" name="Inhaltsplatzhalter 11"/>
          <p:cNvSpPr>
            <a:spLocks noGrp="1"/>
          </p:cNvSpPr>
          <p:nvPr>
            <p:ph sz="half" idx="1"/>
          </p:nvPr>
        </p:nvSpPr>
        <p:spPr/>
        <p:txBody>
          <a:bodyPr/>
          <a:lstStyle/>
          <a:p>
            <a:r>
              <a:rPr lang="de-DE" sz="2900" dirty="0"/>
              <a:t>Dilemmata sind:</a:t>
            </a:r>
          </a:p>
          <a:p>
            <a:pPr marL="285008" indent="-285008">
              <a:buFont typeface="Wingdings" panose="05000000000000000000" pitchFamily="2" charset="2"/>
              <a:buChar char="§"/>
            </a:pPr>
            <a:r>
              <a:rPr lang="de-DE" sz="2900" dirty="0"/>
              <a:t>Herausforderungen, in deren Logik Unlösbarkeiten eingebaut sind. </a:t>
            </a:r>
          </a:p>
          <a:p>
            <a:pPr marL="285008" indent="-285008">
              <a:buFont typeface="Wingdings" panose="05000000000000000000" pitchFamily="2" charset="2"/>
              <a:buChar char="§"/>
            </a:pPr>
            <a:r>
              <a:rPr lang="de-DE" sz="2900" dirty="0"/>
              <a:t>Innerhalb dieser Logik gibt es keine oder nur unbefriedigende Lösungen. </a:t>
            </a:r>
          </a:p>
          <a:p>
            <a:pPr marL="285008" indent="-285008">
              <a:buFont typeface="Wingdings" panose="05000000000000000000" pitchFamily="2" charset="2"/>
              <a:buChar char="§"/>
            </a:pPr>
            <a:endParaRPr lang="de-DE" dirty="0"/>
          </a:p>
        </p:txBody>
      </p:sp>
      <p:sp>
        <p:nvSpPr>
          <p:cNvPr id="4" name="Textfeld 3"/>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2"/>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2"/>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3"/>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3"/>
              </a:rPr>
              <a:t/>
            </a:r>
            <a:br>
              <a:rPr lang="de-DE" sz="700" b="0" i="1" dirty="0" smtClean="0">
                <a:solidFill>
                  <a:schemeClr val="tx1"/>
                </a:solidFill>
                <a:latin typeface="Arial" panose="020B0604020202020204" pitchFamily="34" charset="0"/>
                <a:cs typeface="Arial" panose="020B0604020202020204" pitchFamily="34" charset="0"/>
                <a:hlinkClick r:id="rId3"/>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5441855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2"/>
          <p:cNvSpPr>
            <a:spLocks noGrp="1" noChangeArrowheads="1"/>
          </p:cNvSpPr>
          <p:nvPr>
            <p:ph type="title"/>
          </p:nvPr>
        </p:nvSpPr>
        <p:spPr>
          <a:xfrm>
            <a:off x="467544" y="411511"/>
            <a:ext cx="7056438" cy="1019175"/>
          </a:xfrm>
        </p:spPr>
        <p:txBody>
          <a:bodyPr/>
          <a:lstStyle/>
          <a:p>
            <a:pPr marL="609148" indent="-609148"/>
            <a:r>
              <a:rPr lang="de-DE" b="1" dirty="0" smtClean="0">
                <a:solidFill>
                  <a:srgbClr val="00318A"/>
                </a:solidFill>
                <a:latin typeface="Trebuchet MS" charset="0"/>
              </a:rPr>
              <a:t>1.4 Systemische Perspektiven </a:t>
            </a:r>
            <a:br>
              <a:rPr lang="de-DE" b="1" dirty="0" smtClean="0">
                <a:solidFill>
                  <a:srgbClr val="00318A"/>
                </a:solidFill>
                <a:latin typeface="Trebuchet MS" charset="0"/>
              </a:rPr>
            </a:br>
            <a:r>
              <a:rPr lang="de-DE" dirty="0" smtClean="0">
                <a:solidFill>
                  <a:srgbClr val="00318A"/>
                </a:solidFill>
                <a:latin typeface="Trebuchet MS" charset="0"/>
              </a:rPr>
              <a:t>Entwurf 1986</a:t>
            </a:r>
            <a:endParaRPr lang="de-DE" dirty="0"/>
          </a:p>
        </p:txBody>
      </p:sp>
      <p:sp>
        <p:nvSpPr>
          <p:cNvPr id="4" name="Rectangle 3"/>
          <p:cNvSpPr txBox="1">
            <a:spLocks noChangeArrowheads="1"/>
          </p:cNvSpPr>
          <p:nvPr/>
        </p:nvSpPr>
        <p:spPr>
          <a:xfrm>
            <a:off x="323528" y="1529128"/>
            <a:ext cx="7924800" cy="3623196"/>
          </a:xfrm>
          <a:prstGeom prst="rect">
            <a:avLst/>
          </a:prstGeom>
        </p:spPr>
        <p:txBody>
          <a:bodyPr vert="horz" lIns="91151" tIns="45578" rIns="91151" bIns="45578" rtlCol="0" anchor="ctr">
            <a:noAutofit/>
          </a:bodyPr>
          <a:lstStyle>
            <a:lvl1pPr marL="342073" indent="-342073" algn="l" defTabSz="912199" rtl="0" eaLnBrk="1" latinLnBrk="0" hangingPunct="1">
              <a:spcBef>
                <a:spcPct val="20000"/>
              </a:spcBef>
              <a:buFont typeface="Wingdings" pitchFamily="2" charset="2"/>
              <a:buChar char="§"/>
              <a:defRPr sz="1800" kern="1200">
                <a:solidFill>
                  <a:schemeClr val="tx1"/>
                </a:solidFill>
                <a:latin typeface="AkkuratStd" pitchFamily="34" charset="0"/>
                <a:ea typeface="+mn-ea"/>
                <a:cs typeface="+mn-cs"/>
              </a:defRPr>
            </a:lvl1pPr>
            <a:lvl2pPr marL="741156" indent="-285061" algn="l" defTabSz="912199" rtl="0" eaLnBrk="1" latinLnBrk="0" hangingPunct="1">
              <a:spcBef>
                <a:spcPct val="20000"/>
              </a:spcBef>
              <a:buFont typeface="Wingdings" pitchFamily="2" charset="2"/>
              <a:buChar char="§"/>
              <a:defRPr sz="1800" kern="1200">
                <a:solidFill>
                  <a:schemeClr val="tx1"/>
                </a:solidFill>
                <a:latin typeface="AkkuratStd" pitchFamily="34" charset="0"/>
                <a:ea typeface="+mn-ea"/>
                <a:cs typeface="+mn-cs"/>
              </a:defRPr>
            </a:lvl2pPr>
            <a:lvl3pPr marL="1140245" indent="-228053" algn="l" defTabSz="912199" rtl="0" eaLnBrk="1" latinLnBrk="0" hangingPunct="1">
              <a:spcBef>
                <a:spcPct val="20000"/>
              </a:spcBef>
              <a:buFont typeface="Wingdings" pitchFamily="2" charset="2"/>
              <a:buChar char="§"/>
              <a:defRPr sz="1800" kern="1200">
                <a:solidFill>
                  <a:schemeClr val="tx1"/>
                </a:solidFill>
                <a:latin typeface="AkkuratStd" pitchFamily="34" charset="0"/>
                <a:ea typeface="+mn-ea"/>
                <a:cs typeface="+mn-cs"/>
              </a:defRPr>
            </a:lvl3pPr>
            <a:lvl4pPr marL="1596341" indent="-228053" algn="l" defTabSz="912199" rtl="0" eaLnBrk="1" latinLnBrk="0" hangingPunct="1">
              <a:spcBef>
                <a:spcPct val="20000"/>
              </a:spcBef>
              <a:buFont typeface="Wingdings" pitchFamily="2" charset="2"/>
              <a:buChar char="§"/>
              <a:defRPr sz="1800" kern="1200">
                <a:solidFill>
                  <a:schemeClr val="tx1"/>
                </a:solidFill>
                <a:latin typeface="AkkuratStd" pitchFamily="34" charset="0"/>
                <a:ea typeface="+mn-ea"/>
                <a:cs typeface="+mn-cs"/>
              </a:defRPr>
            </a:lvl4pPr>
            <a:lvl5pPr marL="2052442" indent="-228053" algn="l" defTabSz="912199" rtl="0" eaLnBrk="1" latinLnBrk="0" hangingPunct="1">
              <a:spcBef>
                <a:spcPct val="20000"/>
              </a:spcBef>
              <a:buFont typeface="Wingdings" pitchFamily="2" charset="2"/>
              <a:buChar char="§"/>
              <a:defRPr sz="1800" kern="1200">
                <a:solidFill>
                  <a:schemeClr val="tx1"/>
                </a:solidFill>
                <a:latin typeface="AkkuratStd" pitchFamily="34" charset="0"/>
                <a:ea typeface="+mn-ea"/>
                <a:cs typeface="+mn-cs"/>
              </a:defRPr>
            </a:lvl5pPr>
            <a:lvl6pPr marL="2508540" indent="-228053" algn="l" defTabSz="91219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4637" indent="-228053" algn="l" defTabSz="91219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0735" indent="-228053" algn="l" defTabSz="91219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76834" indent="-228053" algn="l" defTabSz="91219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609148" indent="-609148">
              <a:lnSpc>
                <a:spcPct val="80000"/>
              </a:lnSpc>
              <a:buFontTx/>
              <a:buAutoNum type="arabicPeriod"/>
            </a:pPr>
            <a:r>
              <a:rPr lang="de-DE" dirty="0" smtClean="0">
                <a:latin typeface="Trebuchet MS" charset="0"/>
              </a:rPr>
              <a:t>die Perspektive der Persönlichkeit </a:t>
            </a:r>
          </a:p>
          <a:p>
            <a:pPr marL="609148" indent="-609148">
              <a:lnSpc>
                <a:spcPct val="80000"/>
              </a:lnSpc>
              <a:buNone/>
            </a:pPr>
            <a:r>
              <a:rPr lang="de-DE" dirty="0" smtClean="0">
                <a:latin typeface="Trebuchet MS" charset="0"/>
              </a:rPr>
              <a:t>	(Erleben und Verhalten als Organisationsmuster der Persönlichkeit)</a:t>
            </a:r>
          </a:p>
          <a:p>
            <a:pPr marL="609148" indent="-609148">
              <a:lnSpc>
                <a:spcPct val="80000"/>
              </a:lnSpc>
              <a:buFontTx/>
              <a:buAutoNum type="arabicPeriod" startAt="2"/>
            </a:pPr>
            <a:r>
              <a:rPr lang="de-DE" dirty="0" smtClean="0">
                <a:latin typeface="Trebuchet MS" charset="0"/>
              </a:rPr>
              <a:t>die Perspektive der Beziehungen </a:t>
            </a:r>
          </a:p>
          <a:p>
            <a:pPr marL="609148" indent="-609148">
              <a:lnSpc>
                <a:spcPct val="80000"/>
              </a:lnSpc>
              <a:buNone/>
            </a:pPr>
            <a:r>
              <a:rPr lang="de-DE" dirty="0" smtClean="0">
                <a:latin typeface="Trebuchet MS" charset="0"/>
              </a:rPr>
              <a:t>	(Erleben und Verhalten als Organisationsmuster in Beziehungen)</a:t>
            </a:r>
          </a:p>
          <a:p>
            <a:pPr marL="609148" indent="-609148">
              <a:lnSpc>
                <a:spcPct val="80000"/>
              </a:lnSpc>
              <a:buFontTx/>
              <a:buAutoNum type="arabicPeriod" startAt="3"/>
            </a:pPr>
            <a:r>
              <a:rPr lang="de-DE" dirty="0" smtClean="0">
                <a:latin typeface="Trebuchet MS" charset="0"/>
              </a:rPr>
              <a:t>die Perspektive der Wirklichkeitskonstruktionen (Erleben und Verhalten als Ausdruck von und Beiträge zu Wirklichkeitsverständnissen)</a:t>
            </a:r>
          </a:p>
          <a:p>
            <a:pPr marL="609148" indent="-609148">
              <a:lnSpc>
                <a:spcPct val="80000"/>
              </a:lnSpc>
              <a:buFontTx/>
              <a:buAutoNum type="arabicPeriod" startAt="4"/>
            </a:pPr>
            <a:r>
              <a:rPr lang="de-DE" dirty="0" smtClean="0">
                <a:latin typeface="Trebuchet MS" charset="0"/>
              </a:rPr>
              <a:t>die Perspektive der Entwicklung </a:t>
            </a:r>
          </a:p>
          <a:p>
            <a:pPr marL="609148" indent="-609148">
              <a:lnSpc>
                <a:spcPct val="80000"/>
              </a:lnSpc>
              <a:buNone/>
            </a:pPr>
            <a:r>
              <a:rPr lang="de-DE" dirty="0" smtClean="0">
                <a:latin typeface="Trebuchet MS" charset="0"/>
              </a:rPr>
              <a:t>	(Erleben und Verhalten als Erscheinungen vergangener, gegenwärtiger und künftiger Entwicklungen)</a:t>
            </a:r>
            <a:endParaRPr lang="de-DE" dirty="0">
              <a:latin typeface="Trebuchet MS" charset="0"/>
            </a:endParaRPr>
          </a:p>
        </p:txBody>
      </p:sp>
      <p:sp>
        <p:nvSpPr>
          <p:cNvPr id="5" name="Textfeld 4"/>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08583025"/>
      </p:ext>
    </p:extLst>
  </p:cSld>
  <p:clrMapOvr>
    <a:masterClrMapping/>
  </p:clrMapOvr>
  <p:transition>
    <p:zoom/>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el 10"/>
          <p:cNvSpPr>
            <a:spLocks noGrp="1"/>
          </p:cNvSpPr>
          <p:nvPr>
            <p:ph type="title"/>
          </p:nvPr>
        </p:nvSpPr>
        <p:spPr/>
        <p:txBody>
          <a:bodyPr/>
          <a:lstStyle/>
          <a:p>
            <a:r>
              <a:rPr lang="de-DE" dirty="0"/>
              <a:t>Dilemma-Zirkel</a:t>
            </a:r>
          </a:p>
        </p:txBody>
      </p:sp>
      <p:pic>
        <p:nvPicPr>
          <p:cNvPr id="8" name="Picture 2" descr="C:\Users\Praktikant\Downloads\HaltungenUndDynamikenImDilemmazirkel (1).png"/>
          <p:cNvPicPr>
            <a:picLocks noGrp="1" noChangeAspect="1" noChangeArrowheads="1"/>
          </p:cNvPicPr>
          <p:nvPr>
            <p:ph sz="half" idx="1"/>
          </p:nvPr>
        </p:nvPicPr>
        <p:blipFill>
          <a:blip r:embed="rId2" cstate="email">
            <a:extLst>
              <a:ext uri="{28A0092B-C50C-407E-A947-70E740481C1C}">
                <a14:useLocalDpi xmlns:a14="http://schemas.microsoft.com/office/drawing/2010/main"/>
              </a:ext>
            </a:extLst>
          </a:blip>
          <a:srcRect/>
          <a:stretch>
            <a:fillRect/>
          </a:stretch>
        </p:blipFill>
        <p:spPr bwMode="auto">
          <a:xfrm>
            <a:off x="692449" y="1131889"/>
            <a:ext cx="6678039" cy="3816350"/>
          </a:xfrm>
          <a:prstGeom prst="rect">
            <a:avLst/>
          </a:prstGeom>
          <a:noFill/>
          <a:extLst>
            <a:ext uri="{909E8E84-426E-40DD-AFC4-6F175D3DCCD1}">
              <a14:hiddenFill xmlns:a14="http://schemas.microsoft.com/office/drawing/2010/main">
                <a:solidFill>
                  <a:srgbClr val="FFFFFF"/>
                </a:solidFill>
              </a14:hiddenFill>
            </a:ext>
          </a:extLst>
        </p:spPr>
      </p:pic>
      <p:sp>
        <p:nvSpPr>
          <p:cNvPr id="4" name="Textfeld 3"/>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29691555"/>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el 10"/>
          <p:cNvSpPr>
            <a:spLocks noGrp="1"/>
          </p:cNvSpPr>
          <p:nvPr>
            <p:ph type="title"/>
          </p:nvPr>
        </p:nvSpPr>
        <p:spPr/>
        <p:txBody>
          <a:bodyPr/>
          <a:lstStyle/>
          <a:p>
            <a:r>
              <a:rPr lang="de-DE" dirty="0"/>
              <a:t>Chancenreiche Haltungen</a:t>
            </a:r>
          </a:p>
        </p:txBody>
      </p:sp>
      <p:sp>
        <p:nvSpPr>
          <p:cNvPr id="12" name="Inhaltsplatzhalter 11"/>
          <p:cNvSpPr>
            <a:spLocks noGrp="1"/>
          </p:cNvSpPr>
          <p:nvPr>
            <p:ph sz="half" idx="1"/>
          </p:nvPr>
        </p:nvSpPr>
        <p:spPr/>
        <p:txBody>
          <a:bodyPr>
            <a:normAutofit/>
          </a:bodyPr>
          <a:lstStyle/>
          <a:p>
            <a:pPr marL="285167" indent="-285167">
              <a:buFont typeface="Wingdings" panose="05000000000000000000" pitchFamily="2" charset="2"/>
              <a:buChar char="§"/>
            </a:pPr>
            <a:r>
              <a:rPr lang="de-DE" sz="2500" dirty="0"/>
              <a:t>Verzweiflung annehmen</a:t>
            </a:r>
          </a:p>
          <a:p>
            <a:pPr marL="285167" indent="-285167">
              <a:buFont typeface="Wingdings" panose="05000000000000000000" pitchFamily="2" charset="2"/>
              <a:buChar char="§"/>
            </a:pPr>
            <a:r>
              <a:rPr lang="de-DE" sz="2500" dirty="0"/>
              <a:t>Distanz gewinnen + in Beziehung bleiben</a:t>
            </a:r>
          </a:p>
          <a:p>
            <a:pPr marL="285167" indent="-285167">
              <a:buFont typeface="Wingdings" panose="05000000000000000000" pitchFamily="2" charset="2"/>
              <a:buChar char="§"/>
            </a:pPr>
            <a:r>
              <a:rPr lang="de-DE" sz="2500" dirty="0"/>
              <a:t>möglichen Verlust akzeptieren</a:t>
            </a:r>
          </a:p>
          <a:p>
            <a:pPr marL="285167" indent="-285167">
              <a:buFont typeface="Wingdings" panose="05000000000000000000" pitchFamily="2" charset="2"/>
              <a:buChar char="§"/>
            </a:pPr>
            <a:r>
              <a:rPr lang="de-DE" sz="2500" dirty="0"/>
              <a:t>Örtlich + Zeitlich entzerren</a:t>
            </a:r>
          </a:p>
          <a:p>
            <a:pPr marL="285167" indent="-285167">
              <a:buFont typeface="Wingdings" panose="05000000000000000000" pitchFamily="2" charset="2"/>
              <a:buChar char="§"/>
            </a:pPr>
            <a:r>
              <a:rPr lang="de-DE" sz="2500" dirty="0"/>
              <a:t>Zum Wesentlichen und zum menschlichen Maß zurückfinden</a:t>
            </a:r>
          </a:p>
          <a:p>
            <a:pPr marL="285167" indent="-285167">
              <a:buFont typeface="Wingdings" panose="05000000000000000000" pitchFamily="2" charset="2"/>
              <a:buChar char="§"/>
            </a:pPr>
            <a:endParaRPr lang="de-DE" sz="2500" dirty="0"/>
          </a:p>
        </p:txBody>
      </p:sp>
      <p:sp>
        <p:nvSpPr>
          <p:cNvPr id="4" name="Textfeld 3"/>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2"/>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2"/>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3"/>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3"/>
              </a:rPr>
              <a:t/>
            </a:r>
            <a:br>
              <a:rPr lang="de-DE" sz="700" b="0" i="1" dirty="0" smtClean="0">
                <a:solidFill>
                  <a:schemeClr val="tx1"/>
                </a:solidFill>
                <a:latin typeface="Arial" panose="020B0604020202020204" pitchFamily="34" charset="0"/>
                <a:cs typeface="Arial" panose="020B0604020202020204" pitchFamily="34" charset="0"/>
                <a:hlinkClick r:id="rId3"/>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84331249"/>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el 10"/>
          <p:cNvSpPr>
            <a:spLocks noGrp="1"/>
          </p:cNvSpPr>
          <p:nvPr>
            <p:ph type="title"/>
          </p:nvPr>
        </p:nvSpPr>
        <p:spPr/>
        <p:txBody>
          <a:bodyPr/>
          <a:lstStyle/>
          <a:p>
            <a:r>
              <a:rPr lang="de-DE" dirty="0"/>
              <a:t>Dilemma + Komplexität</a:t>
            </a:r>
          </a:p>
        </p:txBody>
      </p:sp>
      <p:sp>
        <p:nvSpPr>
          <p:cNvPr id="12" name="Inhaltsplatzhalter 11"/>
          <p:cNvSpPr>
            <a:spLocks noGrp="1"/>
          </p:cNvSpPr>
          <p:nvPr>
            <p:ph sz="half" idx="1"/>
          </p:nvPr>
        </p:nvSpPr>
        <p:spPr/>
        <p:txBody>
          <a:bodyPr/>
          <a:lstStyle/>
          <a:p>
            <a:endParaRPr lang="de-DE" sz="2800" dirty="0"/>
          </a:p>
          <a:p>
            <a:r>
              <a:rPr lang="de-DE" sz="2800" dirty="0"/>
              <a:t>Dilemmata entstehen auch durch nicht bewältigte Komplexität</a:t>
            </a:r>
          </a:p>
          <a:p>
            <a:endParaRPr lang="de-DE" sz="1600" dirty="0"/>
          </a:p>
          <a:p>
            <a:r>
              <a:rPr lang="de-DE" sz="1600" dirty="0"/>
              <a:t>z.B. durch die Überlagerungen von mehreren Inszenierungsanforderungen,  die unterschiedliche </a:t>
            </a:r>
            <a:r>
              <a:rPr lang="de-DE" sz="1600" dirty="0" err="1"/>
              <a:t>Logiken</a:t>
            </a:r>
            <a:r>
              <a:rPr lang="de-DE" sz="1600" dirty="0"/>
              <a:t>, Verantwortlichkeiten, Zeit- und </a:t>
            </a:r>
            <a:r>
              <a:rPr lang="de-DE" sz="1600" dirty="0" err="1"/>
              <a:t>Rhytmusbedarfe</a:t>
            </a:r>
            <a:r>
              <a:rPr lang="de-DE" sz="1600" dirty="0"/>
              <a:t>, Abläufe und Rollenverteilungen haben.</a:t>
            </a:r>
          </a:p>
          <a:p>
            <a:endParaRPr lang="de-DE" dirty="0" smtClean="0"/>
          </a:p>
          <a:p>
            <a:r>
              <a:rPr lang="de-DE" dirty="0" smtClean="0"/>
              <a:t>Sinn </a:t>
            </a:r>
            <a:r>
              <a:rPr lang="de-DE" dirty="0"/>
              <a:t>+ Wirtschaftlichkeit entstehen durch bewältigte </a:t>
            </a:r>
            <a:r>
              <a:rPr lang="de-DE" dirty="0" smtClean="0"/>
              <a:t>Komplexität</a:t>
            </a:r>
            <a:endParaRPr lang="de-DE" dirty="0"/>
          </a:p>
        </p:txBody>
      </p:sp>
      <p:sp>
        <p:nvSpPr>
          <p:cNvPr id="4" name="Textfeld 3"/>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2"/>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2"/>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3"/>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3"/>
              </a:rPr>
              <a:t/>
            </a:r>
            <a:br>
              <a:rPr lang="de-DE" sz="700" b="0" i="1" dirty="0" smtClean="0">
                <a:solidFill>
                  <a:schemeClr val="tx1"/>
                </a:solidFill>
                <a:latin typeface="Arial" panose="020B0604020202020204" pitchFamily="34" charset="0"/>
                <a:cs typeface="Arial" panose="020B0604020202020204" pitchFamily="34" charset="0"/>
                <a:hlinkClick r:id="rId3"/>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29251724"/>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el 10"/>
          <p:cNvSpPr>
            <a:spLocks noGrp="1"/>
          </p:cNvSpPr>
          <p:nvPr>
            <p:ph type="title"/>
          </p:nvPr>
        </p:nvSpPr>
        <p:spPr/>
        <p:txBody>
          <a:bodyPr/>
          <a:lstStyle/>
          <a:p>
            <a:r>
              <a:rPr lang="de-DE" dirty="0"/>
              <a:t>Kontrolldynamik, </a:t>
            </a:r>
            <a:r>
              <a:rPr lang="de-DE" dirty="0" smtClean="0"/>
              <a:t/>
            </a:r>
            <a:br>
              <a:rPr lang="de-DE" dirty="0" smtClean="0"/>
            </a:br>
            <a:r>
              <a:rPr lang="de-DE" dirty="0" smtClean="0"/>
              <a:t>„</a:t>
            </a:r>
            <a:r>
              <a:rPr lang="de-DE" dirty="0"/>
              <a:t>Treibsand“ + fiktive </a:t>
            </a:r>
            <a:r>
              <a:rPr lang="de-DE" dirty="0" smtClean="0"/>
              <a:t>Wirklichkeiten</a:t>
            </a:r>
            <a:endParaRPr lang="de-DE" dirty="0"/>
          </a:p>
        </p:txBody>
      </p:sp>
      <p:sp>
        <p:nvSpPr>
          <p:cNvPr id="12" name="Inhaltsplatzhalter 11"/>
          <p:cNvSpPr>
            <a:spLocks noGrp="1"/>
          </p:cNvSpPr>
          <p:nvPr>
            <p:ph sz="half" idx="1"/>
          </p:nvPr>
        </p:nvSpPr>
        <p:spPr/>
        <p:txBody>
          <a:bodyPr/>
          <a:lstStyle/>
          <a:p>
            <a:pPr marL="2499504" indent="-2499504">
              <a:tabLst>
                <a:tab pos="2499504" algn="l"/>
              </a:tabLst>
            </a:pPr>
            <a:endParaRPr lang="de-DE" b="1" dirty="0" smtClean="0"/>
          </a:p>
          <a:p>
            <a:pPr marL="2499504" indent="-2499504">
              <a:tabLst>
                <a:tab pos="2499504" algn="l"/>
              </a:tabLst>
            </a:pPr>
            <a:r>
              <a:rPr lang="de-DE" b="1" dirty="0" smtClean="0"/>
              <a:t>Kontrolldynamik </a:t>
            </a:r>
            <a:r>
              <a:rPr lang="de-DE" dirty="0" smtClean="0"/>
              <a:t>	dysfunktionale </a:t>
            </a:r>
            <a:r>
              <a:rPr lang="de-DE" dirty="0"/>
              <a:t>Kontrolle </a:t>
            </a:r>
            <a:r>
              <a:rPr lang="de-DE" dirty="0" smtClean="0"/>
              <a:t>der Kommunikation </a:t>
            </a:r>
            <a:r>
              <a:rPr lang="de-DE" dirty="0"/>
              <a:t>oder des Partners </a:t>
            </a:r>
          </a:p>
          <a:p>
            <a:pPr marL="2499504" indent="-2499504">
              <a:tabLst>
                <a:tab pos="2499504" algn="l"/>
              </a:tabLst>
            </a:pPr>
            <a:endParaRPr lang="de-DE" dirty="0"/>
          </a:p>
          <a:p>
            <a:pPr marL="2499504" indent="-2499504">
              <a:tabLst>
                <a:tab pos="2499504" algn="l"/>
              </a:tabLst>
            </a:pPr>
            <a:r>
              <a:rPr lang="de-DE" b="1" dirty="0" smtClean="0"/>
              <a:t>Treibsand</a:t>
            </a:r>
            <a:r>
              <a:rPr lang="de-DE" dirty="0" smtClean="0"/>
              <a:t>	Wirklichkeitsstil</a:t>
            </a:r>
            <a:r>
              <a:rPr lang="de-DE" dirty="0"/>
              <a:t>, mit geringer </a:t>
            </a:r>
            <a:r>
              <a:rPr lang="de-DE" dirty="0" smtClean="0"/>
              <a:t>Festigkeit der </a:t>
            </a:r>
            <a:r>
              <a:rPr lang="de-DE" dirty="0"/>
              <a:t>Wirklichkeiten </a:t>
            </a:r>
          </a:p>
          <a:p>
            <a:pPr marL="2499504" indent="-2499504">
              <a:tabLst>
                <a:tab pos="2499504" algn="l"/>
              </a:tabLst>
            </a:pPr>
            <a:endParaRPr lang="de-DE" dirty="0"/>
          </a:p>
          <a:p>
            <a:pPr marL="2499504" indent="-2499504">
              <a:tabLst>
                <a:tab pos="2499504" algn="l"/>
              </a:tabLst>
            </a:pPr>
            <a:r>
              <a:rPr lang="de-DE" b="1" dirty="0"/>
              <a:t>Fiktive </a:t>
            </a:r>
            <a:r>
              <a:rPr lang="de-DE" b="1" dirty="0" smtClean="0"/>
              <a:t>Wirklichkeiten</a:t>
            </a:r>
            <a:r>
              <a:rPr lang="de-DE" dirty="0" smtClean="0"/>
              <a:t>	Fakten</a:t>
            </a:r>
            <a:r>
              <a:rPr lang="de-DE" dirty="0"/>
              <a:t>, Visionen und Fiktionen </a:t>
            </a:r>
            <a:r>
              <a:rPr lang="de-DE" dirty="0" smtClean="0"/>
              <a:t>werden nicht </a:t>
            </a:r>
            <a:r>
              <a:rPr lang="de-DE" dirty="0"/>
              <a:t>angemessen unterschieden </a:t>
            </a:r>
          </a:p>
        </p:txBody>
      </p:sp>
      <p:sp>
        <p:nvSpPr>
          <p:cNvPr id="4" name="Textfeld 3"/>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2"/>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2"/>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3"/>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3"/>
              </a:rPr>
              <a:t/>
            </a:r>
            <a:br>
              <a:rPr lang="de-DE" sz="700" b="0" i="1" dirty="0" smtClean="0">
                <a:solidFill>
                  <a:schemeClr val="tx1"/>
                </a:solidFill>
                <a:latin typeface="Arial" panose="020B0604020202020204" pitchFamily="34" charset="0"/>
                <a:cs typeface="Arial" panose="020B0604020202020204" pitchFamily="34" charset="0"/>
                <a:hlinkClick r:id="rId3"/>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25071816"/>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p:cNvSpPr>
            <a:spLocks noGrp="1"/>
          </p:cNvSpPr>
          <p:nvPr>
            <p:ph sz="half" idx="1"/>
          </p:nvPr>
        </p:nvSpPr>
        <p:spPr>
          <a:xfrm>
            <a:off x="179512" y="431393"/>
            <a:ext cx="7273164" cy="4680744"/>
          </a:xfrm>
        </p:spPr>
        <p:txBody>
          <a:bodyPr>
            <a:normAutofit/>
          </a:bodyPr>
          <a:lstStyle/>
          <a:p>
            <a:r>
              <a:rPr lang="de-DE" sz="2400" dirty="0" smtClean="0"/>
              <a:t>Audios und Videos in Deutsch</a:t>
            </a:r>
            <a:endParaRPr lang="de-DE" dirty="0"/>
          </a:p>
          <a:p>
            <a:endParaRPr lang="de-DE" dirty="0" smtClean="0"/>
          </a:p>
          <a:p>
            <a:r>
              <a:rPr lang="de-DE" dirty="0" smtClean="0">
                <a:solidFill>
                  <a:srgbClr val="000000"/>
                </a:solidFill>
              </a:rPr>
              <a:t>Auf dem isb-Campus wie auch auf dem isb-</a:t>
            </a:r>
            <a:r>
              <a:rPr lang="de-DE" dirty="0" err="1" smtClean="0">
                <a:solidFill>
                  <a:srgbClr val="000000"/>
                </a:solidFill>
              </a:rPr>
              <a:t>youtupe</a:t>
            </a:r>
            <a:r>
              <a:rPr lang="de-DE" dirty="0">
                <a:solidFill>
                  <a:srgbClr val="000000"/>
                </a:solidFill>
              </a:rPr>
              <a:t>-Kanal </a:t>
            </a:r>
            <a:r>
              <a:rPr lang="de-DE" dirty="0">
                <a:solidFill>
                  <a:srgbClr val="000000"/>
                </a:solidFill>
                <a:hlinkClick r:id="rId2"/>
              </a:rPr>
              <a:t>https://www.youtube.com/user/</a:t>
            </a:r>
            <a:r>
              <a:rPr lang="de-DE" dirty="0" smtClean="0">
                <a:solidFill>
                  <a:srgbClr val="000000"/>
                </a:solidFill>
                <a:hlinkClick r:id="rId2"/>
              </a:rPr>
              <a:t>ISBlearning</a:t>
            </a:r>
            <a:r>
              <a:rPr lang="de-DE" dirty="0" smtClean="0">
                <a:solidFill>
                  <a:srgbClr val="000000"/>
                </a:solidFill>
              </a:rPr>
              <a:t> </a:t>
            </a:r>
          </a:p>
          <a:p>
            <a:r>
              <a:rPr lang="de-DE" dirty="0">
                <a:solidFill>
                  <a:srgbClr val="000000"/>
                </a:solidFill>
              </a:rPr>
              <a:t>s</a:t>
            </a:r>
            <a:r>
              <a:rPr lang="de-DE" dirty="0" smtClean="0">
                <a:solidFill>
                  <a:srgbClr val="000000"/>
                </a:solidFill>
              </a:rPr>
              <a:t>ind Audios und Videos vieler TA-Seminare mit entsprechenden </a:t>
            </a:r>
            <a:r>
              <a:rPr lang="de-DE" dirty="0" err="1" smtClean="0">
                <a:solidFill>
                  <a:srgbClr val="000000"/>
                </a:solidFill>
              </a:rPr>
              <a:t>Powerpoint</a:t>
            </a:r>
            <a:r>
              <a:rPr lang="de-DE" dirty="0" smtClean="0">
                <a:solidFill>
                  <a:srgbClr val="000000"/>
                </a:solidFill>
              </a:rPr>
              <a:t>-Charts kostenlos verfügbar.</a:t>
            </a:r>
          </a:p>
          <a:p>
            <a:endParaRPr lang="de-DE" dirty="0">
              <a:solidFill>
                <a:srgbClr val="000000"/>
              </a:solidFill>
            </a:endParaRPr>
          </a:p>
          <a:p>
            <a:r>
              <a:rPr lang="de-DE" dirty="0" smtClean="0">
                <a:solidFill>
                  <a:srgbClr val="000000"/>
                </a:solidFill>
              </a:rPr>
              <a:t>Viele Videos sind nach Themen sortiert.  Spezifische Stellen  können durch Click auf die Charts angesteuert werden.</a:t>
            </a:r>
          </a:p>
          <a:p>
            <a:r>
              <a:rPr lang="de-DE" dirty="0" smtClean="0">
                <a:solidFill>
                  <a:srgbClr val="000000"/>
                </a:solidFill>
              </a:rPr>
              <a:t>Alternativ können sie als Videos oder Audios (zum Hören unterwegs) kostenlos heruntergeladen werden.</a:t>
            </a:r>
          </a:p>
          <a:p>
            <a:r>
              <a:rPr lang="de-DE" dirty="0" smtClean="0">
                <a:solidFill>
                  <a:srgbClr val="000000"/>
                </a:solidFill>
              </a:rPr>
              <a:t>Die Charts können durch „Click </a:t>
            </a:r>
            <a:r>
              <a:rPr lang="de-DE" dirty="0" err="1" smtClean="0">
                <a:solidFill>
                  <a:srgbClr val="000000"/>
                </a:solidFill>
              </a:rPr>
              <a:t>to</a:t>
            </a:r>
            <a:r>
              <a:rPr lang="de-DE" dirty="0" smtClean="0">
                <a:solidFill>
                  <a:srgbClr val="000000"/>
                </a:solidFill>
              </a:rPr>
              <a:t> Transfer“ in eigene Präsentationen übernommen werden.</a:t>
            </a:r>
          </a:p>
          <a:p>
            <a:endParaRPr lang="de-DE" dirty="0" smtClean="0">
              <a:solidFill>
                <a:srgbClr val="000000"/>
              </a:solidFill>
            </a:endParaRPr>
          </a:p>
          <a:p>
            <a:endParaRPr lang="de-DE" dirty="0" smtClean="0"/>
          </a:p>
        </p:txBody>
      </p:sp>
      <p:sp>
        <p:nvSpPr>
          <p:cNvPr id="3" name="Textfeld 2"/>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35578648"/>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p:cNvSpPr>
            <a:spLocks noGrp="1"/>
          </p:cNvSpPr>
          <p:nvPr>
            <p:ph sz="half" idx="1"/>
          </p:nvPr>
        </p:nvSpPr>
        <p:spPr>
          <a:xfrm>
            <a:off x="0" y="267494"/>
            <a:ext cx="6300192" cy="4876006"/>
          </a:xfrm>
        </p:spPr>
        <p:txBody>
          <a:bodyPr>
            <a:normAutofit fontScale="77500" lnSpcReduction="20000"/>
          </a:bodyPr>
          <a:lstStyle/>
          <a:p>
            <a:r>
              <a:rPr lang="de-DE" sz="2400" dirty="0" smtClean="0"/>
              <a:t>Bernd Schmid </a:t>
            </a:r>
            <a:r>
              <a:rPr lang="de-DE" sz="2400" b="1" dirty="0" smtClean="0"/>
              <a:t>Wo ist der Wind, wenn er nicht weht?</a:t>
            </a:r>
          </a:p>
          <a:p>
            <a:r>
              <a:rPr lang="de-DE" sz="2400" dirty="0" smtClean="0"/>
              <a:t> – Professionalität und Transaktionsanalyse aus        systemischer Sicht,  </a:t>
            </a:r>
            <a:r>
              <a:rPr lang="de-DE" sz="2400" dirty="0" err="1" smtClean="0"/>
              <a:t>Junfermann</a:t>
            </a:r>
            <a:r>
              <a:rPr lang="de-DE" sz="2400" dirty="0" smtClean="0"/>
              <a:t> 1994</a:t>
            </a:r>
            <a:r>
              <a:rPr lang="de-DE" dirty="0" smtClean="0"/>
              <a:t>,</a:t>
            </a:r>
          </a:p>
          <a:p>
            <a:endParaRPr lang="de-DE" dirty="0" smtClean="0"/>
          </a:p>
          <a:p>
            <a:endParaRPr lang="de-DE" dirty="0"/>
          </a:p>
          <a:p>
            <a:endParaRPr lang="de-DE" dirty="0"/>
          </a:p>
          <a:p>
            <a:r>
              <a:rPr lang="de-DE" sz="2300" dirty="0" smtClean="0"/>
              <a:t> jetzt wieder als kostenloser Download bei </a:t>
            </a:r>
            <a:r>
              <a:rPr lang="de-DE" sz="2300" dirty="0" err="1" smtClean="0"/>
              <a:t>Junferman</a:t>
            </a:r>
            <a:r>
              <a:rPr lang="de-DE" sz="2300" dirty="0" smtClean="0"/>
              <a:t> </a:t>
            </a:r>
            <a:r>
              <a:rPr lang="de-DE" sz="2300" dirty="0">
                <a:solidFill>
                  <a:schemeClr val="accent2"/>
                </a:solidFill>
                <a:hlinkClick r:id="rId2"/>
              </a:rPr>
              <a:t>http://www.active-</a:t>
            </a:r>
            <a:r>
              <a:rPr lang="de-DE" sz="2300" dirty="0" smtClean="0">
                <a:solidFill>
                  <a:schemeClr val="accent2"/>
                </a:solidFill>
                <a:hlinkClick r:id="rId2"/>
              </a:rPr>
              <a:t>books.de</a:t>
            </a:r>
            <a:r>
              <a:rPr lang="de-DE" sz="2300" dirty="0" smtClean="0">
                <a:solidFill>
                  <a:schemeClr val="accent2"/>
                </a:solidFill>
              </a:rPr>
              <a:t> </a:t>
            </a:r>
            <a:r>
              <a:rPr lang="de-DE" sz="2300" dirty="0" smtClean="0">
                <a:solidFill>
                  <a:srgbClr val="000000"/>
                </a:solidFill>
              </a:rPr>
              <a:t>TRANSAKTIONSANALYSE</a:t>
            </a:r>
          </a:p>
          <a:p>
            <a:endParaRPr lang="de-DE" sz="2300" dirty="0"/>
          </a:p>
          <a:p>
            <a:r>
              <a:rPr lang="de-DE" sz="2300" dirty="0" smtClean="0"/>
              <a:t>Verlagsveröffentlichung des Privatdrucks 1986 </a:t>
            </a:r>
          </a:p>
          <a:p>
            <a:r>
              <a:rPr lang="de-DE" sz="2300" dirty="0" smtClean="0"/>
              <a:t>„</a:t>
            </a:r>
            <a:r>
              <a:rPr lang="de-DE" sz="2300" b="1" dirty="0" smtClean="0"/>
              <a:t>Systemische Transaktionsanalyse</a:t>
            </a:r>
            <a:r>
              <a:rPr lang="de-DE" sz="2300" dirty="0" smtClean="0"/>
              <a:t> – Anstöße zum erneuten Durchdenken und zur Diskussion Transaktionsanalytischer Konzepte aus systemischer Sicht“</a:t>
            </a:r>
          </a:p>
          <a:p>
            <a:endParaRPr lang="de-DE" sz="2300" dirty="0"/>
          </a:p>
          <a:p>
            <a:r>
              <a:rPr lang="de-DE" sz="2300" dirty="0" smtClean="0"/>
              <a:t>Enthält neben Rollenkonzept und vielen anderen eine </a:t>
            </a:r>
            <a:r>
              <a:rPr lang="de-DE" sz="2300" b="1" dirty="0" smtClean="0"/>
              <a:t>differenzierte Theorie-Diskussionen </a:t>
            </a:r>
            <a:r>
              <a:rPr lang="de-DE" sz="2300" dirty="0" smtClean="0"/>
              <a:t>zu TA-Konzepten   der Persönlichkeit und der Kommunikation, die in späteren Veröffentlichungen entfallen sind.</a:t>
            </a:r>
          </a:p>
          <a:p>
            <a:endParaRPr lang="de-DE" dirty="0" smtClean="0"/>
          </a:p>
        </p:txBody>
      </p:sp>
      <p:pic>
        <p:nvPicPr>
          <p:cNvPr id="3" name="Bild 2" descr="csm_Schmid_Wo_ist_der_Wind_wenn_er_nicht_weht_6d437be2a7.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258000" y="987574"/>
            <a:ext cx="2240124" cy="3168352"/>
          </a:xfrm>
          <a:prstGeom prst="rect">
            <a:avLst/>
          </a:prstGeom>
        </p:spPr>
      </p:pic>
      <p:sp>
        <p:nvSpPr>
          <p:cNvPr id="5" name="Textfeld 4"/>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4"/>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4"/>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5"/>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5"/>
              </a:rPr>
              <a:t/>
            </a:r>
            <a:br>
              <a:rPr lang="de-DE" sz="700" b="0" i="1" dirty="0" smtClean="0">
                <a:solidFill>
                  <a:schemeClr val="tx1"/>
                </a:solidFill>
                <a:latin typeface="Arial" panose="020B0604020202020204" pitchFamily="34" charset="0"/>
                <a:cs typeface="Arial" panose="020B0604020202020204" pitchFamily="34" charset="0"/>
                <a:hlinkClick r:id="rId5"/>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12161453"/>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p:cNvSpPr>
            <a:spLocks noGrp="1"/>
          </p:cNvSpPr>
          <p:nvPr>
            <p:ph sz="half" idx="1"/>
          </p:nvPr>
        </p:nvSpPr>
        <p:spPr>
          <a:xfrm>
            <a:off x="21828" y="31008"/>
            <a:ext cx="6566396" cy="5112492"/>
          </a:xfrm>
        </p:spPr>
        <p:txBody>
          <a:bodyPr>
            <a:normAutofit/>
          </a:bodyPr>
          <a:lstStyle/>
          <a:p>
            <a:endParaRPr lang="de-DE" sz="2400" dirty="0" smtClean="0"/>
          </a:p>
          <a:p>
            <a:r>
              <a:rPr lang="de-DE" sz="2400" dirty="0" smtClean="0"/>
              <a:t>Bernd Schmid </a:t>
            </a:r>
          </a:p>
          <a:p>
            <a:r>
              <a:rPr lang="de-DE" sz="2400" b="1" dirty="0" smtClean="0"/>
              <a:t>Systemische Professionalität und Transaktionsanalyse </a:t>
            </a:r>
            <a:r>
              <a:rPr lang="de-DE" sz="2400" dirty="0" smtClean="0"/>
              <a:t>EHP </a:t>
            </a:r>
            <a:r>
              <a:rPr lang="de-DE" sz="2400" dirty="0"/>
              <a:t>2003 </a:t>
            </a:r>
            <a:endParaRPr lang="de-DE" sz="2400" dirty="0" smtClean="0"/>
          </a:p>
          <a:p>
            <a:r>
              <a:rPr lang="de-DE" sz="2400" dirty="0" smtClean="0"/>
              <a:t> </a:t>
            </a:r>
            <a:r>
              <a:rPr lang="de-DE" dirty="0">
                <a:hlinkClick r:id="rId2"/>
              </a:rPr>
              <a:t>http://ehp-koeln.com/pdf/</a:t>
            </a:r>
            <a:r>
              <a:rPr lang="de-DE" dirty="0" smtClean="0">
                <a:hlinkClick r:id="rId2"/>
              </a:rPr>
              <a:t>EHP_Leseprobe_Schmid_Transaktionsanalyse.pdf</a:t>
            </a:r>
            <a:r>
              <a:rPr lang="de-DE" dirty="0" smtClean="0"/>
              <a:t> </a:t>
            </a:r>
          </a:p>
          <a:p>
            <a:endParaRPr lang="de-DE" dirty="0"/>
          </a:p>
          <a:p>
            <a:r>
              <a:rPr lang="de-DE" dirty="0" smtClean="0"/>
              <a:t>Nachfolgebuch zu „Wo ist der Wind ...“ (war damals vom Markt) </a:t>
            </a:r>
            <a:endParaRPr lang="de-DE" dirty="0"/>
          </a:p>
          <a:p>
            <a:r>
              <a:rPr lang="de-DE" dirty="0" smtClean="0"/>
              <a:t>Ergänzungen aller Art wie z.B. Konzepte zu Professionalität und Persönlichkeit, Supervisionskonzepte, Themen der TA-Verbands-Kultur, Biographisches Interview mit Bernd Schmid und ein Dialog mit Fanita English über Geschichte und Kultur der TA.</a:t>
            </a:r>
            <a:endParaRPr lang="de-DE" dirty="0"/>
          </a:p>
        </p:txBody>
      </p:sp>
      <p:pic>
        <p:nvPicPr>
          <p:cNvPr id="3" name="Bild 2" descr="EHP Transaktionsanalyse.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516216" y="1131590"/>
            <a:ext cx="2015299" cy="3038170"/>
          </a:xfrm>
          <a:prstGeom prst="rect">
            <a:avLst/>
          </a:prstGeom>
        </p:spPr>
      </p:pic>
      <p:sp>
        <p:nvSpPr>
          <p:cNvPr id="5" name="Textfeld 4"/>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4"/>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4"/>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5"/>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5"/>
              </a:rPr>
              <a:t/>
            </a:r>
            <a:br>
              <a:rPr lang="de-DE" sz="700" b="0" i="1" dirty="0" smtClean="0">
                <a:solidFill>
                  <a:schemeClr val="tx1"/>
                </a:solidFill>
                <a:latin typeface="Arial" panose="020B0604020202020204" pitchFamily="34" charset="0"/>
                <a:cs typeface="Arial" panose="020B0604020202020204" pitchFamily="34" charset="0"/>
                <a:hlinkClick r:id="rId5"/>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93116463"/>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p:cNvSpPr>
            <a:spLocks noGrp="1"/>
          </p:cNvSpPr>
          <p:nvPr>
            <p:ph sz="half" idx="1"/>
          </p:nvPr>
        </p:nvSpPr>
        <p:spPr>
          <a:xfrm>
            <a:off x="0" y="339502"/>
            <a:ext cx="6709866" cy="5020022"/>
          </a:xfrm>
        </p:spPr>
        <p:txBody>
          <a:bodyPr>
            <a:normAutofit/>
          </a:bodyPr>
          <a:lstStyle/>
          <a:p>
            <a:r>
              <a:rPr lang="de-DE" sz="2400" dirty="0" smtClean="0"/>
              <a:t>Bernd </a:t>
            </a:r>
            <a:r>
              <a:rPr lang="de-DE" sz="2400" dirty="0"/>
              <a:t>Schmid und Christiane Gérard (t)</a:t>
            </a:r>
          </a:p>
          <a:p>
            <a:r>
              <a:rPr lang="de-DE" sz="2400" b="1" dirty="0"/>
              <a:t>Intuition und Professionalität </a:t>
            </a:r>
            <a:r>
              <a:rPr lang="de-DE" sz="2400" dirty="0"/>
              <a:t>–Systemische Transaktionsanalyse in Beratung und Therapie. </a:t>
            </a:r>
            <a:r>
              <a:rPr lang="de-DE" sz="2400" dirty="0" smtClean="0"/>
              <a:t> Carl- </a:t>
            </a:r>
            <a:r>
              <a:rPr lang="de-DE" sz="2400" dirty="0"/>
              <a:t>Auer 2008 </a:t>
            </a:r>
            <a:endParaRPr lang="de-DE" sz="2400" dirty="0" smtClean="0"/>
          </a:p>
          <a:p>
            <a:r>
              <a:rPr lang="de-DE" u="sng" dirty="0" smtClean="0">
                <a:hlinkClick r:id="rId2"/>
              </a:rPr>
              <a:t>http</a:t>
            </a:r>
            <a:r>
              <a:rPr lang="de-DE" u="sng" dirty="0">
                <a:hlinkClick r:id="rId2"/>
              </a:rPr>
              <a:t>://www.carl-auer.de/programm/artikel/titel/intuition-und-professionalitaet</a:t>
            </a:r>
            <a:r>
              <a:rPr lang="de-DE" u="sng" dirty="0" smtClean="0">
                <a:hlinkClick r:id="rId2"/>
              </a:rPr>
              <a:t>/</a:t>
            </a:r>
            <a:r>
              <a:rPr lang="de-DE" u="sng" dirty="0" smtClean="0"/>
              <a:t> </a:t>
            </a:r>
            <a:endParaRPr lang="de-DE" dirty="0"/>
          </a:p>
          <a:p>
            <a:endParaRPr lang="de-DE" dirty="0" smtClean="0"/>
          </a:p>
          <a:p>
            <a:r>
              <a:rPr lang="de-DE" dirty="0" smtClean="0"/>
              <a:t>Darstellungen zu Intuition-Konzepten in der TA mit Ergänzungen.</a:t>
            </a:r>
          </a:p>
          <a:p>
            <a:r>
              <a:rPr lang="de-DE" dirty="0" smtClean="0"/>
              <a:t>Darstellungen  (weiter)entwickelter Konzepte zu Persönlichkeit, schöpferischen Beziehungen, Dilemma, professionelle Identität, Weiterbildung und Selbstverständnisse in verschiedenen Berufsfeldern,  früherer Veröffentlichungen als „Meilensteine“ .</a:t>
            </a:r>
          </a:p>
          <a:p>
            <a:endParaRPr lang="de-DE" dirty="0" smtClean="0">
              <a:solidFill>
                <a:srgbClr val="C0504D"/>
              </a:solidFill>
            </a:endParaRPr>
          </a:p>
          <a:p>
            <a:endParaRPr lang="de-DE" dirty="0" smtClean="0"/>
          </a:p>
        </p:txBody>
      </p:sp>
      <p:pic>
        <p:nvPicPr>
          <p:cNvPr id="3" name="Bild 2" descr="Intuition + TA.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588224" y="915566"/>
            <a:ext cx="2017994" cy="3219822"/>
          </a:xfrm>
          <a:prstGeom prst="rect">
            <a:avLst/>
          </a:prstGeom>
        </p:spPr>
      </p:pic>
      <p:sp>
        <p:nvSpPr>
          <p:cNvPr id="5" name="Textfeld 4"/>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4"/>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4"/>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5"/>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5"/>
              </a:rPr>
              <a:t/>
            </a:r>
            <a:br>
              <a:rPr lang="de-DE" sz="700" b="0" i="1" dirty="0" smtClean="0">
                <a:solidFill>
                  <a:schemeClr val="tx1"/>
                </a:solidFill>
                <a:latin typeface="Arial" panose="020B0604020202020204" pitchFamily="34" charset="0"/>
                <a:cs typeface="Arial" panose="020B0604020202020204" pitchFamily="34" charset="0"/>
                <a:hlinkClick r:id="rId5"/>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41560723"/>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6" name="Rectangle 4"/>
          <p:cNvSpPr>
            <a:spLocks noChangeArrowheads="1"/>
          </p:cNvSpPr>
          <p:nvPr/>
        </p:nvSpPr>
        <p:spPr bwMode="auto">
          <a:xfrm>
            <a:off x="6" y="-185626"/>
            <a:ext cx="181285" cy="371271"/>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89766" tIns="46680" rIns="89766" bIns="46680" anchor="ctr">
            <a:spAutoFit/>
          </a:bodyPr>
          <a:lstStyle/>
          <a:p>
            <a:pPr>
              <a:defRPr/>
            </a:pPr>
            <a:endParaRPr lang="de-DE">
              <a:cs typeface="+mn-cs"/>
            </a:endParaRPr>
          </a:p>
        </p:txBody>
      </p:sp>
      <p:pic>
        <p:nvPicPr>
          <p:cNvPr id="3" name="Bild 2" descr="Screenshot 2016-10-20 14.35.24.pn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44208" y="987574"/>
            <a:ext cx="1970075" cy="3136185"/>
          </a:xfrm>
          <a:prstGeom prst="rect">
            <a:avLst/>
          </a:prstGeom>
        </p:spPr>
      </p:pic>
      <p:sp>
        <p:nvSpPr>
          <p:cNvPr id="4" name="Rechteck 3"/>
          <p:cNvSpPr/>
          <p:nvPr/>
        </p:nvSpPr>
        <p:spPr>
          <a:xfrm>
            <a:off x="179512" y="1275606"/>
            <a:ext cx="6336704" cy="3785417"/>
          </a:xfrm>
          <a:prstGeom prst="rect">
            <a:avLst/>
          </a:prstGeom>
        </p:spPr>
        <p:txBody>
          <a:bodyPr wrap="square" lIns="91202" tIns="45604" rIns="91202" bIns="45604">
            <a:spAutoFit/>
          </a:bodyPr>
          <a:lstStyle/>
          <a:p>
            <a:r>
              <a:rPr lang="de-DE" sz="2000" dirty="0"/>
              <a:t>(ab 1966) </a:t>
            </a:r>
            <a:r>
              <a:rPr lang="de-DE" sz="2000" dirty="0" smtClean="0"/>
              <a:t>Studium Wirtschaftspädagogik</a:t>
            </a:r>
          </a:p>
          <a:p>
            <a:r>
              <a:rPr lang="de-DE" sz="2000" dirty="0" smtClean="0"/>
              <a:t>Promotion Psychologie/Erziehungswissenschaften</a:t>
            </a:r>
          </a:p>
          <a:p>
            <a:endParaRPr lang="de-DE" sz="2000" dirty="0"/>
          </a:p>
          <a:p>
            <a:r>
              <a:rPr lang="de-DE" sz="2000" dirty="0"/>
              <a:t>(ab 1969) Gruppendynamik</a:t>
            </a:r>
          </a:p>
          <a:p>
            <a:r>
              <a:rPr lang="de-DE" sz="2000" dirty="0"/>
              <a:t>(ab 1972) humanistische  Psychologie </a:t>
            </a:r>
            <a:endParaRPr lang="de-DE" sz="2000" dirty="0" smtClean="0"/>
          </a:p>
          <a:p>
            <a:r>
              <a:rPr lang="de-DE" sz="2000" dirty="0" smtClean="0"/>
              <a:t> </a:t>
            </a:r>
            <a:r>
              <a:rPr lang="de-DE" sz="2000" dirty="0"/>
              <a:t>( Rogers, Gestalt, Neo-Reich,  Psychodrama) + Tiefenpsychologie (</a:t>
            </a:r>
            <a:r>
              <a:rPr lang="de-DE" sz="2000" dirty="0" err="1" smtClean="0"/>
              <a:t>C.G.Jung</a:t>
            </a:r>
            <a:r>
              <a:rPr lang="de-DE" sz="2000" dirty="0" smtClean="0"/>
              <a:t>)</a:t>
            </a:r>
          </a:p>
          <a:p>
            <a:r>
              <a:rPr lang="de-DE" sz="2000" dirty="0" smtClean="0"/>
              <a:t> </a:t>
            </a:r>
            <a:endParaRPr lang="de-DE" sz="2000" dirty="0"/>
          </a:p>
          <a:p>
            <a:r>
              <a:rPr lang="de-DE" sz="2000" dirty="0"/>
              <a:t>(ab 1976) Transaktionsanalyse</a:t>
            </a:r>
          </a:p>
          <a:p>
            <a:r>
              <a:rPr lang="de-DE" sz="2000" dirty="0"/>
              <a:t>(ab 1979) Hypnotherapie  (Erickson) +systemische </a:t>
            </a:r>
            <a:r>
              <a:rPr lang="de-DE" sz="2000" dirty="0" smtClean="0"/>
              <a:t>Therapie</a:t>
            </a:r>
          </a:p>
          <a:p>
            <a:r>
              <a:rPr lang="de-DE" sz="2000" dirty="0" smtClean="0"/>
              <a:t> </a:t>
            </a:r>
            <a:endParaRPr lang="de-DE" sz="2000" dirty="0"/>
          </a:p>
          <a:p>
            <a:r>
              <a:rPr lang="de-DE" sz="2000" dirty="0"/>
              <a:t>(ab ca. 1993) Schwerpunkt  </a:t>
            </a:r>
            <a:r>
              <a:rPr lang="de-DE" sz="2000" dirty="0" smtClean="0"/>
              <a:t>Organisationsfeld</a:t>
            </a:r>
            <a:endParaRPr lang="de-DE" sz="2000" dirty="0"/>
          </a:p>
        </p:txBody>
      </p:sp>
      <p:sp>
        <p:nvSpPr>
          <p:cNvPr id="5" name="Textfeld 4"/>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4"/>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4"/>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5"/>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5"/>
              </a:rPr>
              <a:t/>
            </a:r>
            <a:br>
              <a:rPr lang="de-DE" sz="700" b="0" i="1" dirty="0" smtClean="0">
                <a:solidFill>
                  <a:schemeClr val="tx1"/>
                </a:solidFill>
                <a:latin typeface="Arial" panose="020B0604020202020204" pitchFamily="34" charset="0"/>
                <a:cs typeface="Arial" panose="020B0604020202020204" pitchFamily="34" charset="0"/>
                <a:hlinkClick r:id="rId5"/>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03452466"/>
      </p:ext>
    </p:extLst>
  </p:cSld>
  <p:clrMapOvr>
    <a:masterClrMapping/>
  </p:clrMapOvr>
  <p:transition>
    <p:zoom/>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nhaltsplatzhalter 3"/>
          <p:cNvSpPr>
            <a:spLocks noGrp="1"/>
          </p:cNvSpPr>
          <p:nvPr>
            <p:ph sz="half" idx="1"/>
          </p:nvPr>
        </p:nvSpPr>
        <p:spPr>
          <a:xfrm>
            <a:off x="179512" y="431393"/>
            <a:ext cx="7273164" cy="4680744"/>
          </a:xfrm>
        </p:spPr>
        <p:txBody>
          <a:bodyPr>
            <a:normAutofit lnSpcReduction="10000"/>
          </a:bodyPr>
          <a:lstStyle/>
          <a:p>
            <a:r>
              <a:rPr lang="de-DE" sz="2400" dirty="0" smtClean="0"/>
              <a:t>Englischsprachige Darstellungen</a:t>
            </a:r>
            <a:endParaRPr lang="de-DE" dirty="0"/>
          </a:p>
          <a:p>
            <a:endParaRPr lang="de-DE" dirty="0" smtClean="0"/>
          </a:p>
          <a:p>
            <a:r>
              <a:rPr lang="de-DE" b="1" dirty="0" smtClean="0"/>
              <a:t>Texte</a:t>
            </a:r>
            <a:r>
              <a:rPr lang="de-DE" dirty="0" smtClean="0"/>
              <a:t> in Englisch</a:t>
            </a:r>
          </a:p>
          <a:p>
            <a:r>
              <a:rPr lang="de-DE" dirty="0" smtClean="0"/>
              <a:t>Für fast alle isb-</a:t>
            </a:r>
            <a:r>
              <a:rPr lang="de-DE" dirty="0" err="1" smtClean="0"/>
              <a:t>Kozepte</a:t>
            </a:r>
            <a:r>
              <a:rPr lang="de-DE" dirty="0" smtClean="0"/>
              <a:t> einschließlich der Konzepte zur systemischen Transaktionsanalyse gibt es englischsprachige</a:t>
            </a:r>
          </a:p>
          <a:p>
            <a:r>
              <a:rPr lang="de-DE" dirty="0" smtClean="0">
                <a:solidFill>
                  <a:srgbClr val="000000"/>
                </a:solidFill>
              </a:rPr>
              <a:t>Texte, viele veröffentlicht. Eine Liste aller (kostenlosen) Texte ist auf Anfrage verfügbar.</a:t>
            </a:r>
          </a:p>
          <a:p>
            <a:endParaRPr lang="de-DE" dirty="0" smtClean="0">
              <a:solidFill>
                <a:srgbClr val="000000"/>
              </a:solidFill>
            </a:endParaRPr>
          </a:p>
          <a:p>
            <a:r>
              <a:rPr lang="de-DE" dirty="0" smtClean="0">
                <a:solidFill>
                  <a:srgbClr val="000000"/>
                </a:solidFill>
              </a:rPr>
              <a:t>Ein Überblick-Band in Englisch ist in Arbeit. </a:t>
            </a:r>
          </a:p>
          <a:p>
            <a:r>
              <a:rPr lang="de-DE" dirty="0" smtClean="0">
                <a:solidFill>
                  <a:srgbClr val="000000"/>
                </a:solidFill>
              </a:rPr>
              <a:t>Es gibt auch einige Texte in anderen Sprachen.</a:t>
            </a:r>
          </a:p>
          <a:p>
            <a:endParaRPr lang="de-DE" dirty="0">
              <a:solidFill>
                <a:srgbClr val="000000"/>
              </a:solidFill>
            </a:endParaRPr>
          </a:p>
          <a:p>
            <a:r>
              <a:rPr lang="de-DE" b="1" dirty="0" smtClean="0">
                <a:solidFill>
                  <a:srgbClr val="000000"/>
                </a:solidFill>
              </a:rPr>
              <a:t>Audios und Videos in Englisch</a:t>
            </a:r>
          </a:p>
          <a:p>
            <a:r>
              <a:rPr lang="de-DE" dirty="0" smtClean="0">
                <a:solidFill>
                  <a:srgbClr val="000000"/>
                </a:solidFill>
              </a:rPr>
              <a:t>Auf dem isb-Campus wie auch auf dem isb-</a:t>
            </a:r>
            <a:r>
              <a:rPr lang="de-DE" dirty="0" err="1" smtClean="0">
                <a:solidFill>
                  <a:srgbClr val="000000"/>
                </a:solidFill>
              </a:rPr>
              <a:t>youtupe</a:t>
            </a:r>
            <a:r>
              <a:rPr lang="de-DE" dirty="0" smtClean="0">
                <a:solidFill>
                  <a:srgbClr val="000000"/>
                </a:solidFill>
              </a:rPr>
              <a:t>-Kanal</a:t>
            </a:r>
          </a:p>
          <a:p>
            <a:r>
              <a:rPr lang="de-DE" dirty="0">
                <a:solidFill>
                  <a:srgbClr val="000000"/>
                </a:solidFill>
              </a:rPr>
              <a:t>s</a:t>
            </a:r>
            <a:r>
              <a:rPr lang="de-DE" dirty="0" smtClean="0">
                <a:solidFill>
                  <a:srgbClr val="000000"/>
                </a:solidFill>
              </a:rPr>
              <a:t>ind Audios und Videos vieler TA-Seminare mit entsprechenden </a:t>
            </a:r>
            <a:r>
              <a:rPr lang="de-DE" dirty="0" err="1" smtClean="0">
                <a:solidFill>
                  <a:srgbClr val="000000"/>
                </a:solidFill>
              </a:rPr>
              <a:t>Powerpoint</a:t>
            </a:r>
            <a:r>
              <a:rPr lang="de-DE" dirty="0" smtClean="0">
                <a:solidFill>
                  <a:srgbClr val="000000"/>
                </a:solidFill>
              </a:rPr>
              <a:t>-Charts kostenlos verfügbar.</a:t>
            </a:r>
          </a:p>
          <a:p>
            <a:endParaRPr lang="de-DE" dirty="0" smtClean="0">
              <a:solidFill>
                <a:srgbClr val="000000"/>
              </a:solidFill>
            </a:endParaRPr>
          </a:p>
          <a:p>
            <a:endParaRPr lang="de-DE" dirty="0" smtClean="0"/>
          </a:p>
        </p:txBody>
      </p:sp>
      <p:sp>
        <p:nvSpPr>
          <p:cNvPr id="3" name="Rechteck 2"/>
          <p:cNvSpPr/>
          <p:nvPr/>
        </p:nvSpPr>
        <p:spPr>
          <a:xfrm>
            <a:off x="5796136" y="2499742"/>
            <a:ext cx="2570787" cy="369332"/>
          </a:xfrm>
          <a:prstGeom prst="rect">
            <a:avLst/>
          </a:prstGeom>
        </p:spPr>
        <p:txBody>
          <a:bodyPr wrap="square">
            <a:spAutoFit/>
          </a:bodyPr>
          <a:lstStyle/>
          <a:p>
            <a:r>
              <a:rPr lang="de-DE" b="1" dirty="0">
                <a:hlinkClick r:id="rId2"/>
              </a:rPr>
              <a:t>http://www.isb-i.eu</a:t>
            </a:r>
            <a:r>
              <a:rPr lang="de-DE" b="1" dirty="0" smtClean="0">
                <a:hlinkClick r:id="rId2"/>
              </a:rPr>
              <a:t>/</a:t>
            </a:r>
            <a:r>
              <a:rPr lang="de-DE" b="1" dirty="0" smtClean="0"/>
              <a:t> </a:t>
            </a:r>
            <a:endParaRPr lang="de-DE" b="1" dirty="0"/>
          </a:p>
        </p:txBody>
      </p:sp>
      <p:sp>
        <p:nvSpPr>
          <p:cNvPr id="5" name="Textfeld 4"/>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7931154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6" name="Rectangle 2"/>
          <p:cNvSpPr>
            <a:spLocks noGrp="1" noChangeArrowheads="1"/>
          </p:cNvSpPr>
          <p:nvPr>
            <p:ph type="title"/>
          </p:nvPr>
        </p:nvSpPr>
        <p:spPr/>
        <p:txBody>
          <a:bodyPr/>
          <a:lstStyle/>
          <a:p>
            <a:r>
              <a:rPr lang="de-DE" dirty="0" smtClean="0"/>
              <a:t>Persönlichkeits- und Beziehungs-Perspektive (Beispiel)</a:t>
            </a:r>
            <a:endParaRPr lang="de-DE" dirty="0"/>
          </a:p>
        </p:txBody>
      </p:sp>
      <p:sp>
        <p:nvSpPr>
          <p:cNvPr id="349187" name="Rectangle 3"/>
          <p:cNvSpPr>
            <a:spLocks noGrp="1" noChangeArrowheads="1"/>
          </p:cNvSpPr>
          <p:nvPr>
            <p:ph type="body" idx="1"/>
          </p:nvPr>
        </p:nvSpPr>
        <p:spPr/>
        <p:txBody>
          <a:bodyPr/>
          <a:lstStyle/>
          <a:p>
            <a:pPr marL="609148" indent="-609148">
              <a:lnSpc>
                <a:spcPct val="90000"/>
              </a:lnSpc>
              <a:buNone/>
            </a:pPr>
            <a:r>
              <a:rPr lang="de-DE" dirty="0" smtClean="0"/>
              <a:t>Sekretärin </a:t>
            </a:r>
            <a:r>
              <a:rPr lang="de-DE" dirty="0"/>
              <a:t>bricht in hilfloses Schluchzen aus:</a:t>
            </a:r>
          </a:p>
          <a:p>
            <a:pPr marL="609148" indent="-609148">
              <a:lnSpc>
                <a:spcPct val="90000"/>
              </a:lnSpc>
              <a:buNone/>
            </a:pPr>
            <a:endParaRPr lang="de-DE" dirty="0"/>
          </a:p>
          <a:p>
            <a:pPr marL="609148" indent="-609148">
              <a:lnSpc>
                <a:spcPct val="90000"/>
              </a:lnSpc>
              <a:buNone/>
            </a:pPr>
            <a:r>
              <a:rPr lang="de-DE" dirty="0"/>
              <a:t>1.  Persönlichkeitsperspektive:</a:t>
            </a:r>
          </a:p>
          <a:p>
            <a:pPr marL="609148" indent="-609148">
              <a:lnSpc>
                <a:spcPct val="90000"/>
              </a:lnSpc>
              <a:buNone/>
            </a:pPr>
            <a:r>
              <a:rPr lang="de-DE" dirty="0"/>
              <a:t>	– Erregungssteuerungsproblem </a:t>
            </a:r>
          </a:p>
          <a:p>
            <a:pPr marL="609148" indent="-609148">
              <a:lnSpc>
                <a:spcPct val="90000"/>
              </a:lnSpc>
              <a:buNone/>
            </a:pPr>
            <a:r>
              <a:rPr lang="de-DE" dirty="0"/>
              <a:t>	– Aktivierung gelernter Hilflosigkeit </a:t>
            </a:r>
          </a:p>
          <a:p>
            <a:pPr marL="609148" indent="-609148">
              <a:lnSpc>
                <a:spcPct val="90000"/>
              </a:lnSpc>
              <a:buFont typeface="Wingdings" charset="0"/>
              <a:buChar char="à"/>
            </a:pPr>
            <a:r>
              <a:rPr lang="de-DE" dirty="0">
                <a:sym typeface="Wingdings" charset="0"/>
              </a:rPr>
              <a:t>Lösung durch affektive Umsteuerung</a:t>
            </a:r>
          </a:p>
          <a:p>
            <a:pPr marL="609148" indent="-609148">
              <a:lnSpc>
                <a:spcPct val="90000"/>
              </a:lnSpc>
              <a:buFont typeface="Wingdings" charset="0"/>
              <a:buChar char="à"/>
            </a:pPr>
            <a:endParaRPr lang="de-DE" dirty="0"/>
          </a:p>
          <a:p>
            <a:pPr marL="609148" indent="-609148">
              <a:lnSpc>
                <a:spcPct val="90000"/>
              </a:lnSpc>
              <a:buNone/>
            </a:pPr>
            <a:r>
              <a:rPr lang="de-DE" dirty="0"/>
              <a:t>2.  Beziehungsperspektive:</a:t>
            </a:r>
          </a:p>
          <a:p>
            <a:pPr marL="609148" indent="-609148">
              <a:lnSpc>
                <a:spcPct val="90000"/>
              </a:lnSpc>
              <a:buNone/>
            </a:pPr>
            <a:r>
              <a:rPr lang="de-DE" dirty="0"/>
              <a:t>	– Folge von nicht erhaltener Wertschätzung</a:t>
            </a:r>
          </a:p>
          <a:p>
            <a:pPr marL="609148" indent="-609148">
              <a:lnSpc>
                <a:spcPct val="90000"/>
              </a:lnSpc>
              <a:buNone/>
            </a:pPr>
            <a:r>
              <a:rPr lang="de-DE" dirty="0"/>
              <a:t>	– dient der Anforderungsvermeidung</a:t>
            </a:r>
          </a:p>
          <a:p>
            <a:pPr marL="609148" indent="-609148">
              <a:lnSpc>
                <a:spcPct val="90000"/>
              </a:lnSpc>
              <a:buFont typeface="Wingdings" charset="0"/>
              <a:buChar char="à"/>
            </a:pPr>
            <a:r>
              <a:rPr lang="de-DE" dirty="0">
                <a:sym typeface="Wingdings" charset="0"/>
              </a:rPr>
              <a:t>Lösung durch anderes Beziehungsverhalten</a:t>
            </a:r>
            <a:endParaRPr lang="de-DE" dirty="0"/>
          </a:p>
        </p:txBody>
      </p:sp>
      <p:sp>
        <p:nvSpPr>
          <p:cNvPr id="4" name="Textfeld 3"/>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0701728"/>
      </p:ext>
    </p:extLst>
  </p:cSld>
  <p:clrMapOvr>
    <a:masterClrMapping/>
  </p:clrMapOvr>
  <p:transition>
    <p:zoom/>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6" name="Rectangle 4"/>
          <p:cNvSpPr>
            <a:spLocks noChangeArrowheads="1"/>
          </p:cNvSpPr>
          <p:nvPr/>
        </p:nvSpPr>
        <p:spPr bwMode="auto">
          <a:xfrm>
            <a:off x="6" y="-185626"/>
            <a:ext cx="181285" cy="371271"/>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89766" tIns="46680" rIns="89766" bIns="46680" anchor="ctr">
            <a:spAutoFit/>
          </a:bodyPr>
          <a:lstStyle/>
          <a:p>
            <a:pPr>
              <a:defRPr/>
            </a:pPr>
            <a:endParaRPr lang="de-DE">
              <a:cs typeface="+mn-cs"/>
            </a:endParaRPr>
          </a:p>
        </p:txBody>
      </p:sp>
      <p:sp>
        <p:nvSpPr>
          <p:cNvPr id="7" name="Textfeld 6"/>
          <p:cNvSpPr txBox="1"/>
          <p:nvPr/>
        </p:nvSpPr>
        <p:spPr>
          <a:xfrm>
            <a:off x="2195744" y="4299951"/>
            <a:ext cx="2127927" cy="830762"/>
          </a:xfrm>
          <a:prstGeom prst="rect">
            <a:avLst/>
          </a:prstGeom>
          <a:noFill/>
        </p:spPr>
        <p:txBody>
          <a:bodyPr wrap="none" lIns="91202" tIns="45604" rIns="91202" bIns="45604" rtlCol="0">
            <a:spAutoFit/>
          </a:bodyPr>
          <a:lstStyle/>
          <a:p>
            <a:r>
              <a:rPr lang="en-US" sz="2400" dirty="0"/>
              <a:t>Milton Erickson</a:t>
            </a:r>
          </a:p>
          <a:p>
            <a:endParaRPr lang="en-US" sz="2400" dirty="0"/>
          </a:p>
        </p:txBody>
      </p:sp>
      <p:pic>
        <p:nvPicPr>
          <p:cNvPr id="3" name="Bild 2" descr="Screenshot 2016-10-20 15.16.00.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41339"/>
            <a:ext cx="6444208" cy="5184841"/>
          </a:xfrm>
          <a:prstGeom prst="rect">
            <a:avLst/>
          </a:prstGeom>
        </p:spPr>
      </p:pic>
      <p:sp>
        <p:nvSpPr>
          <p:cNvPr id="4" name="Textfeld 3"/>
          <p:cNvSpPr txBox="1"/>
          <p:nvPr/>
        </p:nvSpPr>
        <p:spPr>
          <a:xfrm>
            <a:off x="539561" y="1259"/>
            <a:ext cx="3410755" cy="953873"/>
          </a:xfrm>
          <a:prstGeom prst="rect">
            <a:avLst/>
          </a:prstGeom>
          <a:noFill/>
        </p:spPr>
        <p:txBody>
          <a:bodyPr wrap="none" lIns="91202" tIns="45604" rIns="91202" bIns="45604" rtlCol="0">
            <a:spAutoFit/>
          </a:bodyPr>
          <a:lstStyle/>
          <a:p>
            <a:r>
              <a:rPr lang="en-US" sz="2800" dirty="0">
                <a:solidFill>
                  <a:srgbClr val="FF0000"/>
                </a:solidFill>
              </a:rPr>
              <a:t>Happy birthday Fanita </a:t>
            </a:r>
          </a:p>
          <a:p>
            <a:r>
              <a:rPr lang="en-US" sz="2800" dirty="0" err="1">
                <a:solidFill>
                  <a:srgbClr val="FF0000"/>
                </a:solidFill>
              </a:rPr>
              <a:t>geb</a:t>
            </a:r>
            <a:r>
              <a:rPr lang="en-US" sz="2800" dirty="0">
                <a:solidFill>
                  <a:srgbClr val="FF0000"/>
                </a:solidFill>
              </a:rPr>
              <a:t>. 22.10.1916</a:t>
            </a:r>
          </a:p>
        </p:txBody>
      </p:sp>
      <p:sp>
        <p:nvSpPr>
          <p:cNvPr id="5" name="Textfeld 4"/>
          <p:cNvSpPr txBox="1"/>
          <p:nvPr/>
        </p:nvSpPr>
        <p:spPr>
          <a:xfrm>
            <a:off x="6660239" y="1563644"/>
            <a:ext cx="1825660" cy="646097"/>
          </a:xfrm>
          <a:prstGeom prst="rect">
            <a:avLst/>
          </a:prstGeom>
          <a:noFill/>
        </p:spPr>
        <p:txBody>
          <a:bodyPr wrap="none" lIns="91202" tIns="45604" rIns="91202" bIns="45604" rtlCol="0">
            <a:spAutoFit/>
          </a:bodyPr>
          <a:lstStyle/>
          <a:p>
            <a:r>
              <a:rPr lang="en-US" dirty="0" smtClean="0">
                <a:hlinkClick r:id="rId4"/>
              </a:rPr>
              <a:t>isb</a:t>
            </a:r>
            <a:r>
              <a:rPr lang="en-US" dirty="0">
                <a:hlinkClick r:id="rId4"/>
              </a:rPr>
              <a:t>-i.eu/inoc</a:t>
            </a:r>
            <a:r>
              <a:rPr lang="en-US" dirty="0" smtClean="0">
                <a:hlinkClick r:id="rId4"/>
              </a:rPr>
              <a:t>/</a:t>
            </a:r>
            <a:endParaRPr lang="en-US" dirty="0" smtClean="0"/>
          </a:p>
          <a:p>
            <a:r>
              <a:rPr lang="en-US" dirty="0" err="1"/>
              <a:t>dr-fanita-english</a:t>
            </a:r>
            <a:r>
              <a:rPr lang="en-US" dirty="0"/>
              <a:t>/</a:t>
            </a:r>
          </a:p>
        </p:txBody>
      </p:sp>
      <p:sp>
        <p:nvSpPr>
          <p:cNvPr id="6" name="Textfeld 5"/>
          <p:cNvSpPr txBox="1"/>
          <p:nvPr/>
        </p:nvSpPr>
        <p:spPr>
          <a:xfrm>
            <a:off x="6588231" y="2283726"/>
            <a:ext cx="2018021" cy="646097"/>
          </a:xfrm>
          <a:prstGeom prst="rect">
            <a:avLst/>
          </a:prstGeom>
          <a:noFill/>
        </p:spPr>
        <p:txBody>
          <a:bodyPr wrap="none" lIns="91202" tIns="45604" rIns="91202" bIns="45604" rtlCol="0">
            <a:spAutoFit/>
          </a:bodyPr>
          <a:lstStyle/>
          <a:p>
            <a:r>
              <a:rPr lang="en-US" dirty="0" err="1" smtClean="0"/>
              <a:t>fanita</a:t>
            </a:r>
            <a:r>
              <a:rPr lang="en-US" dirty="0" err="1"/>
              <a:t>-english.com</a:t>
            </a:r>
            <a:r>
              <a:rPr lang="en-US" dirty="0" smtClean="0"/>
              <a:t>/</a:t>
            </a:r>
          </a:p>
          <a:p>
            <a:r>
              <a:rPr lang="en-US" dirty="0" err="1" smtClean="0"/>
              <a:t>fanita.html</a:t>
            </a:r>
            <a:endParaRPr lang="en-US" dirty="0"/>
          </a:p>
        </p:txBody>
      </p:sp>
      <p:sp>
        <p:nvSpPr>
          <p:cNvPr id="8" name="Textfeld 7"/>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5"/>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5"/>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6"/>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6"/>
              </a:rPr>
              <a:t/>
            </a:r>
            <a:br>
              <a:rPr lang="de-DE" sz="700" b="0" i="1" dirty="0" smtClean="0">
                <a:solidFill>
                  <a:schemeClr val="tx1"/>
                </a:solidFill>
                <a:latin typeface="Arial" panose="020B0604020202020204" pitchFamily="34" charset="0"/>
                <a:cs typeface="Arial" panose="020B0604020202020204" pitchFamily="34" charset="0"/>
                <a:hlinkClick r:id="rId6"/>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81217333"/>
      </p:ext>
    </p:extLst>
  </p:cSld>
  <p:clrMapOvr>
    <a:masterClrMapping/>
  </p:clrMapOvr>
  <p:transition>
    <p:zoom/>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793025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2"/>
          <p:cNvSpPr>
            <a:spLocks noGrp="1" noChangeArrowheads="1"/>
          </p:cNvSpPr>
          <p:nvPr>
            <p:ph type="title"/>
          </p:nvPr>
        </p:nvSpPr>
        <p:spPr/>
        <p:txBody>
          <a:bodyPr/>
          <a:lstStyle/>
          <a:p>
            <a:r>
              <a:rPr lang="de-DE" dirty="0" smtClean="0"/>
              <a:t>Wirklichkeits- und Entwicklungs-Perspektive (Beispiel)</a:t>
            </a:r>
            <a:endParaRPr lang="de-DE" dirty="0"/>
          </a:p>
        </p:txBody>
      </p:sp>
      <p:sp>
        <p:nvSpPr>
          <p:cNvPr id="351235" name="Rectangle 3"/>
          <p:cNvSpPr>
            <a:spLocks noGrp="1" noChangeArrowheads="1"/>
          </p:cNvSpPr>
          <p:nvPr>
            <p:ph type="body" idx="1"/>
          </p:nvPr>
        </p:nvSpPr>
        <p:spPr>
          <a:xfrm>
            <a:off x="467548" y="1419623"/>
            <a:ext cx="8243887" cy="3963591"/>
          </a:xfrm>
        </p:spPr>
        <p:txBody>
          <a:bodyPr/>
          <a:lstStyle/>
          <a:p>
            <a:pPr marL="609148" indent="-609148">
              <a:lnSpc>
                <a:spcPct val="90000"/>
              </a:lnSpc>
              <a:buNone/>
            </a:pPr>
            <a:r>
              <a:rPr lang="de-DE" dirty="0"/>
              <a:t>Sekretärin bricht in hilfloses Schluchzen aus:</a:t>
            </a:r>
          </a:p>
          <a:p>
            <a:pPr marL="609148" indent="-609148">
              <a:lnSpc>
                <a:spcPct val="90000"/>
              </a:lnSpc>
              <a:buNone/>
            </a:pPr>
            <a:endParaRPr lang="de-DE" dirty="0"/>
          </a:p>
          <a:p>
            <a:pPr marL="609148" indent="-609148">
              <a:lnSpc>
                <a:spcPct val="90000"/>
              </a:lnSpc>
              <a:buNone/>
            </a:pPr>
            <a:r>
              <a:rPr lang="de-DE" dirty="0"/>
              <a:t>3.   Wirklichkeitsperspektive:</a:t>
            </a:r>
          </a:p>
          <a:p>
            <a:pPr marL="609148" indent="-609148">
              <a:lnSpc>
                <a:spcPct val="90000"/>
              </a:lnSpc>
              <a:buNone/>
            </a:pPr>
            <a:r>
              <a:rPr lang="de-DE" dirty="0"/>
              <a:t>	– Grenzen bedeuten Wertlosigkeit </a:t>
            </a:r>
          </a:p>
          <a:p>
            <a:pPr marL="609148" indent="-609148">
              <a:lnSpc>
                <a:spcPct val="90000"/>
              </a:lnSpc>
              <a:buNone/>
            </a:pPr>
            <a:r>
              <a:rPr lang="de-DE" dirty="0"/>
              <a:t>	– Drama macht Wichtigkeit deutlich</a:t>
            </a:r>
          </a:p>
          <a:p>
            <a:pPr marL="609148" indent="-609148">
              <a:lnSpc>
                <a:spcPct val="90000"/>
              </a:lnSpc>
              <a:buFont typeface="Wingdings" charset="0"/>
              <a:buChar char="à"/>
            </a:pPr>
            <a:r>
              <a:rPr lang="de-DE" dirty="0">
                <a:sym typeface="Wingdings" charset="0"/>
              </a:rPr>
              <a:t>Lösung durch Veränderung von Bezugsrahmen</a:t>
            </a:r>
          </a:p>
          <a:p>
            <a:pPr marL="609148" indent="-609148">
              <a:lnSpc>
                <a:spcPct val="90000"/>
              </a:lnSpc>
              <a:buNone/>
            </a:pPr>
            <a:endParaRPr lang="de-DE" dirty="0"/>
          </a:p>
          <a:p>
            <a:pPr marL="609148" indent="-609148">
              <a:lnSpc>
                <a:spcPct val="90000"/>
              </a:lnSpc>
              <a:buNone/>
            </a:pPr>
            <a:r>
              <a:rPr lang="de-DE" dirty="0"/>
              <a:t>4.   Entwicklungsperspektive:</a:t>
            </a:r>
          </a:p>
          <a:p>
            <a:pPr marL="609148" indent="-609148">
              <a:lnSpc>
                <a:spcPct val="90000"/>
              </a:lnSpc>
              <a:buNone/>
            </a:pPr>
            <a:r>
              <a:rPr lang="de-DE" dirty="0"/>
              <a:t>	– Folge früherer </a:t>
            </a:r>
            <a:r>
              <a:rPr lang="de-DE" dirty="0" err="1"/>
              <a:t>Mißbrauchserfahrung</a:t>
            </a:r>
            <a:endParaRPr lang="de-DE" dirty="0"/>
          </a:p>
          <a:p>
            <a:pPr marL="609148" indent="-609148">
              <a:lnSpc>
                <a:spcPct val="90000"/>
              </a:lnSpc>
              <a:buNone/>
            </a:pPr>
            <a:r>
              <a:rPr lang="de-DE" dirty="0"/>
              <a:t>	– Rabattmarken für Frühpensionierung</a:t>
            </a:r>
          </a:p>
          <a:p>
            <a:pPr marL="609148" indent="-609148">
              <a:lnSpc>
                <a:spcPct val="90000"/>
              </a:lnSpc>
              <a:buNone/>
            </a:pPr>
            <a:r>
              <a:rPr lang="de-DE" dirty="0">
                <a:sym typeface="Wingdings" charset="0"/>
              </a:rPr>
              <a:t> Lösung durch </a:t>
            </a:r>
            <a:r>
              <a:rPr lang="de-DE" dirty="0" err="1">
                <a:sym typeface="Wingdings" charset="0"/>
              </a:rPr>
              <a:t>Neubezug</a:t>
            </a:r>
            <a:r>
              <a:rPr lang="de-DE" dirty="0">
                <a:sym typeface="Wingdings" charset="0"/>
              </a:rPr>
              <a:t> zu biographischen Zusammenhängen</a:t>
            </a:r>
            <a:endParaRPr lang="de-DE" dirty="0"/>
          </a:p>
          <a:p>
            <a:pPr marL="609148" indent="-609148">
              <a:lnSpc>
                <a:spcPct val="90000"/>
              </a:lnSpc>
              <a:buNone/>
            </a:pPr>
            <a:r>
              <a:rPr lang="de-DE" dirty="0"/>
              <a:t> </a:t>
            </a:r>
          </a:p>
        </p:txBody>
      </p:sp>
      <p:sp>
        <p:nvSpPr>
          <p:cNvPr id="4" name="Textfeld 3"/>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19391963"/>
      </p:ext>
    </p:extLst>
  </p:cSld>
  <p:clrMapOvr>
    <a:masterClrMapping/>
  </p:clrMapOvr>
  <p:transition>
    <p:zo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2" name="Rectangle 2"/>
          <p:cNvSpPr>
            <a:spLocks noGrp="1" noChangeArrowheads="1"/>
          </p:cNvSpPr>
          <p:nvPr>
            <p:ph type="title"/>
          </p:nvPr>
        </p:nvSpPr>
        <p:spPr>
          <a:xfrm>
            <a:off x="179512" y="339503"/>
            <a:ext cx="6592888" cy="1019175"/>
          </a:xfrm>
        </p:spPr>
        <p:txBody>
          <a:bodyPr/>
          <a:lstStyle/>
          <a:p>
            <a:r>
              <a:rPr lang="de-DE" dirty="0" smtClean="0">
                <a:solidFill>
                  <a:srgbClr val="00318A"/>
                </a:solidFill>
                <a:latin typeface="Trebuchet MS" charset="0"/>
              </a:rPr>
              <a:t>Systemisch 2017</a:t>
            </a:r>
            <a:endParaRPr lang="de-DE" dirty="0">
              <a:solidFill>
                <a:srgbClr val="00318A"/>
              </a:solidFill>
              <a:latin typeface="Trebuchet MS" charset="0"/>
            </a:endParaRPr>
          </a:p>
        </p:txBody>
      </p:sp>
      <p:sp>
        <p:nvSpPr>
          <p:cNvPr id="343043" name="Rectangle 3"/>
          <p:cNvSpPr>
            <a:spLocks noGrp="1" noChangeArrowheads="1"/>
          </p:cNvSpPr>
          <p:nvPr>
            <p:ph type="body" idx="1"/>
          </p:nvPr>
        </p:nvSpPr>
        <p:spPr>
          <a:xfrm>
            <a:off x="179512" y="1635646"/>
            <a:ext cx="7924800" cy="3600400"/>
          </a:xfrm>
        </p:spPr>
        <p:txBody>
          <a:bodyPr/>
          <a:lstStyle/>
          <a:p>
            <a:pPr marL="609148" indent="-609148">
              <a:buNone/>
            </a:pPr>
            <a:r>
              <a:rPr lang="de-DE" dirty="0" smtClean="0"/>
              <a:t>Die Gestaltung von Wirklichkeit durch Kommunikation</a:t>
            </a:r>
          </a:p>
          <a:p>
            <a:pPr marL="609148" indent="-609148">
              <a:buNone/>
            </a:pPr>
            <a:r>
              <a:rPr lang="de-DE" dirty="0" smtClean="0"/>
              <a:t> aus systemischer Sicht (Container):</a:t>
            </a:r>
          </a:p>
          <a:p>
            <a:pPr marL="609148" indent="-609148">
              <a:buNone/>
            </a:pPr>
            <a:endParaRPr lang="de-DE" dirty="0" smtClean="0"/>
          </a:p>
          <a:p>
            <a:r>
              <a:rPr lang="de-DE" b="1" dirty="0" smtClean="0">
                <a:latin typeface="Trebuchet MS" charset="0"/>
              </a:rPr>
              <a:t>Meta</a:t>
            </a:r>
            <a:r>
              <a:rPr lang="de-DE" b="1" dirty="0">
                <a:latin typeface="Trebuchet MS" charset="0"/>
              </a:rPr>
              <a:t>-Perspektiven </a:t>
            </a:r>
            <a:r>
              <a:rPr lang="de-DE" dirty="0">
                <a:latin typeface="Trebuchet MS" charset="0"/>
              </a:rPr>
              <a:t>(drei Schwäne)</a:t>
            </a:r>
          </a:p>
          <a:p>
            <a:r>
              <a:rPr lang="de-DE" b="1" dirty="0" smtClean="0">
                <a:latin typeface="Trebuchet MS" charset="0"/>
              </a:rPr>
              <a:t>Wechselspiele in Systemen </a:t>
            </a:r>
            <a:r>
              <a:rPr lang="de-DE" dirty="0" smtClean="0">
                <a:latin typeface="Trebuchet MS" charset="0"/>
              </a:rPr>
              <a:t>(Mobile, Homöostasen?)</a:t>
            </a:r>
          </a:p>
          <a:p>
            <a:r>
              <a:rPr lang="de-DE" b="1" dirty="0" smtClean="0">
                <a:latin typeface="Trebuchet MS" charset="0"/>
              </a:rPr>
              <a:t>Haltungen</a:t>
            </a:r>
            <a:r>
              <a:rPr lang="de-DE" dirty="0" smtClean="0">
                <a:latin typeface="Trebuchet MS" charset="0"/>
              </a:rPr>
              <a:t> (z.B. </a:t>
            </a:r>
            <a:r>
              <a:rPr lang="de-DE" dirty="0">
                <a:latin typeface="Trebuchet MS" charset="0"/>
              </a:rPr>
              <a:t>Ressourcen- bzw. </a:t>
            </a:r>
            <a:r>
              <a:rPr lang="de-DE" dirty="0" smtClean="0">
                <a:latin typeface="Trebuchet MS" charset="0"/>
              </a:rPr>
              <a:t>Lösungsorientierung)</a:t>
            </a:r>
          </a:p>
          <a:p>
            <a:r>
              <a:rPr lang="de-DE" b="1" dirty="0" smtClean="0">
                <a:latin typeface="Trebuchet MS" charset="0"/>
              </a:rPr>
              <a:t>Vorgehensweisen</a:t>
            </a:r>
            <a:r>
              <a:rPr lang="de-DE" dirty="0" smtClean="0">
                <a:latin typeface="Trebuchet MS" charset="0"/>
              </a:rPr>
              <a:t> (z.B. Trianguläres Fragen, paradoxe Intention)</a:t>
            </a:r>
            <a:endParaRPr lang="de-DE" dirty="0">
              <a:latin typeface="Trebuchet MS" charset="0"/>
            </a:endParaRPr>
          </a:p>
          <a:p>
            <a:r>
              <a:rPr lang="de-DE" b="1" dirty="0">
                <a:latin typeface="Trebuchet MS" charset="0"/>
              </a:rPr>
              <a:t>Wirklichkeitskonstruktion</a:t>
            </a:r>
            <a:r>
              <a:rPr lang="de-DE" dirty="0">
                <a:latin typeface="Trebuchet MS" charset="0"/>
              </a:rPr>
              <a:t> (Wessen? Wie? Wofür?)</a:t>
            </a:r>
          </a:p>
          <a:p>
            <a:r>
              <a:rPr lang="de-DE" b="1" dirty="0" smtClean="0">
                <a:latin typeface="Trebuchet MS" charset="0"/>
              </a:rPr>
              <a:t>Kontexte</a:t>
            </a:r>
            <a:r>
              <a:rPr lang="de-DE" dirty="0" smtClean="0">
                <a:latin typeface="Trebuchet MS" charset="0"/>
              </a:rPr>
              <a:t> </a:t>
            </a:r>
            <a:r>
              <a:rPr lang="de-DE" dirty="0">
                <a:latin typeface="Trebuchet MS" charset="0"/>
              </a:rPr>
              <a:t>(In welcher Zeit? In welchem Kräftefeld? )</a:t>
            </a:r>
          </a:p>
          <a:p>
            <a:r>
              <a:rPr lang="de-DE" b="1" dirty="0" smtClean="0">
                <a:latin typeface="Trebuchet MS" charset="0"/>
              </a:rPr>
              <a:t>Inhalte</a:t>
            </a:r>
            <a:r>
              <a:rPr lang="de-DE" dirty="0" smtClean="0">
                <a:latin typeface="Trebuchet MS" charset="0"/>
              </a:rPr>
              <a:t> (Worum geht es? Wer muss was dafür Wissen?)</a:t>
            </a:r>
            <a:endParaRPr lang="de-DE" dirty="0">
              <a:latin typeface="Trebuchet MS" charset="0"/>
            </a:endParaRPr>
          </a:p>
          <a:p>
            <a:endParaRPr lang="de-DE" dirty="0" smtClean="0">
              <a:latin typeface="Trebuchet MS" charset="0"/>
            </a:endParaRPr>
          </a:p>
          <a:p>
            <a:endParaRPr lang="de-DE" dirty="0">
              <a:latin typeface="Trebuchet MS" charset="0"/>
            </a:endParaRPr>
          </a:p>
        </p:txBody>
      </p:sp>
      <p:sp>
        <p:nvSpPr>
          <p:cNvPr id="343044" name="Rectangle 4"/>
          <p:cNvSpPr>
            <a:spLocks noChangeArrowheads="1"/>
          </p:cNvSpPr>
          <p:nvPr/>
        </p:nvSpPr>
        <p:spPr bwMode="auto">
          <a:xfrm>
            <a:off x="2" y="-185719"/>
            <a:ext cx="181623" cy="371444"/>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89933" tIns="46766" rIns="89933" bIns="46766" anchor="ctr">
            <a:spAutoFit/>
          </a:bodyPr>
          <a:lstStyle/>
          <a:p>
            <a:endParaRPr lang="de-DE"/>
          </a:p>
        </p:txBody>
      </p:sp>
      <p:sp>
        <p:nvSpPr>
          <p:cNvPr id="5" name="Textfeld 4"/>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01334580"/>
      </p:ext>
    </p:extLst>
  </p:cSld>
  <p:clrMapOvr>
    <a:masterClrMapping/>
  </p:clrMapOvr>
  <p:transition>
    <p:zo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2" name="Rectangle 2"/>
          <p:cNvSpPr>
            <a:spLocks noGrp="1" noChangeArrowheads="1"/>
          </p:cNvSpPr>
          <p:nvPr>
            <p:ph type="title"/>
          </p:nvPr>
        </p:nvSpPr>
        <p:spPr>
          <a:xfrm>
            <a:off x="179512" y="339503"/>
            <a:ext cx="6592888" cy="1019175"/>
          </a:xfrm>
        </p:spPr>
        <p:txBody>
          <a:bodyPr/>
          <a:lstStyle/>
          <a:p>
            <a:r>
              <a:rPr lang="de-DE" b="1" dirty="0" smtClean="0">
                <a:solidFill>
                  <a:srgbClr val="00318A"/>
                </a:solidFill>
                <a:latin typeface="Trebuchet MS" charset="0"/>
              </a:rPr>
              <a:t>1.5 Transaktionsanalyse –Quo </a:t>
            </a:r>
            <a:r>
              <a:rPr lang="de-DE" b="1" dirty="0" err="1" smtClean="0">
                <a:solidFill>
                  <a:srgbClr val="00318A"/>
                </a:solidFill>
                <a:latin typeface="Trebuchet MS" charset="0"/>
              </a:rPr>
              <a:t>vadis</a:t>
            </a:r>
            <a:r>
              <a:rPr lang="de-DE" dirty="0" smtClean="0">
                <a:solidFill>
                  <a:srgbClr val="00318A"/>
                </a:solidFill>
                <a:latin typeface="Trebuchet MS" charset="0"/>
              </a:rPr>
              <a:t>?</a:t>
            </a:r>
            <a:endParaRPr lang="de-DE" dirty="0">
              <a:solidFill>
                <a:srgbClr val="00318A"/>
              </a:solidFill>
              <a:latin typeface="Trebuchet MS" charset="0"/>
            </a:endParaRPr>
          </a:p>
        </p:txBody>
      </p:sp>
      <p:sp>
        <p:nvSpPr>
          <p:cNvPr id="343043" name="Rectangle 3"/>
          <p:cNvSpPr>
            <a:spLocks noGrp="1" noChangeArrowheads="1"/>
          </p:cNvSpPr>
          <p:nvPr>
            <p:ph type="body" idx="1"/>
          </p:nvPr>
        </p:nvSpPr>
        <p:spPr>
          <a:xfrm>
            <a:off x="467544" y="2067694"/>
            <a:ext cx="7924800" cy="3600400"/>
          </a:xfrm>
        </p:spPr>
        <p:txBody>
          <a:bodyPr/>
          <a:lstStyle/>
          <a:p>
            <a:pPr marL="609148" indent="-609148">
              <a:buNone/>
            </a:pPr>
            <a:r>
              <a:rPr lang="de-DE" sz="2800" dirty="0" smtClean="0"/>
              <a:t>Schulen</a:t>
            </a:r>
          </a:p>
          <a:p>
            <a:pPr marL="609148" indent="-609148">
              <a:buNone/>
            </a:pPr>
            <a:r>
              <a:rPr lang="de-DE" sz="2800" dirty="0" smtClean="0">
                <a:latin typeface="Trebuchet MS" charset="0"/>
              </a:rPr>
              <a:t>Berufsfeld-Differenzierungen</a:t>
            </a:r>
          </a:p>
          <a:p>
            <a:pPr marL="609148" indent="-609148">
              <a:buNone/>
            </a:pPr>
            <a:r>
              <a:rPr lang="de-DE" sz="2800" dirty="0">
                <a:latin typeface="Trebuchet MS" charset="0"/>
              </a:rPr>
              <a:t>Verbände</a:t>
            </a:r>
          </a:p>
          <a:p>
            <a:pPr marL="609148" indent="-609148">
              <a:buNone/>
            </a:pPr>
            <a:r>
              <a:rPr lang="de-DE" sz="2800" dirty="0" smtClean="0">
                <a:latin typeface="Trebuchet MS" charset="0"/>
              </a:rPr>
              <a:t>Netzwerke </a:t>
            </a:r>
          </a:p>
          <a:p>
            <a:pPr marL="609148" indent="-609148">
              <a:buNone/>
            </a:pPr>
            <a:r>
              <a:rPr lang="de-DE" sz="2800" dirty="0" smtClean="0">
                <a:latin typeface="Trebuchet MS" charset="0"/>
              </a:rPr>
              <a:t>Internationalität</a:t>
            </a:r>
          </a:p>
          <a:p>
            <a:pPr marL="609148" indent="-609148">
              <a:buNone/>
            </a:pPr>
            <a:endParaRPr lang="de-DE" sz="2800" dirty="0">
              <a:latin typeface="Trebuchet MS" charset="0"/>
            </a:endParaRPr>
          </a:p>
          <a:p>
            <a:endParaRPr lang="de-DE" sz="2800" dirty="0" smtClean="0">
              <a:latin typeface="Trebuchet MS" charset="0"/>
            </a:endParaRPr>
          </a:p>
          <a:p>
            <a:endParaRPr lang="de-DE" sz="2800" dirty="0">
              <a:latin typeface="Trebuchet MS" charset="0"/>
            </a:endParaRPr>
          </a:p>
        </p:txBody>
      </p:sp>
      <p:sp>
        <p:nvSpPr>
          <p:cNvPr id="343044" name="Rectangle 4"/>
          <p:cNvSpPr>
            <a:spLocks noChangeArrowheads="1"/>
          </p:cNvSpPr>
          <p:nvPr/>
        </p:nvSpPr>
        <p:spPr bwMode="auto">
          <a:xfrm>
            <a:off x="2" y="-185719"/>
            <a:ext cx="181623" cy="371444"/>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89933" tIns="46766" rIns="89933" bIns="46766" anchor="ctr">
            <a:spAutoFit/>
          </a:bodyPr>
          <a:lstStyle/>
          <a:p>
            <a:endParaRPr lang="de-DE"/>
          </a:p>
        </p:txBody>
      </p:sp>
      <p:sp>
        <p:nvSpPr>
          <p:cNvPr id="5" name="Textfeld 4"/>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32194697"/>
      </p:ext>
    </p:extLst>
  </p:cSld>
  <p:clrMapOvr>
    <a:masterClrMapping/>
  </p:clrMapOvr>
  <p:transition>
    <p:zo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b="1" dirty="0"/>
              <a:t>Global Challenges and TA</a:t>
            </a:r>
            <a:r>
              <a:rPr lang="de-DE" dirty="0"/>
              <a:t/>
            </a:r>
            <a:br>
              <a:rPr lang="de-DE" dirty="0"/>
            </a:br>
            <a:r>
              <a:rPr lang="en-GB" dirty="0"/>
              <a:t>Bernd Schmid </a:t>
            </a:r>
            <a:r>
              <a:rPr lang="en-GB" dirty="0" smtClean="0"/>
              <a:t>2008 </a:t>
            </a:r>
            <a:r>
              <a:rPr lang="de-DE" dirty="0" smtClean="0"/>
              <a:t> (Auszug)</a:t>
            </a:r>
            <a:endParaRPr lang="de-DE" dirty="0"/>
          </a:p>
        </p:txBody>
      </p:sp>
      <p:sp>
        <p:nvSpPr>
          <p:cNvPr id="3" name="Inhaltsplatzhalter 2"/>
          <p:cNvSpPr>
            <a:spLocks noGrp="1"/>
          </p:cNvSpPr>
          <p:nvPr>
            <p:ph idx="1"/>
          </p:nvPr>
        </p:nvSpPr>
        <p:spPr>
          <a:xfrm>
            <a:off x="467548" y="1707654"/>
            <a:ext cx="6840537" cy="3230090"/>
          </a:xfrm>
        </p:spPr>
        <p:txBody>
          <a:bodyPr/>
          <a:lstStyle/>
          <a:p>
            <a:pPr lvl="0"/>
            <a:r>
              <a:rPr lang="en-GB" dirty="0"/>
              <a:t>focussing more on the </a:t>
            </a:r>
            <a:r>
              <a:rPr lang="en-GB" b="1" dirty="0"/>
              <a:t>creative side of personality and of life plans</a:t>
            </a:r>
            <a:endParaRPr lang="de-DE" dirty="0"/>
          </a:p>
          <a:p>
            <a:pPr lvl="0"/>
            <a:r>
              <a:rPr lang="en-GB" dirty="0"/>
              <a:t>focussing on </a:t>
            </a:r>
            <a:r>
              <a:rPr lang="en-GB" b="1" dirty="0"/>
              <a:t>co-creative relationships</a:t>
            </a:r>
            <a:r>
              <a:rPr lang="en-GB" dirty="0"/>
              <a:t> on experimenting and studying together. </a:t>
            </a:r>
            <a:r>
              <a:rPr lang="en-GB" i="1" dirty="0"/>
              <a:t>What brings co-creative power to relationships? </a:t>
            </a:r>
            <a:r>
              <a:rPr lang="en-GB" dirty="0"/>
              <a:t>Being free from psychic restrictions is good, but not enough. </a:t>
            </a:r>
            <a:endParaRPr lang="de-DE" dirty="0"/>
          </a:p>
          <a:p>
            <a:pPr lvl="0"/>
            <a:r>
              <a:rPr lang="en-GB" dirty="0"/>
              <a:t>How can we </a:t>
            </a:r>
            <a:r>
              <a:rPr lang="en-GB" b="1" dirty="0"/>
              <a:t>introduce shared reality and co-creativity more to professionals</a:t>
            </a:r>
            <a:r>
              <a:rPr lang="en-GB" dirty="0"/>
              <a:t> in many fields and to all kind of organizations?</a:t>
            </a:r>
            <a:endParaRPr lang="de-DE" dirty="0"/>
          </a:p>
          <a:p>
            <a:r>
              <a:rPr lang="en-GB" dirty="0"/>
              <a:t>How can we help to build up organizational cultures, so that they are a </a:t>
            </a:r>
            <a:r>
              <a:rPr lang="en-GB" dirty="0" smtClean="0"/>
              <a:t>power field </a:t>
            </a:r>
            <a:r>
              <a:rPr lang="en-GB" dirty="0"/>
              <a:t>for creativity. ( It is not enough to  instruct just </a:t>
            </a:r>
            <a:r>
              <a:rPr lang="en-GB" dirty="0" smtClean="0"/>
              <a:t>individuals)</a:t>
            </a:r>
            <a:r>
              <a:rPr lang="de-DE" dirty="0" smtClean="0"/>
              <a:t> </a:t>
            </a:r>
            <a:endParaRPr lang="de-DE" dirty="0"/>
          </a:p>
        </p:txBody>
      </p:sp>
      <p:sp>
        <p:nvSpPr>
          <p:cNvPr id="4" name="Textfeld 3"/>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2"/>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2"/>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3"/>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3"/>
              </a:rPr>
              <a:t/>
            </a:r>
            <a:br>
              <a:rPr lang="de-DE" sz="700" b="0" i="1" dirty="0" smtClean="0">
                <a:solidFill>
                  <a:schemeClr val="tx1"/>
                </a:solidFill>
                <a:latin typeface="Arial" panose="020B0604020202020204" pitchFamily="34" charset="0"/>
                <a:cs typeface="Arial" panose="020B0604020202020204" pitchFamily="34" charset="0"/>
                <a:hlinkClick r:id="rId3"/>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00723599"/>
      </p:ext>
    </p:extLst>
  </p:cSld>
  <p:clrMapOvr>
    <a:masterClrMapping/>
  </p:clrMapOvr>
  <p:transition>
    <p:zo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5074" name="Rectangle 2"/>
          <p:cNvSpPr>
            <a:spLocks noGrp="1" noChangeArrowheads="1"/>
          </p:cNvSpPr>
          <p:nvPr>
            <p:ph type="title"/>
          </p:nvPr>
        </p:nvSpPr>
        <p:spPr>
          <a:xfrm>
            <a:off x="611189" y="141685"/>
            <a:ext cx="6985000" cy="1026319"/>
          </a:xfrm>
        </p:spPr>
        <p:txBody>
          <a:bodyPr/>
          <a:lstStyle/>
          <a:p>
            <a:r>
              <a:rPr lang="de-DE" b="1">
                <a:solidFill>
                  <a:srgbClr val="00318A"/>
                </a:solidFill>
                <a:latin typeface="Trebuchet MS" charset="0"/>
              </a:rPr>
              <a:t>TA for the 21st century</a:t>
            </a:r>
            <a:br>
              <a:rPr lang="de-DE" b="1">
                <a:solidFill>
                  <a:srgbClr val="00318A"/>
                </a:solidFill>
                <a:latin typeface="Trebuchet MS" charset="0"/>
              </a:rPr>
            </a:br>
            <a:r>
              <a:rPr lang="de-DE" b="1">
                <a:solidFill>
                  <a:srgbClr val="00318A"/>
                </a:solidFill>
                <a:latin typeface="Trebuchet MS" charset="0"/>
              </a:rPr>
              <a:t> </a:t>
            </a:r>
            <a:r>
              <a:rPr lang="de-DE">
                <a:solidFill>
                  <a:srgbClr val="00318A"/>
                </a:solidFill>
                <a:latin typeface="Trebuchet MS" charset="0"/>
              </a:rPr>
              <a:t>How can we get along?</a:t>
            </a:r>
            <a:endParaRPr lang="de-DE">
              <a:latin typeface="Trebuchet MS" charset="0"/>
            </a:endParaRPr>
          </a:p>
        </p:txBody>
      </p:sp>
      <p:pic>
        <p:nvPicPr>
          <p:cNvPr id="515076" name="Picture 4" descr="karikatu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51522" y="1347615"/>
            <a:ext cx="7200602" cy="3644503"/>
          </a:xfrm>
          <a:prstGeom prst="rect">
            <a:avLst/>
          </a:prstGeom>
          <a:noFill/>
          <a:extLst>
            <a:ext uri="{909E8E84-426E-40DD-AFC4-6F175D3DCCD1}">
              <a14:hiddenFill xmlns:a14="http://schemas.microsoft.com/office/drawing/2010/main">
                <a:solidFill>
                  <a:srgbClr val="FFFFFF"/>
                </a:solidFill>
              </a14:hiddenFill>
            </a:ext>
          </a:extLst>
        </p:spPr>
      </p:pic>
      <p:sp>
        <p:nvSpPr>
          <p:cNvPr id="515077" name="Rectangle 5"/>
          <p:cNvSpPr>
            <a:spLocks noChangeArrowheads="1"/>
          </p:cNvSpPr>
          <p:nvPr/>
        </p:nvSpPr>
        <p:spPr bwMode="auto">
          <a:xfrm>
            <a:off x="3995939" y="4096883"/>
            <a:ext cx="2592387" cy="1026319"/>
          </a:xfrm>
          <a:prstGeom prst="rect">
            <a:avLst/>
          </a:prstGeom>
          <a:solidFill>
            <a:schemeClr val="bg1">
              <a:alpha val="5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89950" tIns="46774" rIns="89950" bIns="46774" anchor="ctr"/>
          <a:lstStyle/>
          <a:p>
            <a:pPr algn="ctr"/>
            <a:r>
              <a:rPr lang="de-DE" sz="2000" dirty="0">
                <a:solidFill>
                  <a:srgbClr val="00318A"/>
                </a:solidFill>
              </a:rPr>
              <a:t>Quelle Günther Mohr</a:t>
            </a:r>
          </a:p>
        </p:txBody>
      </p:sp>
      <p:sp>
        <p:nvSpPr>
          <p:cNvPr id="5" name="Textfeld 4"/>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4"/>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4"/>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5"/>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5"/>
              </a:rPr>
              <a:t/>
            </a:r>
            <a:br>
              <a:rPr lang="de-DE" sz="700" b="0" i="1" dirty="0" smtClean="0">
                <a:solidFill>
                  <a:schemeClr val="tx1"/>
                </a:solidFill>
                <a:latin typeface="Arial" panose="020B0604020202020204" pitchFamily="34" charset="0"/>
                <a:cs typeface="Arial" panose="020B0604020202020204" pitchFamily="34" charset="0"/>
                <a:hlinkClick r:id="rId5"/>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89085480"/>
      </p:ext>
    </p:extLst>
  </p:cSld>
  <p:clrMapOvr>
    <a:masterClrMapping/>
  </p:clrMapOvr>
  <p:transition>
    <p:zo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4" name="Rectangle 2"/>
          <p:cNvSpPr>
            <a:spLocks noGrp="1" noChangeArrowheads="1"/>
          </p:cNvSpPr>
          <p:nvPr>
            <p:ph type="title"/>
          </p:nvPr>
        </p:nvSpPr>
        <p:spPr>
          <a:xfrm>
            <a:off x="755577" y="627535"/>
            <a:ext cx="6592888" cy="576064"/>
          </a:xfrm>
        </p:spPr>
        <p:txBody>
          <a:bodyPr/>
          <a:lstStyle/>
          <a:p>
            <a:pPr>
              <a:defRPr/>
            </a:pPr>
            <a:r>
              <a:rPr lang="de-DE" b="1" dirty="0" smtClean="0"/>
              <a:t>Mein aktueller Kontext </a:t>
            </a:r>
            <a:r>
              <a:rPr lang="de-DE" dirty="0"/>
              <a:t/>
            </a:r>
            <a:br>
              <a:rPr lang="de-DE" dirty="0"/>
            </a:br>
            <a:endParaRPr lang="de-DE" b="1" dirty="0" smtClean="0">
              <a:solidFill>
                <a:srgbClr val="00318A"/>
              </a:solidFill>
              <a:latin typeface="Trebuchet MS" charset="0"/>
              <a:cs typeface="+mj-cs"/>
            </a:endParaRPr>
          </a:p>
        </p:txBody>
      </p:sp>
      <p:sp>
        <p:nvSpPr>
          <p:cNvPr id="340995" name="Rectangle 3"/>
          <p:cNvSpPr>
            <a:spLocks noGrp="1" noChangeArrowheads="1"/>
          </p:cNvSpPr>
          <p:nvPr>
            <p:ph type="body" idx="1"/>
          </p:nvPr>
        </p:nvSpPr>
        <p:spPr>
          <a:xfrm>
            <a:off x="827088" y="1491854"/>
            <a:ext cx="5473104" cy="3651647"/>
          </a:xfrm>
        </p:spPr>
        <p:txBody>
          <a:bodyPr/>
          <a:lstStyle/>
          <a:p>
            <a:pPr marL="0" indent="0">
              <a:buNone/>
            </a:pPr>
            <a:endParaRPr lang="de-DE" sz="2800" dirty="0">
              <a:solidFill>
                <a:srgbClr val="FFFFFF"/>
              </a:solidFill>
            </a:endParaRPr>
          </a:p>
        </p:txBody>
      </p:sp>
      <p:sp>
        <p:nvSpPr>
          <p:cNvPr id="340996" name="Rectangle 4"/>
          <p:cNvSpPr>
            <a:spLocks noChangeArrowheads="1"/>
          </p:cNvSpPr>
          <p:nvPr/>
        </p:nvSpPr>
        <p:spPr bwMode="auto">
          <a:xfrm>
            <a:off x="6" y="-185626"/>
            <a:ext cx="181285" cy="371271"/>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89766" tIns="46680" rIns="89766" bIns="46680" anchor="ctr">
            <a:spAutoFit/>
          </a:bodyPr>
          <a:lstStyle/>
          <a:p>
            <a:pPr>
              <a:defRPr/>
            </a:pPr>
            <a:endParaRPr lang="de-DE">
              <a:cs typeface="+mn-cs"/>
            </a:endParaRPr>
          </a:p>
        </p:txBody>
      </p:sp>
      <p:pic>
        <p:nvPicPr>
          <p:cNvPr id="3" name="Bild 2" descr="Bodensee 8-2009 094 Kopie.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8520" y="-3144"/>
            <a:ext cx="6898397" cy="5180217"/>
          </a:xfrm>
          <a:prstGeom prst="rect">
            <a:avLst/>
          </a:prstGeom>
        </p:spPr>
      </p:pic>
      <p:sp>
        <p:nvSpPr>
          <p:cNvPr id="6" name="Textfeld 5"/>
          <p:cNvSpPr txBox="1"/>
          <p:nvPr/>
        </p:nvSpPr>
        <p:spPr>
          <a:xfrm>
            <a:off x="4067946" y="411511"/>
            <a:ext cx="2121014" cy="1200094"/>
          </a:xfrm>
          <a:prstGeom prst="rect">
            <a:avLst/>
          </a:prstGeom>
          <a:noFill/>
        </p:spPr>
        <p:txBody>
          <a:bodyPr wrap="none" lIns="91202" tIns="45604" rIns="91202" bIns="45604" rtlCol="0">
            <a:spAutoFit/>
          </a:bodyPr>
          <a:lstStyle/>
          <a:p>
            <a:r>
              <a:rPr lang="de-DE" sz="2400" dirty="0">
                <a:solidFill>
                  <a:srgbClr val="FFFFFF"/>
                </a:solidFill>
              </a:rPr>
              <a:t>Systemische TA</a:t>
            </a:r>
          </a:p>
          <a:p>
            <a:r>
              <a:rPr lang="de-DE" sz="2400" dirty="0">
                <a:solidFill>
                  <a:srgbClr val="FFFFFF"/>
                </a:solidFill>
              </a:rPr>
              <a:t>Bernd Schmid</a:t>
            </a:r>
          </a:p>
          <a:p>
            <a:r>
              <a:rPr lang="de-DE" sz="2400" b="1" dirty="0">
                <a:solidFill>
                  <a:srgbClr val="FFFFFF"/>
                </a:solidFill>
              </a:rPr>
              <a:t>Zürich 6/2017</a:t>
            </a:r>
          </a:p>
        </p:txBody>
      </p:sp>
      <p:sp>
        <p:nvSpPr>
          <p:cNvPr id="8" name="Textfeld 7"/>
          <p:cNvSpPr txBox="1"/>
          <p:nvPr/>
        </p:nvSpPr>
        <p:spPr>
          <a:xfrm>
            <a:off x="251521" y="2859784"/>
            <a:ext cx="3486021" cy="1477093"/>
          </a:xfrm>
          <a:prstGeom prst="rect">
            <a:avLst/>
          </a:prstGeom>
          <a:noFill/>
        </p:spPr>
        <p:txBody>
          <a:bodyPr wrap="none" lIns="91202" tIns="45604" rIns="91202" bIns="45604" rtlCol="0">
            <a:spAutoFit/>
          </a:bodyPr>
          <a:lstStyle/>
          <a:p>
            <a:r>
              <a:rPr lang="de-DE" sz="2400" dirty="0">
                <a:solidFill>
                  <a:srgbClr val="FFFFFF"/>
                </a:solidFill>
                <a:latin typeface="Arial"/>
                <a:cs typeface="Arial"/>
              </a:rPr>
              <a:t>2. Modelle und </a:t>
            </a:r>
          </a:p>
          <a:p>
            <a:r>
              <a:rPr lang="de-DE" sz="2400" dirty="0">
                <a:solidFill>
                  <a:srgbClr val="FFFFFF"/>
                </a:solidFill>
                <a:latin typeface="Arial"/>
                <a:cs typeface="Arial"/>
              </a:rPr>
              <a:t>Perspektiven  für</a:t>
            </a:r>
          </a:p>
          <a:p>
            <a:r>
              <a:rPr lang="de-DE" sz="2400" dirty="0">
                <a:solidFill>
                  <a:srgbClr val="FFFFFF"/>
                </a:solidFill>
                <a:latin typeface="Arial"/>
                <a:cs typeface="Arial"/>
              </a:rPr>
              <a:t>persönliche Entwicklung </a:t>
            </a:r>
          </a:p>
          <a:p>
            <a:endParaRPr lang="en-US" dirty="0">
              <a:solidFill>
                <a:srgbClr val="FFFFFF"/>
              </a:solidFill>
            </a:endParaRPr>
          </a:p>
        </p:txBody>
      </p:sp>
      <p:sp>
        <p:nvSpPr>
          <p:cNvPr id="9" name="Textfeld 8"/>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4"/>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4"/>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5"/>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5"/>
              </a:rPr>
              <a:t/>
            </a:r>
            <a:br>
              <a:rPr lang="de-DE" sz="700" b="0" i="1" dirty="0" smtClean="0">
                <a:solidFill>
                  <a:schemeClr val="tx1"/>
                </a:solidFill>
                <a:latin typeface="Arial" panose="020B0604020202020204" pitchFamily="34" charset="0"/>
                <a:cs typeface="Arial" panose="020B0604020202020204" pitchFamily="34" charset="0"/>
                <a:hlinkClick r:id="rId5"/>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34344970"/>
      </p:ext>
    </p:extLst>
  </p:cSld>
  <p:clrMapOvr>
    <a:masterClrMapping/>
  </p:clrMapOvr>
  <p:transition>
    <p:zo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2" name="Rectangle 2"/>
          <p:cNvSpPr>
            <a:spLocks noGrp="1" noChangeArrowheads="1"/>
          </p:cNvSpPr>
          <p:nvPr>
            <p:ph type="title"/>
          </p:nvPr>
        </p:nvSpPr>
        <p:spPr>
          <a:xfrm>
            <a:off x="251520" y="267494"/>
            <a:ext cx="6592888" cy="1019175"/>
          </a:xfrm>
        </p:spPr>
        <p:txBody>
          <a:bodyPr/>
          <a:lstStyle/>
          <a:p>
            <a:r>
              <a:rPr lang="de-DE" b="1" dirty="0" smtClean="0"/>
              <a:t>2. Modelle </a:t>
            </a:r>
            <a:r>
              <a:rPr lang="de-DE" b="1" dirty="0"/>
              <a:t>und Perspektiven für </a:t>
            </a:r>
            <a:r>
              <a:rPr lang="de-DE" b="1" dirty="0" smtClean="0"/>
              <a:t>     persönliche </a:t>
            </a:r>
            <a:r>
              <a:rPr lang="de-DE" b="1" dirty="0"/>
              <a:t>Entwicklung</a:t>
            </a:r>
            <a:endParaRPr lang="de-DE" b="1" dirty="0">
              <a:solidFill>
                <a:srgbClr val="00318A"/>
              </a:solidFill>
              <a:latin typeface="Trebuchet MS" charset="0"/>
            </a:endParaRPr>
          </a:p>
        </p:txBody>
      </p:sp>
      <p:sp>
        <p:nvSpPr>
          <p:cNvPr id="343044" name="Rectangle 4"/>
          <p:cNvSpPr>
            <a:spLocks noChangeArrowheads="1"/>
          </p:cNvSpPr>
          <p:nvPr/>
        </p:nvSpPr>
        <p:spPr bwMode="auto">
          <a:xfrm>
            <a:off x="2" y="-185719"/>
            <a:ext cx="181623" cy="371444"/>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89933" tIns="46766" rIns="89933" bIns="46766" anchor="ctr">
            <a:spAutoFit/>
          </a:bodyPr>
          <a:lstStyle/>
          <a:p>
            <a:endParaRPr lang="de-DE"/>
          </a:p>
        </p:txBody>
      </p:sp>
      <p:sp>
        <p:nvSpPr>
          <p:cNvPr id="2" name="Inhaltsplatzhalter 1"/>
          <p:cNvSpPr>
            <a:spLocks noGrp="1"/>
          </p:cNvSpPr>
          <p:nvPr>
            <p:ph idx="1"/>
          </p:nvPr>
        </p:nvSpPr>
        <p:spPr>
          <a:xfrm>
            <a:off x="24353" y="1563638"/>
            <a:ext cx="7355963" cy="3744416"/>
          </a:xfrm>
        </p:spPr>
        <p:txBody>
          <a:bodyPr/>
          <a:lstStyle/>
          <a:p>
            <a:pPr marL="0" indent="0">
              <a:buNone/>
            </a:pPr>
            <a:endParaRPr lang="de-DE" dirty="0"/>
          </a:p>
          <a:p>
            <a:pPr marL="0" indent="0">
              <a:buNone/>
            </a:pPr>
            <a:r>
              <a:rPr lang="de-DE" b="1" dirty="0" smtClean="0"/>
              <a:t>2.1 Ich-Zustände</a:t>
            </a:r>
            <a:r>
              <a:rPr lang="de-DE" dirty="0" smtClean="0"/>
              <a:t>– </a:t>
            </a:r>
            <a:r>
              <a:rPr lang="de-DE" dirty="0"/>
              <a:t>strukturelle und funktionale Betrachtungen</a:t>
            </a:r>
          </a:p>
          <a:p>
            <a:pPr marL="0" indent="0">
              <a:buNone/>
            </a:pPr>
            <a:r>
              <a:rPr lang="de-DE" b="1" dirty="0" smtClean="0"/>
              <a:t>2.2  Rollen </a:t>
            </a:r>
            <a:r>
              <a:rPr lang="de-DE" b="1" dirty="0"/>
              <a:t>und Welten </a:t>
            </a:r>
            <a:r>
              <a:rPr lang="de-DE" dirty="0"/>
              <a:t>– </a:t>
            </a:r>
            <a:r>
              <a:rPr lang="de-DE" i="1" dirty="0"/>
              <a:t>das Drei-Welten-Modell</a:t>
            </a:r>
            <a:endParaRPr lang="de-DE" dirty="0"/>
          </a:p>
          <a:p>
            <a:pPr marL="0" indent="0">
              <a:buNone/>
            </a:pPr>
            <a:r>
              <a:rPr lang="de-DE" b="1" dirty="0" smtClean="0"/>
              <a:t>2.3 Kompetenz, </a:t>
            </a:r>
            <a:r>
              <a:rPr lang="de-DE" dirty="0" smtClean="0"/>
              <a:t>Passung und Persönlichkeit  –</a:t>
            </a:r>
            <a:r>
              <a:rPr lang="de-DE" i="1" dirty="0"/>
              <a:t>die </a:t>
            </a:r>
            <a:r>
              <a:rPr lang="de-DE" i="1" dirty="0" smtClean="0"/>
              <a:t>Kompetenzformel</a:t>
            </a:r>
            <a:endParaRPr lang="de-DE" i="1" dirty="0"/>
          </a:p>
          <a:p>
            <a:pPr marL="0" indent="0">
              <a:buNone/>
            </a:pPr>
            <a:r>
              <a:rPr lang="de-DE" b="1" i="1" dirty="0" smtClean="0"/>
              <a:t>2.4 Intuition</a:t>
            </a:r>
            <a:r>
              <a:rPr lang="de-DE" dirty="0" smtClean="0"/>
              <a:t> und Kreativität  </a:t>
            </a:r>
            <a:r>
              <a:rPr lang="de-DE" i="1" dirty="0" smtClean="0"/>
              <a:t>-das Dialogmodell </a:t>
            </a:r>
          </a:p>
          <a:p>
            <a:pPr marL="0" indent="0">
              <a:buNone/>
            </a:pPr>
            <a:r>
              <a:rPr lang="de-DE" b="1" dirty="0" smtClean="0"/>
              <a:t>2.5 Biographie </a:t>
            </a:r>
            <a:r>
              <a:rPr lang="de-DE" dirty="0"/>
              <a:t>und persönliche Herausforderungen </a:t>
            </a:r>
          </a:p>
          <a:p>
            <a:pPr marL="0" indent="0">
              <a:buNone/>
            </a:pPr>
            <a:r>
              <a:rPr lang="de-DE" b="1" dirty="0" smtClean="0"/>
              <a:t>2.6 Individuation  </a:t>
            </a:r>
            <a:r>
              <a:rPr lang="de-DE" dirty="0" smtClean="0"/>
              <a:t>und Lebensmuster (</a:t>
            </a:r>
            <a:r>
              <a:rPr lang="de-DE" dirty="0"/>
              <a:t>Skript </a:t>
            </a:r>
            <a:r>
              <a:rPr lang="de-DE" dirty="0" smtClean="0"/>
              <a:t>und Selbstwerdung</a:t>
            </a:r>
            <a:r>
              <a:rPr lang="de-DE" dirty="0"/>
              <a:t>)</a:t>
            </a:r>
          </a:p>
          <a:p>
            <a:pPr marL="0" indent="0">
              <a:buNone/>
            </a:pPr>
            <a:r>
              <a:rPr lang="de-DE" b="1" dirty="0" smtClean="0"/>
              <a:t>2.7 Identitätsüberzeugungen </a:t>
            </a:r>
            <a:r>
              <a:rPr lang="de-DE" dirty="0" smtClean="0"/>
              <a:t>– </a:t>
            </a:r>
            <a:r>
              <a:rPr lang="de-DE" i="1" dirty="0" smtClean="0"/>
              <a:t>die Passamtsarbeit</a:t>
            </a:r>
          </a:p>
          <a:p>
            <a:pPr marL="0" indent="0">
              <a:buNone/>
            </a:pPr>
            <a:r>
              <a:rPr lang="de-DE" b="1" dirty="0" smtClean="0"/>
              <a:t>2.8 Wirklichkeitsstile </a:t>
            </a:r>
            <a:r>
              <a:rPr lang="de-DE" dirty="0" smtClean="0"/>
              <a:t>–(</a:t>
            </a:r>
            <a:r>
              <a:rPr lang="de-DE" i="1" dirty="0" smtClean="0"/>
              <a:t>z.B. Intensitäts</a:t>
            </a:r>
            <a:r>
              <a:rPr lang="de-DE" i="1" dirty="0"/>
              <a:t>-</a:t>
            </a:r>
            <a:r>
              <a:rPr lang="de-DE" i="1" dirty="0" smtClean="0"/>
              <a:t>Verstärker/ -</a:t>
            </a:r>
            <a:r>
              <a:rPr lang="de-DE" i="1" dirty="0" err="1" smtClean="0"/>
              <a:t>Verminderer</a:t>
            </a:r>
            <a:r>
              <a:rPr lang="de-DE" i="1" dirty="0"/>
              <a:t>)</a:t>
            </a:r>
            <a:r>
              <a:rPr lang="de-DE" i="1" dirty="0" smtClean="0"/>
              <a:t> </a:t>
            </a:r>
            <a:endParaRPr lang="de-DE" dirty="0"/>
          </a:p>
          <a:p>
            <a:pPr marL="0" indent="0">
              <a:buNone/>
            </a:pPr>
            <a:r>
              <a:rPr lang="de-DE" i="1" dirty="0" smtClean="0"/>
              <a:t>							</a:t>
            </a:r>
            <a:endParaRPr lang="de-DE" dirty="0"/>
          </a:p>
          <a:p>
            <a:pPr marL="0" indent="0">
              <a:buNone/>
            </a:pPr>
            <a:endParaRPr lang="de-DE" dirty="0"/>
          </a:p>
          <a:p>
            <a:pPr marL="0" indent="0">
              <a:buNone/>
            </a:pPr>
            <a:endParaRPr lang="de-DE" dirty="0"/>
          </a:p>
        </p:txBody>
      </p:sp>
      <p:sp>
        <p:nvSpPr>
          <p:cNvPr id="5" name="Textfeld 4"/>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18367907"/>
      </p:ext>
    </p:extLst>
  </p:cSld>
  <p:clrMapOvr>
    <a:masterClrMapping/>
  </p:clrMapOvr>
  <p:transition>
    <p:zo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1"/>
          <p:cNvSpPr>
            <a:spLocks noGrp="1"/>
          </p:cNvSpPr>
          <p:nvPr>
            <p:ph type="title"/>
          </p:nvPr>
        </p:nvSpPr>
        <p:spPr>
          <a:xfrm>
            <a:off x="35857" y="3722342"/>
            <a:ext cx="6840537" cy="1296640"/>
          </a:xfrm>
        </p:spPr>
        <p:txBody>
          <a:bodyPr/>
          <a:lstStyle/>
          <a:p>
            <a:r>
              <a:rPr lang="de-DE" sz="1600" dirty="0">
                <a:solidFill>
                  <a:srgbClr val="FFFFFF"/>
                </a:solidFill>
              </a:rPr>
              <a:t>1981 dem Entwurf zur</a:t>
            </a:r>
            <a:br>
              <a:rPr lang="de-DE" sz="1600" dirty="0">
                <a:solidFill>
                  <a:srgbClr val="FFFFFF"/>
                </a:solidFill>
              </a:rPr>
            </a:br>
            <a:r>
              <a:rPr lang="de-DE" sz="1600" dirty="0">
                <a:solidFill>
                  <a:srgbClr val="FFFFFF"/>
                </a:solidFill>
              </a:rPr>
              <a:t> neuen Prüfungs-Ordnung vorangestellt</a:t>
            </a:r>
            <a:br>
              <a:rPr lang="de-DE" sz="1600" dirty="0">
                <a:solidFill>
                  <a:srgbClr val="FFFFFF"/>
                </a:solidFill>
              </a:rPr>
            </a:br>
            <a:r>
              <a:rPr lang="de-DE" sz="1600" dirty="0">
                <a:solidFill>
                  <a:srgbClr val="FFFFFF"/>
                </a:solidFill>
              </a:rPr>
              <a:t/>
            </a:r>
            <a:br>
              <a:rPr lang="de-DE" sz="1600" dirty="0">
                <a:solidFill>
                  <a:srgbClr val="FFFFFF"/>
                </a:solidFill>
              </a:rPr>
            </a:br>
            <a:r>
              <a:rPr lang="de-DE" sz="1600" dirty="0">
                <a:solidFill>
                  <a:srgbClr val="FFFFFF"/>
                </a:solidFill>
              </a:rPr>
              <a:t>Weiterbildung-Ausschuss DGTA  damals: </a:t>
            </a:r>
            <a:br>
              <a:rPr lang="de-DE" sz="1600" dirty="0">
                <a:solidFill>
                  <a:srgbClr val="FFFFFF"/>
                </a:solidFill>
              </a:rPr>
            </a:br>
            <a:r>
              <a:rPr lang="de-DE" sz="1600" dirty="0">
                <a:solidFill>
                  <a:srgbClr val="FFFFFF"/>
                </a:solidFill>
              </a:rPr>
              <a:t>Bernd Schmid (Vorsitz), Ilse </a:t>
            </a:r>
            <a:r>
              <a:rPr lang="de-DE" sz="1600" dirty="0" err="1">
                <a:solidFill>
                  <a:srgbClr val="FFFFFF"/>
                </a:solidFill>
              </a:rPr>
              <a:t>Brab</a:t>
            </a:r>
            <a:r>
              <a:rPr lang="de-DE" sz="1600" dirty="0">
                <a:solidFill>
                  <a:srgbClr val="FFFFFF"/>
                </a:solidFill>
              </a:rPr>
              <a:t>, Hans </a:t>
            </a:r>
            <a:r>
              <a:rPr lang="de-DE" sz="1600" dirty="0" err="1">
                <a:solidFill>
                  <a:srgbClr val="FFFFFF"/>
                </a:solidFill>
              </a:rPr>
              <a:t>Jellouschek</a:t>
            </a:r>
            <a:r>
              <a:rPr lang="de-DE" sz="1600" dirty="0">
                <a:solidFill>
                  <a:srgbClr val="FFFFFF"/>
                </a:solidFill>
              </a:rPr>
              <a:t>, Angelika Glöckner.</a:t>
            </a:r>
          </a:p>
        </p:txBody>
      </p:sp>
      <p:pic>
        <p:nvPicPr>
          <p:cNvPr id="7" name="Bild 6" descr="Südafrika 3 202 Kopie.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494" y="-2036759"/>
            <a:ext cx="12851904" cy="7857493"/>
          </a:xfrm>
          <a:prstGeom prst="rect">
            <a:avLst/>
          </a:prstGeom>
        </p:spPr>
      </p:pic>
      <p:sp>
        <p:nvSpPr>
          <p:cNvPr id="8" name="Textfeld 7"/>
          <p:cNvSpPr txBox="1"/>
          <p:nvPr/>
        </p:nvSpPr>
        <p:spPr>
          <a:xfrm>
            <a:off x="7092638" y="1130055"/>
            <a:ext cx="184563" cy="369283"/>
          </a:xfrm>
          <a:prstGeom prst="rect">
            <a:avLst/>
          </a:prstGeom>
          <a:noFill/>
        </p:spPr>
        <p:txBody>
          <a:bodyPr wrap="none" lIns="91389" tIns="45696" rIns="91389" bIns="45696" rtlCol="0">
            <a:spAutoFit/>
          </a:bodyPr>
          <a:lstStyle/>
          <a:p>
            <a:endParaRPr lang="de-DE" dirty="0">
              <a:solidFill>
                <a:srgbClr val="FFFFFF"/>
              </a:solidFill>
            </a:endParaRPr>
          </a:p>
        </p:txBody>
      </p:sp>
      <p:sp>
        <p:nvSpPr>
          <p:cNvPr id="9" name="Titel 1"/>
          <p:cNvSpPr txBox="1">
            <a:spLocks/>
          </p:cNvSpPr>
          <p:nvPr/>
        </p:nvSpPr>
        <p:spPr>
          <a:xfrm>
            <a:off x="3" y="4155926"/>
            <a:ext cx="9155979" cy="1296640"/>
          </a:xfrm>
          <a:prstGeom prst="rect">
            <a:avLst/>
          </a:prstGeom>
        </p:spPr>
        <p:txBody>
          <a:bodyPr vert="horz" lIns="91151" tIns="45578" rIns="91151" bIns="45578" rtlCol="0" anchor="ctr">
            <a:noAutofit/>
          </a:bodyPr>
          <a:lstStyle>
            <a:lvl1pPr algn="l" defTabSz="912029" rtl="0" eaLnBrk="1" latinLnBrk="0" hangingPunct="1">
              <a:spcBef>
                <a:spcPct val="0"/>
              </a:spcBef>
              <a:buNone/>
              <a:defRPr sz="2800" kern="1200">
                <a:solidFill>
                  <a:srgbClr val="575984"/>
                </a:solidFill>
                <a:latin typeface="AkkuratStd" pitchFamily="34" charset="0"/>
                <a:ea typeface="+mj-ea"/>
                <a:cs typeface="+mj-cs"/>
              </a:defRPr>
            </a:lvl1pPr>
          </a:lstStyle>
          <a:p>
            <a:r>
              <a:rPr lang="de-DE" sz="1400" dirty="0">
                <a:solidFill>
                  <a:srgbClr val="FFFFFF"/>
                </a:solidFill>
              </a:rPr>
              <a:t>1981 dem Entwurf zur neuen Prüfungs-Ordnung vorangestellt</a:t>
            </a:r>
            <a:br>
              <a:rPr lang="de-DE" sz="1400" dirty="0">
                <a:solidFill>
                  <a:srgbClr val="FFFFFF"/>
                </a:solidFill>
              </a:rPr>
            </a:br>
            <a:r>
              <a:rPr lang="de-DE" sz="1400" dirty="0">
                <a:solidFill>
                  <a:srgbClr val="FFFFFF"/>
                </a:solidFill>
              </a:rPr>
              <a:t>Weiterbildung-Ausschuss DGTA  damals: </a:t>
            </a:r>
            <a:br>
              <a:rPr lang="de-DE" sz="1400" dirty="0">
                <a:solidFill>
                  <a:srgbClr val="FFFFFF"/>
                </a:solidFill>
              </a:rPr>
            </a:br>
            <a:r>
              <a:rPr lang="de-DE" sz="1400" dirty="0">
                <a:solidFill>
                  <a:srgbClr val="FFFFFF"/>
                </a:solidFill>
              </a:rPr>
              <a:t>Bernd Schmid (Vorsitz), Ilse </a:t>
            </a:r>
            <a:r>
              <a:rPr lang="de-DE" sz="1400" dirty="0" err="1">
                <a:solidFill>
                  <a:srgbClr val="FFFFFF"/>
                </a:solidFill>
              </a:rPr>
              <a:t>Brab</a:t>
            </a:r>
            <a:r>
              <a:rPr lang="de-DE" sz="1400" dirty="0">
                <a:solidFill>
                  <a:srgbClr val="FFFFFF"/>
                </a:solidFill>
              </a:rPr>
              <a:t>, Hans </a:t>
            </a:r>
            <a:r>
              <a:rPr lang="de-DE" sz="1400" dirty="0" err="1">
                <a:solidFill>
                  <a:srgbClr val="FFFFFF"/>
                </a:solidFill>
              </a:rPr>
              <a:t>Jellouschek</a:t>
            </a:r>
            <a:r>
              <a:rPr lang="de-DE" sz="1400" dirty="0">
                <a:solidFill>
                  <a:srgbClr val="FFFFFF"/>
                </a:solidFill>
              </a:rPr>
              <a:t>, Angelika Glöckner.</a:t>
            </a:r>
          </a:p>
        </p:txBody>
      </p:sp>
      <p:sp>
        <p:nvSpPr>
          <p:cNvPr id="15" name="Inhaltsplatzhalter 2"/>
          <p:cNvSpPr txBox="1">
            <a:spLocks/>
          </p:cNvSpPr>
          <p:nvPr/>
        </p:nvSpPr>
        <p:spPr>
          <a:xfrm>
            <a:off x="0" y="-380578"/>
            <a:ext cx="9793088" cy="3230090"/>
          </a:xfrm>
          <a:prstGeom prst="rect">
            <a:avLst/>
          </a:prstGeom>
        </p:spPr>
        <p:txBody>
          <a:bodyPr vert="horz" lIns="91151" tIns="45578" rIns="91151" bIns="45578" rtlCol="0" anchor="ctr">
            <a:noAutofit/>
          </a:bodyPr>
          <a:lstStyle>
            <a:lvl1pPr marL="342010" indent="-342010" algn="l" defTabSz="912029" rtl="0" eaLnBrk="1" latinLnBrk="0" hangingPunct="1">
              <a:spcBef>
                <a:spcPct val="20000"/>
              </a:spcBef>
              <a:buFont typeface="Wingdings" pitchFamily="2" charset="2"/>
              <a:buChar char="§"/>
              <a:defRPr sz="1800" kern="1200">
                <a:solidFill>
                  <a:schemeClr val="tx1"/>
                </a:solidFill>
                <a:latin typeface="AkkuratStd" pitchFamily="34" charset="0"/>
                <a:ea typeface="+mn-ea"/>
                <a:cs typeface="+mn-cs"/>
              </a:defRPr>
            </a:lvl1pPr>
            <a:lvl2pPr marL="741018" indent="-285008" algn="l" defTabSz="912029" rtl="0" eaLnBrk="1" latinLnBrk="0" hangingPunct="1">
              <a:spcBef>
                <a:spcPct val="20000"/>
              </a:spcBef>
              <a:buFont typeface="Wingdings" pitchFamily="2" charset="2"/>
              <a:buChar char="§"/>
              <a:defRPr sz="1800" kern="1200">
                <a:solidFill>
                  <a:schemeClr val="tx1"/>
                </a:solidFill>
                <a:latin typeface="AkkuratStd" pitchFamily="34" charset="0"/>
                <a:ea typeface="+mn-ea"/>
                <a:cs typeface="+mn-cs"/>
              </a:defRPr>
            </a:lvl2pPr>
            <a:lvl3pPr marL="1140033" indent="-228010" algn="l" defTabSz="912029" rtl="0" eaLnBrk="1" latinLnBrk="0" hangingPunct="1">
              <a:spcBef>
                <a:spcPct val="20000"/>
              </a:spcBef>
              <a:buFont typeface="Wingdings" pitchFamily="2" charset="2"/>
              <a:buChar char="§"/>
              <a:defRPr sz="1800" kern="1200">
                <a:solidFill>
                  <a:schemeClr val="tx1"/>
                </a:solidFill>
                <a:latin typeface="AkkuratStd" pitchFamily="34" charset="0"/>
                <a:ea typeface="+mn-ea"/>
                <a:cs typeface="+mn-cs"/>
              </a:defRPr>
            </a:lvl3pPr>
            <a:lvl4pPr marL="1596045" indent="-228010" algn="l" defTabSz="912029" rtl="0" eaLnBrk="1" latinLnBrk="0" hangingPunct="1">
              <a:spcBef>
                <a:spcPct val="20000"/>
              </a:spcBef>
              <a:buFont typeface="Wingdings" pitchFamily="2" charset="2"/>
              <a:buChar char="§"/>
              <a:defRPr sz="1800" kern="1200">
                <a:solidFill>
                  <a:schemeClr val="tx1"/>
                </a:solidFill>
                <a:latin typeface="AkkuratStd" pitchFamily="34" charset="0"/>
                <a:ea typeface="+mn-ea"/>
                <a:cs typeface="+mn-cs"/>
              </a:defRPr>
            </a:lvl4pPr>
            <a:lvl5pPr marL="2052061" indent="-228010" algn="l" defTabSz="912029" rtl="0" eaLnBrk="1" latinLnBrk="0" hangingPunct="1">
              <a:spcBef>
                <a:spcPct val="20000"/>
              </a:spcBef>
              <a:buFont typeface="Wingdings" pitchFamily="2" charset="2"/>
              <a:buChar char="§"/>
              <a:defRPr sz="1800" kern="1200">
                <a:solidFill>
                  <a:schemeClr val="tx1"/>
                </a:solidFill>
                <a:latin typeface="AkkuratStd" pitchFamily="34" charset="0"/>
                <a:ea typeface="+mn-ea"/>
                <a:cs typeface="+mn-cs"/>
              </a:defRPr>
            </a:lvl5pPr>
            <a:lvl6pPr marL="2508074" indent="-228010" algn="l" defTabSz="91202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64087" indent="-228010" algn="l" defTabSz="91202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0100" indent="-228010" algn="l" defTabSz="91202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76114" indent="-228010" algn="l" defTabSz="912029"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de-DE" sz="2400" dirty="0">
              <a:solidFill>
                <a:srgbClr val="FFFFFF"/>
              </a:solidFill>
            </a:endParaRPr>
          </a:p>
          <a:p>
            <a:pPr marL="0" indent="0">
              <a:buNone/>
            </a:pPr>
            <a:r>
              <a:rPr lang="de-DE" sz="2400" i="1" dirty="0">
                <a:solidFill>
                  <a:srgbClr val="FFFFFF"/>
                </a:solidFill>
              </a:rPr>
              <a:t>Der Sinn aller Ratio ist, dem Nicht-Rationalen </a:t>
            </a:r>
          </a:p>
          <a:p>
            <a:pPr marL="0" indent="0">
              <a:buNone/>
            </a:pPr>
            <a:r>
              <a:rPr lang="de-DE" sz="2400" i="1" dirty="0">
                <a:solidFill>
                  <a:srgbClr val="FFFFFF"/>
                </a:solidFill>
              </a:rPr>
              <a:t>Lebensräume zu schaffen; der Sinn jeder Ordnung, dem nachwachsenden Leben zu dienen.</a:t>
            </a:r>
          </a:p>
          <a:p>
            <a:pPr marL="0" indent="0">
              <a:buNone/>
            </a:pPr>
            <a:r>
              <a:rPr lang="de-DE" sz="1600" dirty="0">
                <a:solidFill>
                  <a:srgbClr val="FFFFFF"/>
                </a:solidFill>
              </a:rPr>
              <a:t>(</a:t>
            </a:r>
            <a:r>
              <a:rPr lang="de-DE" sz="1600" dirty="0" err="1">
                <a:solidFill>
                  <a:srgbClr val="FFFFFF"/>
                </a:solidFill>
              </a:rPr>
              <a:t>Karlfried</a:t>
            </a:r>
            <a:r>
              <a:rPr lang="de-DE" sz="1600" dirty="0">
                <a:solidFill>
                  <a:srgbClr val="FFFFFF"/>
                </a:solidFill>
              </a:rPr>
              <a:t> Graf Dürkheim)</a:t>
            </a:r>
          </a:p>
          <a:p>
            <a:pPr marL="0" indent="0">
              <a:buNone/>
            </a:pPr>
            <a:endParaRPr lang="de-DE" sz="2400" dirty="0">
              <a:solidFill>
                <a:srgbClr val="FFFFFF"/>
              </a:solidFill>
            </a:endParaRPr>
          </a:p>
        </p:txBody>
      </p:sp>
      <p:sp>
        <p:nvSpPr>
          <p:cNvPr id="10" name="Textfeld 9"/>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55952876"/>
      </p:ext>
    </p:extLst>
  </p:cSld>
  <p:clrMapOvr>
    <a:masterClrMapping/>
  </p:clrMapOvr>
  <p:transition>
    <p:zoom/>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8" name="Rectangle 2"/>
          <p:cNvSpPr>
            <a:spLocks noGrp="1" noChangeArrowheads="1"/>
          </p:cNvSpPr>
          <p:nvPr>
            <p:ph type="title"/>
          </p:nvPr>
        </p:nvSpPr>
        <p:spPr>
          <a:xfrm>
            <a:off x="251520" y="483518"/>
            <a:ext cx="6592888" cy="1019175"/>
          </a:xfrm>
        </p:spPr>
        <p:txBody>
          <a:bodyPr/>
          <a:lstStyle/>
          <a:p>
            <a:pPr>
              <a:defRPr/>
            </a:pPr>
            <a:r>
              <a:rPr lang="de-DE" b="1" dirty="0">
                <a:solidFill>
                  <a:srgbClr val="00318A"/>
                </a:solidFill>
                <a:latin typeface="Trebuchet MS" charset="0"/>
              </a:rPr>
              <a:t>2.1 Ich-</a:t>
            </a:r>
            <a:r>
              <a:rPr lang="de-DE" b="1" dirty="0" smtClean="0">
                <a:solidFill>
                  <a:srgbClr val="00318A"/>
                </a:solidFill>
                <a:latin typeface="Trebuchet MS" charset="0"/>
              </a:rPr>
              <a:t>Zustände</a:t>
            </a:r>
            <a:br>
              <a:rPr lang="de-DE" b="1" dirty="0" smtClean="0">
                <a:solidFill>
                  <a:srgbClr val="00318A"/>
                </a:solidFill>
                <a:latin typeface="Trebuchet MS" charset="0"/>
              </a:rPr>
            </a:br>
            <a:r>
              <a:rPr lang="de-DE" b="1" dirty="0">
                <a:solidFill>
                  <a:srgbClr val="00318A"/>
                </a:solidFill>
                <a:latin typeface="Trebuchet MS" charset="0"/>
              </a:rPr>
              <a:t> </a:t>
            </a:r>
            <a:r>
              <a:rPr lang="de-DE" b="1" dirty="0" smtClean="0">
                <a:solidFill>
                  <a:srgbClr val="00318A"/>
                </a:solidFill>
                <a:latin typeface="Trebuchet MS" charset="0"/>
              </a:rPr>
              <a:t>     </a:t>
            </a:r>
            <a:r>
              <a:rPr lang="de-DE" dirty="0" smtClean="0">
                <a:solidFill>
                  <a:srgbClr val="00318A"/>
                </a:solidFill>
                <a:latin typeface="Trebuchet MS" charset="0"/>
              </a:rPr>
              <a:t>Wer bin ich? Und wenn ja wie viele?</a:t>
            </a:r>
            <a:r>
              <a:rPr lang="de-DE" b="1" dirty="0" smtClean="0">
                <a:solidFill>
                  <a:srgbClr val="00318A"/>
                </a:solidFill>
                <a:latin typeface="Trebuchet MS" charset="0"/>
              </a:rPr>
              <a:t/>
            </a:r>
            <a:br>
              <a:rPr lang="de-DE" b="1" dirty="0" smtClean="0">
                <a:solidFill>
                  <a:srgbClr val="00318A"/>
                </a:solidFill>
                <a:latin typeface="Trebuchet MS" charset="0"/>
              </a:rPr>
            </a:br>
            <a:endParaRPr lang="de-DE" sz="2400" dirty="0">
              <a:solidFill>
                <a:srgbClr val="00318A"/>
              </a:solidFill>
              <a:latin typeface="Trebuchet MS" charset="0"/>
            </a:endParaRPr>
          </a:p>
        </p:txBody>
      </p:sp>
      <p:sp>
        <p:nvSpPr>
          <p:cNvPr id="336899" name="Rectangle 3"/>
          <p:cNvSpPr>
            <a:spLocks noGrp="1" noChangeArrowheads="1"/>
          </p:cNvSpPr>
          <p:nvPr>
            <p:ph type="body" idx="1"/>
          </p:nvPr>
        </p:nvSpPr>
        <p:spPr>
          <a:xfrm>
            <a:off x="-936611" y="1113249"/>
            <a:ext cx="10080625" cy="4536281"/>
          </a:xfrm>
        </p:spPr>
        <p:txBody>
          <a:bodyPr/>
          <a:lstStyle/>
          <a:p>
            <a:pPr lvl="4">
              <a:buNone/>
              <a:defRPr/>
            </a:pPr>
            <a:r>
              <a:rPr lang="de-DE" sz="2400" b="1" dirty="0">
                <a:solidFill>
                  <a:srgbClr val="00318A"/>
                </a:solidFill>
                <a:latin typeface="Trebuchet MS" charset="0"/>
              </a:rPr>
              <a:t>Komplexe nach C.G. Jung 1905:</a:t>
            </a:r>
          </a:p>
          <a:p>
            <a:pPr lvl="4">
              <a:buNone/>
              <a:defRPr/>
            </a:pPr>
            <a:r>
              <a:rPr lang="de-DE" sz="2400" dirty="0">
                <a:latin typeface="Arial"/>
                <a:cs typeface="Arial"/>
              </a:rPr>
              <a:t>Ansammlung von Bildern und Vorstellungen, </a:t>
            </a:r>
          </a:p>
          <a:p>
            <a:pPr lvl="4" eaLnBrk="1" hangingPunct="1">
              <a:buFontTx/>
              <a:buNone/>
              <a:defRPr/>
            </a:pPr>
            <a:r>
              <a:rPr lang="de-DE" sz="2400" dirty="0">
                <a:latin typeface="Arial"/>
                <a:cs typeface="Arial"/>
              </a:rPr>
              <a:t>welche sich um ein (oft unbewusstes)</a:t>
            </a:r>
          </a:p>
          <a:p>
            <a:pPr lvl="4" eaLnBrk="1" hangingPunct="1">
              <a:buFontTx/>
              <a:buNone/>
              <a:defRPr/>
            </a:pPr>
            <a:r>
              <a:rPr lang="de-DE" sz="2400" dirty="0">
                <a:latin typeface="Arial"/>
                <a:cs typeface="Arial"/>
              </a:rPr>
              <a:t>Zentrum gruppieren</a:t>
            </a:r>
            <a:r>
              <a:rPr lang="de-DE" sz="2400" dirty="0"/>
              <a:t>.</a:t>
            </a:r>
          </a:p>
          <a:p>
            <a:pPr lvl="4" eaLnBrk="1" hangingPunct="1">
              <a:buFontTx/>
              <a:buNone/>
              <a:defRPr/>
            </a:pPr>
            <a:r>
              <a:rPr lang="de-DE" sz="2400" dirty="0">
                <a:latin typeface="Arial"/>
              </a:rPr>
              <a:t>Sie sind miteinander verbunden und</a:t>
            </a:r>
          </a:p>
          <a:p>
            <a:pPr lvl="4" eaLnBrk="1" hangingPunct="1">
              <a:buFontTx/>
              <a:buNone/>
              <a:defRPr/>
            </a:pPr>
            <a:r>
              <a:rPr lang="de-DE" sz="2400" dirty="0">
                <a:latin typeface="Arial"/>
              </a:rPr>
              <a:t>beeinflussen Handeln und Erleben.</a:t>
            </a:r>
          </a:p>
          <a:p>
            <a:pPr lvl="4" eaLnBrk="1" hangingPunct="1">
              <a:buFontTx/>
              <a:buNone/>
              <a:defRPr/>
            </a:pPr>
            <a:endParaRPr lang="de-DE" sz="2400" dirty="0"/>
          </a:p>
        </p:txBody>
      </p:sp>
      <p:sp>
        <p:nvSpPr>
          <p:cNvPr id="336900" name="Rectangle 4"/>
          <p:cNvSpPr>
            <a:spLocks noChangeArrowheads="1"/>
          </p:cNvSpPr>
          <p:nvPr/>
        </p:nvSpPr>
        <p:spPr bwMode="auto">
          <a:xfrm>
            <a:off x="6" y="-185626"/>
            <a:ext cx="181285" cy="371271"/>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89766" tIns="46680" rIns="89766" bIns="46680" anchor="ctr">
            <a:spAutoFit/>
          </a:bodyPr>
          <a:lstStyle/>
          <a:p>
            <a:pPr>
              <a:defRPr/>
            </a:pPr>
            <a:endParaRPr lang="de-DE">
              <a:cs typeface="+mn-cs"/>
            </a:endParaRPr>
          </a:p>
        </p:txBody>
      </p:sp>
      <p:sp>
        <p:nvSpPr>
          <p:cNvPr id="5" name="Textfeld 4"/>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15864692"/>
      </p:ext>
    </p:extLst>
  </p:cSld>
  <p:clrMapOvr>
    <a:masterClrMapping/>
  </p:clrMapOvr>
  <p:transition>
    <p:zoom/>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8" name="Rectangle 2"/>
          <p:cNvSpPr>
            <a:spLocks noGrp="1" noChangeArrowheads="1"/>
          </p:cNvSpPr>
          <p:nvPr>
            <p:ph type="title"/>
          </p:nvPr>
        </p:nvSpPr>
        <p:spPr>
          <a:xfrm>
            <a:off x="683568" y="483518"/>
            <a:ext cx="6592888" cy="1019175"/>
          </a:xfrm>
        </p:spPr>
        <p:txBody>
          <a:bodyPr/>
          <a:lstStyle/>
          <a:p>
            <a:pPr eaLnBrk="1" hangingPunct="1">
              <a:defRPr/>
            </a:pPr>
            <a:r>
              <a:rPr lang="de-DE" b="1" dirty="0" smtClean="0">
                <a:solidFill>
                  <a:srgbClr val="00318A"/>
                </a:solidFill>
                <a:latin typeface="Trebuchet MS" charset="0"/>
                <a:cs typeface="+mj-cs"/>
              </a:rPr>
              <a:t/>
            </a:r>
            <a:br>
              <a:rPr lang="de-DE" b="1" dirty="0" smtClean="0">
                <a:solidFill>
                  <a:srgbClr val="00318A"/>
                </a:solidFill>
                <a:latin typeface="Trebuchet MS" charset="0"/>
                <a:cs typeface="+mj-cs"/>
              </a:rPr>
            </a:br>
            <a:endParaRPr lang="de-DE" dirty="0" smtClean="0">
              <a:solidFill>
                <a:srgbClr val="00318A"/>
              </a:solidFill>
              <a:latin typeface="Trebuchet MS" charset="0"/>
              <a:cs typeface="+mj-cs"/>
            </a:endParaRPr>
          </a:p>
        </p:txBody>
      </p:sp>
      <p:sp>
        <p:nvSpPr>
          <p:cNvPr id="336899" name="Rectangle 3"/>
          <p:cNvSpPr>
            <a:spLocks noGrp="1" noChangeArrowheads="1"/>
          </p:cNvSpPr>
          <p:nvPr>
            <p:ph type="body" idx="1"/>
          </p:nvPr>
        </p:nvSpPr>
        <p:spPr>
          <a:xfrm>
            <a:off x="-972612" y="1419622"/>
            <a:ext cx="8172911" cy="3437816"/>
          </a:xfrm>
        </p:spPr>
        <p:txBody>
          <a:bodyPr/>
          <a:lstStyle/>
          <a:p>
            <a:pPr lvl="4">
              <a:buNone/>
              <a:defRPr/>
            </a:pPr>
            <a:r>
              <a:rPr lang="de-DE" sz="2400" dirty="0"/>
              <a:t>„Ein Ich-Zustand kann definiert werden als ein organisiertes Verhaltens- und Erfahrungssystem, dessen Elemente durch ein gemeinsames Prinzip zusammengehalten werden  </a:t>
            </a:r>
            <a:r>
              <a:rPr lang="de-DE" dirty="0"/>
              <a:t>und das von anderen Ich-Zuständen durch eine mehr oder weniger durchlässige Grenze getrennt ist</a:t>
            </a:r>
            <a:r>
              <a:rPr lang="ja-JP" altLang="de-DE" sz="2400" dirty="0">
                <a:latin typeface="Arial"/>
              </a:rPr>
              <a:t>“</a:t>
            </a:r>
            <a:endParaRPr lang="de-DE" sz="2400" dirty="0"/>
          </a:p>
          <a:p>
            <a:pPr lvl="4">
              <a:buNone/>
              <a:defRPr/>
            </a:pPr>
            <a:r>
              <a:rPr lang="de-DE" sz="2400" dirty="0"/>
              <a:t>   John Watkins</a:t>
            </a:r>
          </a:p>
          <a:p>
            <a:pPr lvl="4">
              <a:buNone/>
              <a:defRPr/>
            </a:pPr>
            <a:endParaRPr lang="de-DE" sz="2400" dirty="0"/>
          </a:p>
        </p:txBody>
      </p:sp>
      <p:sp>
        <p:nvSpPr>
          <p:cNvPr id="336900" name="Rectangle 4"/>
          <p:cNvSpPr>
            <a:spLocks noChangeArrowheads="1"/>
          </p:cNvSpPr>
          <p:nvPr/>
        </p:nvSpPr>
        <p:spPr bwMode="auto">
          <a:xfrm>
            <a:off x="6" y="-185626"/>
            <a:ext cx="181285" cy="371271"/>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89766" tIns="46680" rIns="89766" bIns="46680" anchor="ctr">
            <a:spAutoFit/>
          </a:bodyPr>
          <a:lstStyle/>
          <a:p>
            <a:pPr>
              <a:defRPr/>
            </a:pPr>
            <a:endParaRPr lang="de-DE">
              <a:cs typeface="+mn-cs"/>
            </a:endParaRPr>
          </a:p>
        </p:txBody>
      </p:sp>
      <p:sp>
        <p:nvSpPr>
          <p:cNvPr id="2" name="Textfeld 1"/>
          <p:cNvSpPr txBox="1"/>
          <p:nvPr/>
        </p:nvSpPr>
        <p:spPr>
          <a:xfrm>
            <a:off x="755577" y="627535"/>
            <a:ext cx="1533365" cy="523172"/>
          </a:xfrm>
          <a:prstGeom prst="rect">
            <a:avLst/>
          </a:prstGeom>
          <a:noFill/>
        </p:spPr>
        <p:txBody>
          <a:bodyPr wrap="none" lIns="91389" tIns="45696" rIns="91389" bIns="45696" rtlCol="0">
            <a:spAutoFit/>
          </a:bodyPr>
          <a:lstStyle/>
          <a:p>
            <a:r>
              <a:rPr lang="de-DE" sz="2800" dirty="0">
                <a:solidFill>
                  <a:srgbClr val="000090"/>
                </a:solidFill>
              </a:rPr>
              <a:t>  Watkins</a:t>
            </a:r>
          </a:p>
        </p:txBody>
      </p:sp>
      <p:sp>
        <p:nvSpPr>
          <p:cNvPr id="6" name="Textfeld 5"/>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72494672"/>
      </p:ext>
    </p:extLst>
  </p:cSld>
  <p:clrMapOvr>
    <a:masterClrMapping/>
  </p:clrMapOvr>
  <p:transition>
    <p:zoom/>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8386" name="Picture 1" descr="C:\Dokumente und Einstellungen\klxi-3_peichl\Eigene Dateien\Eigene Bilder\Ego-State\PICT01831.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10191750" cy="5732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hteck 1"/>
          <p:cNvSpPr/>
          <p:nvPr/>
        </p:nvSpPr>
        <p:spPr>
          <a:xfrm>
            <a:off x="0" y="14225"/>
            <a:ext cx="4572000" cy="1107947"/>
          </a:xfrm>
          <a:prstGeom prst="rect">
            <a:avLst/>
          </a:prstGeom>
        </p:spPr>
        <p:txBody>
          <a:bodyPr lIns="91389" tIns="45696" rIns="91389" bIns="45696">
            <a:spAutoFit/>
          </a:bodyPr>
          <a:lstStyle/>
          <a:p>
            <a:r>
              <a:rPr lang="de-DE" sz="2800" b="1" dirty="0">
                <a:solidFill>
                  <a:schemeClr val="bg1"/>
                </a:solidFill>
                <a:latin typeface="Trebuchet MS" charset="0"/>
              </a:rPr>
              <a:t>EGO-State-</a:t>
            </a:r>
            <a:r>
              <a:rPr lang="de-DE" sz="2800" b="1" dirty="0" err="1">
                <a:solidFill>
                  <a:schemeClr val="bg1"/>
                </a:solidFill>
                <a:latin typeface="Trebuchet MS" charset="0"/>
              </a:rPr>
              <a:t>therapy</a:t>
            </a:r>
            <a:r>
              <a:rPr lang="de-DE" sz="2800" b="1" dirty="0">
                <a:solidFill>
                  <a:schemeClr val="bg1"/>
                </a:solidFill>
                <a:latin typeface="Trebuchet MS" charset="0"/>
              </a:rPr>
              <a:t/>
            </a:r>
            <a:br>
              <a:rPr lang="de-DE" sz="2800" b="1" dirty="0">
                <a:solidFill>
                  <a:schemeClr val="bg1"/>
                </a:solidFill>
                <a:latin typeface="Trebuchet MS" charset="0"/>
              </a:rPr>
            </a:br>
            <a:r>
              <a:rPr lang="de-DE" sz="2000" dirty="0">
                <a:solidFill>
                  <a:schemeClr val="bg1"/>
                </a:solidFill>
                <a:latin typeface="Trebuchet MS" charset="0"/>
              </a:rPr>
              <a:t> (John + Helen Watkins) </a:t>
            </a:r>
            <a:br>
              <a:rPr lang="de-DE" sz="2000" dirty="0">
                <a:solidFill>
                  <a:schemeClr val="bg1"/>
                </a:solidFill>
                <a:latin typeface="Trebuchet MS" charset="0"/>
              </a:rPr>
            </a:br>
            <a:endParaRPr lang="de-DE" dirty="0">
              <a:solidFill>
                <a:srgbClr val="FFFFFF"/>
              </a:solidFill>
            </a:endParaRPr>
          </a:p>
        </p:txBody>
      </p:sp>
      <p:sp>
        <p:nvSpPr>
          <p:cNvPr id="3" name="Textfeld 2"/>
          <p:cNvSpPr txBox="1"/>
          <p:nvPr/>
        </p:nvSpPr>
        <p:spPr>
          <a:xfrm>
            <a:off x="14769" y="4443960"/>
            <a:ext cx="2468091" cy="923281"/>
          </a:xfrm>
          <a:prstGeom prst="rect">
            <a:avLst/>
          </a:prstGeom>
          <a:noFill/>
        </p:spPr>
        <p:txBody>
          <a:bodyPr wrap="none" lIns="91389" tIns="45696" rIns="91389" bIns="45696" rtlCol="0">
            <a:spAutoFit/>
          </a:bodyPr>
          <a:lstStyle/>
          <a:p>
            <a:r>
              <a:rPr lang="de-DE" dirty="0">
                <a:solidFill>
                  <a:srgbClr val="FFFFFF"/>
                </a:solidFill>
                <a:hlinkClick r:id="rId4"/>
              </a:rPr>
              <a:t>http://</a:t>
            </a:r>
            <a:r>
              <a:rPr lang="de-DE" dirty="0" smtClean="0">
                <a:solidFill>
                  <a:srgbClr val="FFFFFF"/>
                </a:solidFill>
                <a:hlinkClick r:id="rId4"/>
              </a:rPr>
              <a:t>en.wikipedia.org</a:t>
            </a:r>
          </a:p>
          <a:p>
            <a:r>
              <a:rPr lang="de-DE" dirty="0" smtClean="0">
                <a:solidFill>
                  <a:srgbClr val="FFFFFF"/>
                </a:solidFill>
                <a:hlinkClick r:id="rId4"/>
              </a:rPr>
              <a:t>/</a:t>
            </a:r>
            <a:r>
              <a:rPr lang="de-DE" dirty="0">
                <a:solidFill>
                  <a:srgbClr val="FFFFFF"/>
                </a:solidFill>
                <a:hlinkClick r:id="rId4"/>
              </a:rPr>
              <a:t>wiki/Ego-state_therapy</a:t>
            </a:r>
            <a:r>
              <a:rPr lang="de-DE" dirty="0">
                <a:solidFill>
                  <a:srgbClr val="FFFFFF"/>
                </a:solidFill>
              </a:rPr>
              <a:t> </a:t>
            </a:r>
          </a:p>
          <a:p>
            <a:endParaRPr lang="de-DE" dirty="0"/>
          </a:p>
        </p:txBody>
      </p:sp>
      <p:sp>
        <p:nvSpPr>
          <p:cNvPr id="4" name="Textfeld 3"/>
          <p:cNvSpPr txBox="1"/>
          <p:nvPr/>
        </p:nvSpPr>
        <p:spPr>
          <a:xfrm>
            <a:off x="3707904" y="4803999"/>
            <a:ext cx="4536504" cy="369283"/>
          </a:xfrm>
          <a:prstGeom prst="rect">
            <a:avLst/>
          </a:prstGeom>
          <a:noFill/>
        </p:spPr>
        <p:txBody>
          <a:bodyPr wrap="square" lIns="91389" tIns="45696" rIns="91389" bIns="45696" rtlCol="0">
            <a:spAutoFit/>
          </a:bodyPr>
          <a:lstStyle/>
          <a:p>
            <a:r>
              <a:rPr lang="de-DE" dirty="0" smtClean="0"/>
              <a:t> Jochen Peichl		</a:t>
            </a:r>
            <a:r>
              <a:rPr lang="de-DE" dirty="0" smtClean="0">
                <a:solidFill>
                  <a:srgbClr val="FFFFFF"/>
                </a:solidFill>
              </a:rPr>
              <a:t>John Watkins   </a:t>
            </a:r>
            <a:endParaRPr lang="de-DE" dirty="0">
              <a:solidFill>
                <a:srgbClr val="FFFFFF"/>
              </a:solidFill>
            </a:endParaRPr>
          </a:p>
        </p:txBody>
      </p:sp>
      <p:sp>
        <p:nvSpPr>
          <p:cNvPr id="6" name="Textfeld 5"/>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5"/>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5"/>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6"/>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6"/>
              </a:rPr>
              <a:t/>
            </a:r>
            <a:br>
              <a:rPr lang="de-DE" sz="700" b="0" i="1" dirty="0" smtClean="0">
                <a:solidFill>
                  <a:schemeClr val="tx1"/>
                </a:solidFill>
                <a:latin typeface="Arial" panose="020B0604020202020204" pitchFamily="34" charset="0"/>
                <a:cs typeface="Arial" panose="020B0604020202020204" pitchFamily="34" charset="0"/>
                <a:hlinkClick r:id="rId6"/>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91517241"/>
      </p:ext>
    </p:extLst>
  </p:cSld>
  <p:clrMapOvr>
    <a:masterClrMapping/>
  </p:clrMapOvr>
  <p:transition>
    <p:zo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55331" name="Object 3"/>
          <p:cNvGraphicFramePr>
            <a:graphicFrameLocks noChangeAspect="1"/>
          </p:cNvGraphicFramePr>
          <p:nvPr>
            <p:extLst>
              <p:ext uri="{D42A27DB-BD31-4B8C-83A1-F6EECF244321}">
                <p14:modId xmlns:p14="http://schemas.microsoft.com/office/powerpoint/2010/main" val="2436180791"/>
              </p:ext>
            </p:extLst>
          </p:nvPr>
        </p:nvGraphicFramePr>
        <p:xfrm>
          <a:off x="611562" y="123478"/>
          <a:ext cx="4321175" cy="2166938"/>
        </p:xfrm>
        <a:graphic>
          <a:graphicData uri="http://schemas.openxmlformats.org/presentationml/2006/ole">
            <mc:AlternateContent xmlns:mc="http://schemas.openxmlformats.org/markup-compatibility/2006">
              <mc:Choice xmlns:v="urn:schemas-microsoft-com:vml" Requires="v">
                <p:oleObj spid="_x0000_s39207" name="Photo Editor Photo" r:id="rId4" imgW="3619048" imgH="2419048" progId="MSPhotoEd.3">
                  <p:embed/>
                </p:oleObj>
              </mc:Choice>
              <mc:Fallback>
                <p:oleObj name="Photo Editor Photo" r:id="rId4" imgW="3619048" imgH="2419048" progId="MSPhotoEd.3">
                  <p:embed/>
                  <p:pic>
                    <p:nvPicPr>
                      <p:cNvPr id="0" name=""/>
                      <p:cNvPicPr>
                        <a:picLocks noChangeAspect="1" noChangeArrowheads="1"/>
                      </p:cNvPicPr>
                      <p:nvPr/>
                    </p:nvPicPr>
                    <p:blipFill>
                      <a:blip r:embed="rId5">
                        <a:alphaModFix amt="50000"/>
                        <a:extLst>
                          <a:ext uri="{28A0092B-C50C-407E-A947-70E740481C1C}">
                            <a14:useLocalDpi xmlns:a14="http://schemas.microsoft.com/office/drawing/2010/main" val="0"/>
                          </a:ext>
                        </a:extLst>
                      </a:blip>
                      <a:srcRect/>
                      <a:stretch>
                        <a:fillRect/>
                      </a:stretch>
                    </p:blipFill>
                    <p:spPr bwMode="auto">
                      <a:xfrm>
                        <a:off x="611562" y="123478"/>
                        <a:ext cx="4321175" cy="2166938"/>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7" name="Rectangle 2"/>
          <p:cNvSpPr>
            <a:spLocks noGrp="1" noChangeArrowheads="1"/>
          </p:cNvSpPr>
          <p:nvPr>
            <p:ph type="title"/>
          </p:nvPr>
        </p:nvSpPr>
        <p:spPr>
          <a:xfrm>
            <a:off x="5220073" y="1275607"/>
            <a:ext cx="3672408" cy="1019175"/>
          </a:xfrm>
        </p:spPr>
        <p:txBody>
          <a:bodyPr/>
          <a:lstStyle/>
          <a:p>
            <a:r>
              <a:rPr lang="de-DE" b="1" dirty="0">
                <a:solidFill>
                  <a:srgbClr val="00318A"/>
                </a:solidFill>
                <a:latin typeface="Trebuchet MS" charset="0"/>
              </a:rPr>
              <a:t>Erste </a:t>
            </a:r>
            <a:r>
              <a:rPr lang="de-DE" b="1" dirty="0" smtClean="0">
                <a:solidFill>
                  <a:srgbClr val="00318A"/>
                </a:solidFill>
                <a:latin typeface="Trebuchet MS" charset="0"/>
              </a:rPr>
              <a:t>Skizzen1957 </a:t>
            </a:r>
            <a:br>
              <a:rPr lang="de-DE" b="1" dirty="0" smtClean="0">
                <a:solidFill>
                  <a:srgbClr val="00318A"/>
                </a:solidFill>
                <a:latin typeface="Trebuchet MS" charset="0"/>
              </a:rPr>
            </a:br>
            <a:r>
              <a:rPr lang="de-DE" b="1" dirty="0" smtClean="0">
                <a:solidFill>
                  <a:srgbClr val="00318A"/>
                </a:solidFill>
                <a:latin typeface="Trebuchet MS" charset="0"/>
              </a:rPr>
              <a:t>zu Ich</a:t>
            </a:r>
            <a:r>
              <a:rPr lang="de-DE" b="1" dirty="0">
                <a:solidFill>
                  <a:srgbClr val="00318A"/>
                </a:solidFill>
                <a:latin typeface="Trebuchet MS" charset="0"/>
              </a:rPr>
              <a:t>-</a:t>
            </a:r>
            <a:r>
              <a:rPr lang="de-DE" b="1" dirty="0" smtClean="0">
                <a:solidFill>
                  <a:srgbClr val="00318A"/>
                </a:solidFill>
                <a:latin typeface="Trebuchet MS" charset="0"/>
              </a:rPr>
              <a:t>Zuständen</a:t>
            </a:r>
            <a:br>
              <a:rPr lang="de-DE" b="1" dirty="0" smtClean="0">
                <a:solidFill>
                  <a:srgbClr val="00318A"/>
                </a:solidFill>
                <a:latin typeface="Trebuchet MS" charset="0"/>
              </a:rPr>
            </a:br>
            <a:endParaRPr lang="de-DE" b="1" dirty="0">
              <a:solidFill>
                <a:srgbClr val="00318A"/>
              </a:solidFill>
              <a:latin typeface="Trebuchet MS" charset="0"/>
            </a:endParaRPr>
          </a:p>
        </p:txBody>
      </p:sp>
      <p:pic>
        <p:nvPicPr>
          <p:cNvPr id="3" name="Bild 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74960" y="2427734"/>
            <a:ext cx="7137400" cy="317500"/>
          </a:xfrm>
          <a:prstGeom prst="rect">
            <a:avLst/>
          </a:prstGeom>
        </p:spPr>
      </p:pic>
      <p:pic>
        <p:nvPicPr>
          <p:cNvPr id="9" name="Bild 8" descr="Screenshot 2016-10-20 14.49.42.png"/>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4572000" y="2787775"/>
            <a:ext cx="4701868" cy="2160240"/>
          </a:xfrm>
          <a:prstGeom prst="rect">
            <a:avLst/>
          </a:prstGeom>
        </p:spPr>
      </p:pic>
      <p:graphicFrame>
        <p:nvGraphicFramePr>
          <p:cNvPr id="11" name="Object 5"/>
          <p:cNvGraphicFramePr>
            <a:graphicFrameLocks noChangeAspect="1"/>
          </p:cNvGraphicFramePr>
          <p:nvPr>
            <p:extLst>
              <p:ext uri="{D42A27DB-BD31-4B8C-83A1-F6EECF244321}">
                <p14:modId xmlns:p14="http://schemas.microsoft.com/office/powerpoint/2010/main" val="2433388492"/>
              </p:ext>
            </p:extLst>
          </p:nvPr>
        </p:nvGraphicFramePr>
        <p:xfrm>
          <a:off x="611560" y="2775971"/>
          <a:ext cx="3905250" cy="2357438"/>
        </p:xfrm>
        <a:graphic>
          <a:graphicData uri="http://schemas.openxmlformats.org/presentationml/2006/ole">
            <mc:AlternateContent xmlns:mc="http://schemas.openxmlformats.org/markup-compatibility/2006">
              <mc:Choice xmlns:v="urn:schemas-microsoft-com:vml" Requires="v">
                <p:oleObj spid="_x0000_s39208" name="Photo Editor Photo" r:id="rId8" imgW="3905795" imgH="3142857" progId="MSPhotoEd.3">
                  <p:embed/>
                </p:oleObj>
              </mc:Choice>
              <mc:Fallback>
                <p:oleObj name="Photo Editor Photo" r:id="rId8" imgW="3905795" imgH="3142857" progId="MSPhotoEd.3">
                  <p:embed/>
                  <p:pic>
                    <p:nvPicPr>
                      <p:cNvPr id="0" name=""/>
                      <p:cNvPicPr>
                        <a:picLocks noChangeAspect="1" noChangeArrowheads="1"/>
                      </p:cNvPicPr>
                      <p:nvPr/>
                    </p:nvPicPr>
                    <p:blipFill>
                      <a:blip r:embed="rId9">
                        <a:alphaModFix amt="50000"/>
                        <a:extLst>
                          <a:ext uri="{28A0092B-C50C-407E-A947-70E740481C1C}">
                            <a14:useLocalDpi xmlns:a14="http://schemas.microsoft.com/office/drawing/2010/main" val="0"/>
                          </a:ext>
                        </a:extLst>
                      </a:blip>
                      <a:srcRect/>
                      <a:stretch>
                        <a:fillRect/>
                      </a:stretch>
                    </p:blipFill>
                    <p:spPr bwMode="auto">
                      <a:xfrm>
                        <a:off x="611560" y="2775971"/>
                        <a:ext cx="3905250" cy="2357438"/>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oleObj>
              </mc:Fallback>
            </mc:AlternateContent>
          </a:graphicData>
        </a:graphic>
      </p:graphicFrame>
      <p:sp>
        <p:nvSpPr>
          <p:cNvPr id="2" name="Textfeld 1"/>
          <p:cNvSpPr txBox="1"/>
          <p:nvPr/>
        </p:nvSpPr>
        <p:spPr>
          <a:xfrm>
            <a:off x="4572000" y="2787776"/>
            <a:ext cx="1455193" cy="461616"/>
          </a:xfrm>
          <a:prstGeom prst="rect">
            <a:avLst/>
          </a:prstGeom>
          <a:noFill/>
        </p:spPr>
        <p:txBody>
          <a:bodyPr wrap="none" lIns="91389" tIns="45696" rIns="91389" bIns="45696" rtlCol="0">
            <a:spAutoFit/>
          </a:bodyPr>
          <a:lstStyle/>
          <a:p>
            <a:r>
              <a:rPr lang="de-DE" sz="2400" dirty="0"/>
              <a:t>Eric Berne</a:t>
            </a:r>
          </a:p>
        </p:txBody>
      </p:sp>
      <p:sp>
        <p:nvSpPr>
          <p:cNvPr id="8" name="Textfeld 7"/>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10"/>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10"/>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11"/>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11"/>
              </a:rPr>
              <a:t/>
            </a:r>
            <a:br>
              <a:rPr lang="de-DE" sz="700" b="0" i="1" dirty="0" smtClean="0">
                <a:solidFill>
                  <a:schemeClr val="tx1"/>
                </a:solidFill>
                <a:latin typeface="Arial" panose="020B0604020202020204" pitchFamily="34" charset="0"/>
                <a:cs typeface="Arial" panose="020B0604020202020204" pitchFamily="34" charset="0"/>
                <a:hlinkClick r:id="rId11"/>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84357003"/>
      </p:ext>
    </p:extLst>
  </p:cSld>
  <p:clrMapOvr>
    <a:masterClrMapping/>
  </p:clrMapOvr>
  <p:transition>
    <p:zo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7378" name="Picture 2" descr="Schaubild 11 - Seite 146"/>
          <p:cNvPicPr>
            <a:picLocks noGrp="1" noChangeAspect="1" noChangeArrowheads="1"/>
          </p:cNvPicPr>
          <p:nvPr>
            <p:ph type="body" idx="1"/>
          </p:nvPr>
        </p:nvPicPr>
        <p:blipFill>
          <a:blip r:embed="rId3">
            <a:extLst>
              <a:ext uri="{28A0092B-C50C-407E-A947-70E740481C1C}">
                <a14:useLocalDpi xmlns:a14="http://schemas.microsoft.com/office/drawing/2010/main"/>
              </a:ext>
            </a:extLst>
          </a:blip>
          <a:srcRect/>
          <a:stretch>
            <a:fillRect/>
          </a:stretch>
        </p:blipFill>
        <p:spPr>
          <a:xfrm>
            <a:off x="1652592" y="141689"/>
            <a:ext cx="5165725" cy="500181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blurRad="63500" dist="38099" dir="2700000" algn="ctr" rotWithShape="0">
                    <a:srgbClr val="808080">
                      <a:alpha val="74998"/>
                    </a:srgbClr>
                  </a:outerShdw>
                </a:effectLst>
              </a14:hiddenEffects>
            </a:ext>
          </a:extLst>
        </p:spPr>
      </p:pic>
      <p:sp>
        <p:nvSpPr>
          <p:cNvPr id="4" name="Rectangle 2"/>
          <p:cNvSpPr>
            <a:spLocks noGrp="1" noChangeArrowheads="1"/>
          </p:cNvSpPr>
          <p:nvPr>
            <p:ph type="title"/>
          </p:nvPr>
        </p:nvSpPr>
        <p:spPr>
          <a:xfrm>
            <a:off x="395536" y="123479"/>
            <a:ext cx="2088232" cy="1019175"/>
          </a:xfrm>
        </p:spPr>
        <p:txBody>
          <a:bodyPr/>
          <a:lstStyle/>
          <a:p>
            <a:r>
              <a:rPr lang="de-DE" dirty="0" smtClean="0">
                <a:solidFill>
                  <a:srgbClr val="00318A"/>
                </a:solidFill>
                <a:latin typeface="Trebuchet MS" charset="0"/>
              </a:rPr>
              <a:t>Strukturen</a:t>
            </a:r>
            <a:endParaRPr lang="de-DE" dirty="0">
              <a:solidFill>
                <a:srgbClr val="00318A"/>
              </a:solidFill>
              <a:latin typeface="Trebuchet MS" charset="0"/>
            </a:endParaRPr>
          </a:p>
        </p:txBody>
      </p:sp>
      <p:sp>
        <p:nvSpPr>
          <p:cNvPr id="5" name="Textfeld 4"/>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4"/>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4"/>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5"/>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5"/>
              </a:rPr>
              <a:t/>
            </a:r>
            <a:br>
              <a:rPr lang="de-DE" sz="700" b="0" i="1" dirty="0" smtClean="0">
                <a:solidFill>
                  <a:schemeClr val="tx1"/>
                </a:solidFill>
                <a:latin typeface="Arial" panose="020B0604020202020204" pitchFamily="34" charset="0"/>
                <a:cs typeface="Arial" panose="020B0604020202020204" pitchFamily="34" charset="0"/>
                <a:hlinkClick r:id="rId5"/>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95433414"/>
      </p:ext>
    </p:extLst>
  </p:cSld>
  <p:clrMapOvr>
    <a:masterClrMapping/>
  </p:clrMapOvr>
  <p:transition>
    <p:zoom/>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5" name="Rectangle 3"/>
          <p:cNvSpPr>
            <a:spLocks noGrp="1" noChangeArrowheads="1"/>
          </p:cNvSpPr>
          <p:nvPr>
            <p:ph type="body" idx="1"/>
          </p:nvPr>
        </p:nvSpPr>
        <p:spPr>
          <a:xfrm>
            <a:off x="4" y="1707654"/>
            <a:ext cx="7451739" cy="3230090"/>
          </a:xfrm>
        </p:spPr>
        <p:txBody>
          <a:bodyPr/>
          <a:lstStyle/>
          <a:p>
            <a:pPr>
              <a:buFontTx/>
              <a:buNone/>
            </a:pPr>
            <a:r>
              <a:rPr lang="de-DE" dirty="0">
                <a:latin typeface="Trebuchet MS" charset="0"/>
              </a:rPr>
              <a:t>Klassisches		</a:t>
            </a:r>
            <a:r>
              <a:rPr lang="de-DE" dirty="0" smtClean="0">
                <a:latin typeface="Trebuchet MS" charset="0"/>
              </a:rPr>
              <a:t>       Offenes </a:t>
            </a:r>
          </a:p>
          <a:p>
            <a:pPr>
              <a:buFontTx/>
              <a:buNone/>
            </a:pPr>
            <a:r>
              <a:rPr lang="de-DE" dirty="0">
                <a:latin typeface="Trebuchet MS" charset="0"/>
              </a:rPr>
              <a:t>	</a:t>
            </a:r>
            <a:r>
              <a:rPr lang="de-DE" dirty="0" smtClean="0">
                <a:latin typeface="Trebuchet MS" charset="0"/>
              </a:rPr>
              <a:t>			       Leitermodell</a:t>
            </a:r>
            <a:endParaRPr lang="de-DE" dirty="0">
              <a:latin typeface="Trebuchet MS" charset="0"/>
            </a:endParaRPr>
          </a:p>
          <a:p>
            <a:pPr>
              <a:buFontTx/>
              <a:buNone/>
            </a:pPr>
            <a:r>
              <a:rPr lang="de-DE" dirty="0">
                <a:latin typeface="Trebuchet MS" charset="0"/>
              </a:rPr>
              <a:t>Funktionsmodell		</a:t>
            </a:r>
            <a:r>
              <a:rPr lang="de-DE" dirty="0" smtClean="0">
                <a:latin typeface="Trebuchet MS" charset="0"/>
              </a:rPr>
              <a:t>       </a:t>
            </a:r>
            <a:r>
              <a:rPr lang="de-DE" dirty="0">
                <a:latin typeface="Trebuchet MS" charset="0"/>
              </a:rPr>
              <a:t>B. Schmid</a:t>
            </a:r>
          </a:p>
        </p:txBody>
      </p:sp>
      <p:pic>
        <p:nvPicPr>
          <p:cNvPr id="361476" name="Picture 4" descr="Schaubild 13 - Seite 15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788024" y="1923678"/>
            <a:ext cx="3810000" cy="2646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61477" name="Group 5"/>
          <p:cNvGrpSpPr>
            <a:grpSpLocks/>
          </p:cNvGrpSpPr>
          <p:nvPr/>
        </p:nvGrpSpPr>
        <p:grpSpPr bwMode="auto">
          <a:xfrm>
            <a:off x="1811343" y="1945481"/>
            <a:ext cx="1366837" cy="2762250"/>
            <a:chOff x="1565" y="754"/>
            <a:chExt cx="861" cy="2320"/>
          </a:xfrm>
        </p:grpSpPr>
        <p:grpSp>
          <p:nvGrpSpPr>
            <p:cNvPr id="361478" name="Group 6"/>
            <p:cNvGrpSpPr>
              <a:grpSpLocks/>
            </p:cNvGrpSpPr>
            <p:nvPr/>
          </p:nvGrpSpPr>
          <p:grpSpPr bwMode="auto">
            <a:xfrm>
              <a:off x="1565" y="754"/>
              <a:ext cx="771" cy="2302"/>
              <a:chOff x="1565" y="754"/>
              <a:chExt cx="771" cy="2302"/>
            </a:xfrm>
          </p:grpSpPr>
          <p:sp>
            <p:nvSpPr>
              <p:cNvPr id="361479" name="Oval 7"/>
              <p:cNvSpPr>
                <a:spLocks noChangeArrowheads="1"/>
              </p:cNvSpPr>
              <p:nvPr/>
            </p:nvSpPr>
            <p:spPr bwMode="auto">
              <a:xfrm>
                <a:off x="1565" y="754"/>
                <a:ext cx="771" cy="757"/>
              </a:xfrm>
              <a:prstGeom prst="ellipse">
                <a:avLst/>
              </a:prstGeom>
              <a:noFill/>
              <a:ln w="9525">
                <a:solidFill>
                  <a:srgbClr val="002E8A"/>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endParaRPr lang="de-DE" baseline="-25000">
                  <a:solidFill>
                    <a:srgbClr val="002E8A"/>
                  </a:solidFill>
                  <a:latin typeface="Arial" charset="0"/>
                </a:endParaRPr>
              </a:p>
            </p:txBody>
          </p:sp>
          <p:sp>
            <p:nvSpPr>
              <p:cNvPr id="361480" name="Oval 8"/>
              <p:cNvSpPr>
                <a:spLocks noChangeArrowheads="1"/>
              </p:cNvSpPr>
              <p:nvPr/>
            </p:nvSpPr>
            <p:spPr bwMode="auto">
              <a:xfrm>
                <a:off x="1565" y="1523"/>
                <a:ext cx="771" cy="757"/>
              </a:xfrm>
              <a:prstGeom prst="ellipse">
                <a:avLst/>
              </a:prstGeom>
              <a:noFill/>
              <a:ln w="9525">
                <a:solidFill>
                  <a:srgbClr val="002E8A"/>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de-DE"/>
              </a:p>
            </p:txBody>
          </p:sp>
          <p:sp>
            <p:nvSpPr>
              <p:cNvPr id="361481" name="Oval 9"/>
              <p:cNvSpPr>
                <a:spLocks noChangeArrowheads="1"/>
              </p:cNvSpPr>
              <p:nvPr/>
            </p:nvSpPr>
            <p:spPr bwMode="auto">
              <a:xfrm>
                <a:off x="1565" y="2299"/>
                <a:ext cx="771" cy="757"/>
              </a:xfrm>
              <a:prstGeom prst="ellipse">
                <a:avLst/>
              </a:prstGeom>
              <a:noFill/>
              <a:ln w="9525">
                <a:solidFill>
                  <a:srgbClr val="002E8A"/>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lgn="ctr"/>
                <a:endParaRPr lang="de-DE" baseline="-25000">
                  <a:solidFill>
                    <a:srgbClr val="002E8A"/>
                  </a:solidFill>
                  <a:latin typeface="Arial" charset="0"/>
                </a:endParaRPr>
              </a:p>
            </p:txBody>
          </p:sp>
        </p:grpSp>
        <p:sp>
          <p:nvSpPr>
            <p:cNvPr id="361482" name="Text Box 10"/>
            <p:cNvSpPr txBox="1">
              <a:spLocks noChangeArrowheads="1"/>
            </p:cNvSpPr>
            <p:nvPr/>
          </p:nvSpPr>
          <p:spPr bwMode="auto">
            <a:xfrm>
              <a:off x="1807" y="2387"/>
              <a:ext cx="116"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de-DE" baseline="-25000">
                <a:solidFill>
                  <a:srgbClr val="002E8A"/>
                </a:solidFill>
                <a:latin typeface="Arial" charset="0"/>
              </a:endParaRPr>
            </a:p>
          </p:txBody>
        </p:sp>
        <p:sp>
          <p:nvSpPr>
            <p:cNvPr id="361483" name="Text Box 11"/>
            <p:cNvSpPr txBox="1">
              <a:spLocks noChangeArrowheads="1"/>
            </p:cNvSpPr>
            <p:nvPr/>
          </p:nvSpPr>
          <p:spPr bwMode="auto">
            <a:xfrm>
              <a:off x="1812" y="2841"/>
              <a:ext cx="116" cy="2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endParaRPr lang="de-DE" baseline="-25000">
                <a:solidFill>
                  <a:srgbClr val="002E8A"/>
                </a:solidFill>
                <a:latin typeface="Arial" charset="0"/>
              </a:endParaRPr>
            </a:p>
          </p:txBody>
        </p:sp>
        <p:sp>
          <p:nvSpPr>
            <p:cNvPr id="361484" name="Line 12"/>
            <p:cNvSpPr>
              <a:spLocks noChangeShapeType="1"/>
            </p:cNvSpPr>
            <p:nvPr/>
          </p:nvSpPr>
          <p:spPr bwMode="auto">
            <a:xfrm>
              <a:off x="1949" y="754"/>
              <a:ext cx="0" cy="771"/>
            </a:xfrm>
            <a:prstGeom prst="line">
              <a:avLst/>
            </a:prstGeom>
            <a:noFill/>
            <a:ln w="15875">
              <a:solidFill>
                <a:srgbClr val="002E8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de-DE"/>
            </a:p>
          </p:txBody>
        </p:sp>
        <p:sp>
          <p:nvSpPr>
            <p:cNvPr id="361485" name="Line 13"/>
            <p:cNvSpPr>
              <a:spLocks noChangeShapeType="1"/>
            </p:cNvSpPr>
            <p:nvPr/>
          </p:nvSpPr>
          <p:spPr bwMode="auto">
            <a:xfrm>
              <a:off x="1959" y="2296"/>
              <a:ext cx="0" cy="771"/>
            </a:xfrm>
            <a:prstGeom prst="line">
              <a:avLst/>
            </a:prstGeom>
            <a:noFill/>
            <a:ln w="15875">
              <a:solidFill>
                <a:srgbClr val="002E8A"/>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endParaRPr lang="de-DE"/>
            </a:p>
          </p:txBody>
        </p:sp>
        <p:sp>
          <p:nvSpPr>
            <p:cNvPr id="361486" name="Text Box 14"/>
            <p:cNvSpPr txBox="1">
              <a:spLocks noChangeArrowheads="1"/>
            </p:cNvSpPr>
            <p:nvPr/>
          </p:nvSpPr>
          <p:spPr bwMode="auto">
            <a:xfrm>
              <a:off x="1610" y="1026"/>
              <a:ext cx="408" cy="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pPr>
              <a:r>
                <a:rPr lang="de-DE">
                  <a:solidFill>
                    <a:srgbClr val="002E8A"/>
                  </a:solidFill>
                  <a:latin typeface="Arial" charset="0"/>
                </a:rPr>
                <a:t>fEL</a:t>
              </a:r>
            </a:p>
          </p:txBody>
        </p:sp>
        <p:sp>
          <p:nvSpPr>
            <p:cNvPr id="361487" name="Text Box 15"/>
            <p:cNvSpPr txBox="1">
              <a:spLocks noChangeArrowheads="1"/>
            </p:cNvSpPr>
            <p:nvPr/>
          </p:nvSpPr>
          <p:spPr bwMode="auto">
            <a:xfrm>
              <a:off x="1927" y="1030"/>
              <a:ext cx="499" cy="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pPr>
              <a:r>
                <a:rPr lang="de-DE" dirty="0" err="1">
                  <a:solidFill>
                    <a:srgbClr val="002E8A"/>
                  </a:solidFill>
                  <a:latin typeface="Arial" charset="0"/>
                </a:rPr>
                <a:t>kEL</a:t>
              </a:r>
              <a:endParaRPr lang="de-DE" dirty="0">
                <a:solidFill>
                  <a:srgbClr val="002E8A"/>
                </a:solidFill>
                <a:latin typeface="Arial" charset="0"/>
              </a:endParaRPr>
            </a:p>
          </p:txBody>
        </p:sp>
        <p:sp>
          <p:nvSpPr>
            <p:cNvPr id="361488" name="Text Box 16"/>
            <p:cNvSpPr txBox="1">
              <a:spLocks noChangeArrowheads="1"/>
            </p:cNvSpPr>
            <p:nvPr/>
          </p:nvSpPr>
          <p:spPr bwMode="auto">
            <a:xfrm>
              <a:off x="1791" y="1774"/>
              <a:ext cx="363" cy="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pPr>
              <a:r>
                <a:rPr lang="de-DE">
                  <a:solidFill>
                    <a:srgbClr val="002E8A"/>
                  </a:solidFill>
                  <a:latin typeface="Arial" charset="0"/>
                </a:rPr>
                <a:t>ER</a:t>
              </a:r>
            </a:p>
          </p:txBody>
        </p:sp>
        <p:sp>
          <p:nvSpPr>
            <p:cNvPr id="361489" name="Text Box 17"/>
            <p:cNvSpPr txBox="1">
              <a:spLocks noChangeArrowheads="1"/>
            </p:cNvSpPr>
            <p:nvPr/>
          </p:nvSpPr>
          <p:spPr bwMode="auto">
            <a:xfrm>
              <a:off x="1610" y="2568"/>
              <a:ext cx="317" cy="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pPr>
              <a:r>
                <a:rPr lang="de-DE">
                  <a:solidFill>
                    <a:srgbClr val="002E8A"/>
                  </a:solidFill>
                  <a:latin typeface="Arial" charset="0"/>
                </a:rPr>
                <a:t>aK</a:t>
              </a:r>
            </a:p>
          </p:txBody>
        </p:sp>
        <p:sp>
          <p:nvSpPr>
            <p:cNvPr id="361490" name="Text Box 18"/>
            <p:cNvSpPr txBox="1">
              <a:spLocks noChangeArrowheads="1"/>
            </p:cNvSpPr>
            <p:nvPr/>
          </p:nvSpPr>
          <p:spPr bwMode="auto">
            <a:xfrm>
              <a:off x="2018" y="2568"/>
              <a:ext cx="272" cy="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pPr>
              <a:r>
                <a:rPr lang="de-DE">
                  <a:solidFill>
                    <a:srgbClr val="002E8A"/>
                  </a:solidFill>
                  <a:latin typeface="Arial" charset="0"/>
                </a:rPr>
                <a:t>fK</a:t>
              </a:r>
            </a:p>
          </p:txBody>
        </p:sp>
      </p:grpSp>
      <p:sp>
        <p:nvSpPr>
          <p:cNvPr id="20" name="Rectangle 2"/>
          <p:cNvSpPr txBox="1">
            <a:spLocks noChangeArrowheads="1"/>
          </p:cNvSpPr>
          <p:nvPr/>
        </p:nvSpPr>
        <p:spPr>
          <a:xfrm>
            <a:off x="395536" y="123479"/>
            <a:ext cx="2088232" cy="1019175"/>
          </a:xfrm>
          <a:prstGeom prst="rect">
            <a:avLst/>
          </a:prstGeom>
        </p:spPr>
        <p:txBody>
          <a:bodyPr vert="horz" lIns="91151" tIns="45578" rIns="91151" bIns="45578" rtlCol="0" anchor="ctr">
            <a:noAutofit/>
          </a:bodyPr>
          <a:lstStyle>
            <a:lvl1pPr algn="l" defTabSz="912199" rtl="0" eaLnBrk="1" latinLnBrk="0" hangingPunct="1">
              <a:spcBef>
                <a:spcPct val="0"/>
              </a:spcBef>
              <a:buNone/>
              <a:defRPr sz="2800" kern="1200">
                <a:solidFill>
                  <a:srgbClr val="575984"/>
                </a:solidFill>
                <a:latin typeface="AkkuratStd" pitchFamily="34" charset="0"/>
                <a:ea typeface="+mj-ea"/>
                <a:cs typeface="+mj-cs"/>
              </a:defRPr>
            </a:lvl1pPr>
          </a:lstStyle>
          <a:p>
            <a:r>
              <a:rPr lang="de-DE" dirty="0" smtClean="0">
                <a:solidFill>
                  <a:srgbClr val="00318A"/>
                </a:solidFill>
                <a:latin typeface="Trebuchet MS" charset="0"/>
              </a:rPr>
              <a:t>Funktionen</a:t>
            </a:r>
            <a:endParaRPr lang="de-DE" dirty="0">
              <a:solidFill>
                <a:srgbClr val="00318A"/>
              </a:solidFill>
              <a:latin typeface="Trebuchet MS" charset="0"/>
            </a:endParaRPr>
          </a:p>
        </p:txBody>
      </p:sp>
      <p:sp>
        <p:nvSpPr>
          <p:cNvPr id="19" name="Textfeld 18"/>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4"/>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4"/>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5"/>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5"/>
              </a:rPr>
              <a:t/>
            </a:r>
            <a:br>
              <a:rPr lang="de-DE" sz="700" b="0" i="1" dirty="0" smtClean="0">
                <a:solidFill>
                  <a:schemeClr val="tx1"/>
                </a:solidFill>
                <a:latin typeface="Arial" panose="020B0604020202020204" pitchFamily="34" charset="0"/>
                <a:cs typeface="Arial" panose="020B0604020202020204" pitchFamily="34" charset="0"/>
                <a:hlinkClick r:id="rId5"/>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40046292"/>
      </p:ext>
    </p:extLst>
  </p:cSld>
  <p:clrMapOvr>
    <a:masterClrMapping/>
  </p:clrMapOvr>
  <p:transition>
    <p:zoom/>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4" name="Rectangle 2"/>
          <p:cNvSpPr>
            <a:spLocks noGrp="1" noChangeArrowheads="1"/>
          </p:cNvSpPr>
          <p:nvPr>
            <p:ph type="title"/>
          </p:nvPr>
        </p:nvSpPr>
        <p:spPr>
          <a:xfrm>
            <a:off x="755577" y="627535"/>
            <a:ext cx="6592888" cy="576064"/>
          </a:xfrm>
        </p:spPr>
        <p:txBody>
          <a:bodyPr/>
          <a:lstStyle/>
          <a:p>
            <a:pPr>
              <a:defRPr/>
            </a:pPr>
            <a:r>
              <a:rPr lang="de-DE" b="1" dirty="0" smtClean="0">
                <a:solidFill>
                  <a:srgbClr val="00318A"/>
                </a:solidFill>
                <a:latin typeface="Trebuchet MS" charset="0"/>
              </a:rPr>
              <a:t>2.2. </a:t>
            </a:r>
            <a:r>
              <a:rPr lang="de-DE" b="1" dirty="0">
                <a:solidFill>
                  <a:srgbClr val="00318A"/>
                </a:solidFill>
                <a:latin typeface="Trebuchet MS" charset="0"/>
              </a:rPr>
              <a:t>Rollen und </a:t>
            </a:r>
            <a:r>
              <a:rPr lang="de-DE" b="1" dirty="0" smtClean="0">
                <a:solidFill>
                  <a:srgbClr val="00318A"/>
                </a:solidFill>
                <a:latin typeface="Trebuchet MS" charset="0"/>
              </a:rPr>
              <a:t>Welten 1990</a:t>
            </a:r>
            <a:endParaRPr lang="de-DE" b="1" dirty="0" smtClean="0">
              <a:solidFill>
                <a:srgbClr val="00318A"/>
              </a:solidFill>
              <a:latin typeface="Trebuchet MS" charset="0"/>
              <a:cs typeface="+mj-cs"/>
            </a:endParaRPr>
          </a:p>
        </p:txBody>
      </p:sp>
      <p:sp>
        <p:nvSpPr>
          <p:cNvPr id="340995" name="Rectangle 3"/>
          <p:cNvSpPr>
            <a:spLocks noGrp="1" noChangeArrowheads="1"/>
          </p:cNvSpPr>
          <p:nvPr>
            <p:ph type="body" idx="1"/>
          </p:nvPr>
        </p:nvSpPr>
        <p:spPr>
          <a:xfrm>
            <a:off x="683569" y="1564553"/>
            <a:ext cx="7924800" cy="3600401"/>
          </a:xfrm>
        </p:spPr>
        <p:txBody>
          <a:bodyPr/>
          <a:lstStyle/>
          <a:p>
            <a:pPr>
              <a:lnSpc>
                <a:spcPct val="90000"/>
              </a:lnSpc>
              <a:defRPr/>
            </a:pPr>
            <a:r>
              <a:rPr lang="de-DE" sz="2400" dirty="0"/>
              <a:t>Rolle als operationale Einheit der Person</a:t>
            </a:r>
          </a:p>
          <a:p>
            <a:pPr>
              <a:lnSpc>
                <a:spcPct val="90000"/>
              </a:lnSpc>
              <a:defRPr/>
            </a:pPr>
            <a:r>
              <a:rPr lang="de-DE" sz="2400" dirty="0"/>
              <a:t>Eine Rolle ist ein kohärentes System von Einstellungen, Gefühlen, Verhaltensweisen,	             </a:t>
            </a:r>
            <a:r>
              <a:rPr lang="de-DE" sz="2400" dirty="0">
                <a:solidFill>
                  <a:srgbClr val="912133"/>
                </a:solidFill>
              </a:rPr>
              <a:t>plus</a:t>
            </a:r>
            <a:r>
              <a:rPr lang="de-DE" sz="2400" dirty="0"/>
              <a:t> </a:t>
            </a:r>
            <a:r>
              <a:rPr lang="de-DE" sz="2400" dirty="0">
                <a:solidFill>
                  <a:srgbClr val="912133"/>
                </a:solidFill>
              </a:rPr>
              <a:t>Wirklichkeitsvorstellungen und Beziehungen</a:t>
            </a:r>
          </a:p>
          <a:p>
            <a:pPr>
              <a:lnSpc>
                <a:spcPct val="90000"/>
              </a:lnSpc>
              <a:defRPr/>
            </a:pPr>
            <a:r>
              <a:rPr lang="de-DE" sz="2400" dirty="0"/>
              <a:t> Über Rollen entstehen Bezüge zu Inszenierungen, Bühnen und Welten</a:t>
            </a:r>
          </a:p>
          <a:p>
            <a:pPr>
              <a:lnSpc>
                <a:spcPct val="90000"/>
              </a:lnSpc>
              <a:defRPr/>
            </a:pPr>
            <a:r>
              <a:rPr lang="de-DE" sz="2400" dirty="0"/>
              <a:t>Persönlichkeit = gelebte Rollen </a:t>
            </a:r>
          </a:p>
          <a:p>
            <a:pPr>
              <a:lnSpc>
                <a:spcPct val="90000"/>
              </a:lnSpc>
              <a:defRPr/>
            </a:pPr>
            <a:r>
              <a:rPr lang="de-DE" sz="2400" dirty="0"/>
              <a:t>Einzigartigkeit in  Zusammenwirken und Stil</a:t>
            </a:r>
          </a:p>
          <a:p>
            <a:pPr marL="0" indent="0">
              <a:lnSpc>
                <a:spcPct val="90000"/>
              </a:lnSpc>
              <a:buNone/>
              <a:defRPr/>
            </a:pPr>
            <a:r>
              <a:rPr lang="de-DE" sz="2800" dirty="0"/>
              <a:t>     </a:t>
            </a:r>
          </a:p>
          <a:p>
            <a:pPr eaLnBrk="1" hangingPunct="1">
              <a:lnSpc>
                <a:spcPct val="90000"/>
              </a:lnSpc>
              <a:buFont typeface="Wingdings" charset="0"/>
              <a:buNone/>
              <a:defRPr/>
            </a:pPr>
            <a:r>
              <a:rPr lang="de-DE" sz="2800" dirty="0"/>
              <a:t>	</a:t>
            </a:r>
            <a:endParaRPr lang="de-DE" dirty="0"/>
          </a:p>
        </p:txBody>
      </p:sp>
      <p:sp>
        <p:nvSpPr>
          <p:cNvPr id="340996" name="Rectangle 4"/>
          <p:cNvSpPr>
            <a:spLocks noChangeArrowheads="1"/>
          </p:cNvSpPr>
          <p:nvPr/>
        </p:nvSpPr>
        <p:spPr bwMode="auto">
          <a:xfrm>
            <a:off x="6" y="-185626"/>
            <a:ext cx="181285" cy="371271"/>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89766" tIns="46680" rIns="89766" bIns="46680" anchor="ctr">
            <a:spAutoFit/>
          </a:bodyPr>
          <a:lstStyle/>
          <a:p>
            <a:pPr>
              <a:defRPr/>
            </a:pPr>
            <a:endParaRPr lang="de-DE">
              <a:cs typeface="+mn-cs"/>
            </a:endParaRPr>
          </a:p>
        </p:txBody>
      </p:sp>
      <p:sp>
        <p:nvSpPr>
          <p:cNvPr id="5" name="Textfeld 4"/>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38435813"/>
      </p:ext>
    </p:extLst>
  </p:cSld>
  <p:clrMapOvr>
    <a:masterClrMapping/>
  </p:clrMapOvr>
  <p:transition>
    <p:zoom/>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 4" descr="+ Photo schmid  bernd w ebma 8-07 Kopie.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323528" y="1275606"/>
            <a:ext cx="5904656" cy="5143500"/>
          </a:xfrm>
          <a:prstGeom prst="rect">
            <a:avLst/>
          </a:prstGeom>
        </p:spPr>
      </p:pic>
      <p:sp>
        <p:nvSpPr>
          <p:cNvPr id="6" name="Textfeld 5"/>
          <p:cNvSpPr txBox="1"/>
          <p:nvPr/>
        </p:nvSpPr>
        <p:spPr>
          <a:xfrm>
            <a:off x="179514" y="195487"/>
            <a:ext cx="4777533" cy="1077153"/>
          </a:xfrm>
          <a:prstGeom prst="rect">
            <a:avLst/>
          </a:prstGeom>
          <a:noFill/>
        </p:spPr>
        <p:txBody>
          <a:bodyPr wrap="none" lIns="91372" tIns="45688" rIns="91372" bIns="45688" rtlCol="0">
            <a:spAutoFit/>
          </a:bodyPr>
          <a:lstStyle/>
          <a:p>
            <a:r>
              <a:rPr lang="de-DE" sz="3200" dirty="0"/>
              <a:t>Eric Berne Memorial Award </a:t>
            </a:r>
          </a:p>
          <a:p>
            <a:r>
              <a:rPr lang="de-DE" sz="3200" dirty="0"/>
              <a:t>San Francisco 2007</a:t>
            </a:r>
          </a:p>
        </p:txBody>
      </p:sp>
      <p:sp>
        <p:nvSpPr>
          <p:cNvPr id="7" name="Textfeld 6"/>
          <p:cNvSpPr txBox="1"/>
          <p:nvPr/>
        </p:nvSpPr>
        <p:spPr>
          <a:xfrm>
            <a:off x="395539" y="1347616"/>
            <a:ext cx="4568103" cy="369267"/>
          </a:xfrm>
          <a:prstGeom prst="rect">
            <a:avLst/>
          </a:prstGeom>
          <a:noFill/>
        </p:spPr>
        <p:txBody>
          <a:bodyPr wrap="none" lIns="91372" tIns="45688" rIns="91372" bIns="45688" rtlCol="0">
            <a:spAutoFit/>
          </a:bodyPr>
          <a:lstStyle/>
          <a:p>
            <a:r>
              <a:rPr lang="de-DE" i="1" dirty="0" smtClean="0">
                <a:solidFill>
                  <a:srgbClr val="FFFFFF"/>
                </a:solidFill>
              </a:rPr>
              <a:t>„Bernd Schmid </a:t>
            </a:r>
            <a:r>
              <a:rPr lang="en-US" i="1" dirty="0" smtClean="0">
                <a:solidFill>
                  <a:srgbClr val="FFFFFF"/>
                </a:solidFill>
              </a:rPr>
              <a:t>made TA really organizational</a:t>
            </a:r>
            <a:r>
              <a:rPr lang="de-DE" i="1" dirty="0" smtClean="0">
                <a:solidFill>
                  <a:srgbClr val="FFFFFF"/>
                </a:solidFill>
              </a:rPr>
              <a:t>“</a:t>
            </a:r>
            <a:endParaRPr lang="de-DE" i="1" dirty="0">
              <a:solidFill>
                <a:srgbClr val="FFFFFF"/>
              </a:solidFill>
            </a:endParaRPr>
          </a:p>
        </p:txBody>
      </p:sp>
      <p:sp>
        <p:nvSpPr>
          <p:cNvPr id="8" name="Textfeld 7"/>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44643982"/>
      </p:ext>
    </p:extLst>
  </p:cSld>
  <p:clrMapOvr>
    <a:masterClrMapping/>
  </p:clrMapOvr>
  <p:transition>
    <p:zoom/>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5" name="Titel 1"/>
          <p:cNvSpPr>
            <a:spLocks noGrp="1"/>
          </p:cNvSpPr>
          <p:nvPr>
            <p:ph type="title"/>
          </p:nvPr>
        </p:nvSpPr>
        <p:spPr>
          <a:xfrm>
            <a:off x="251524" y="123478"/>
            <a:ext cx="6840537" cy="1296640"/>
          </a:xfrm>
        </p:spPr>
        <p:txBody>
          <a:bodyPr/>
          <a:lstStyle/>
          <a:p>
            <a:r>
              <a:rPr lang="de-DE" dirty="0" smtClean="0"/>
              <a:t>Das Drei-Welten-Modell der Persönlichkeit</a:t>
            </a:r>
          </a:p>
        </p:txBody>
      </p:sp>
      <p:pic>
        <p:nvPicPr>
          <p:cNvPr id="9" name="Picture 2" descr="C:\Users\Praktikant\Desktop\WIP\GrafikenVorlagen\TorbenGrafiksammlung\DreiweltenModellDerPerso¦ênlichkeit.jpg"/>
          <p:cNvPicPr>
            <a:picLocks noGrp="1" noChangeAspect="1" noChangeArrowheads="1"/>
          </p:cNvPicPr>
          <p:nvPr>
            <p:ph sz="quarter" idx="15"/>
          </p:nvPr>
        </p:nvPicPr>
        <p:blipFill>
          <a:blip r:embed="rId2" cstate="email">
            <a:extLst>
              <a:ext uri="{BEBA8EAE-BF5A-486C-A8C5-ECC9F3942E4B}">
                <a14:imgProps xmlns:a14="http://schemas.microsoft.com/office/drawing/2010/main">
                  <a14:imgLayer r:embed="rId3">
                    <a14:imgEffect>
                      <a14:brightnessContrast bright="-10000" contrast="40000"/>
                    </a14:imgEffect>
                  </a14:imgLayer>
                </a14:imgProps>
              </a:ext>
              <a:ext uri="{28A0092B-C50C-407E-A947-70E740481C1C}">
                <a14:useLocalDpi xmlns:a14="http://schemas.microsoft.com/office/drawing/2010/main"/>
              </a:ext>
            </a:extLst>
          </a:blip>
          <a:srcRect/>
          <a:stretch>
            <a:fillRect/>
          </a:stretch>
        </p:blipFill>
        <p:spPr>
          <a:xfrm>
            <a:off x="179512" y="1347614"/>
            <a:ext cx="5328592" cy="4262874"/>
          </a:xfrm>
        </p:spPr>
      </p:pic>
      <p:sp>
        <p:nvSpPr>
          <p:cNvPr id="4" name="Textfeld 3"/>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4"/>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4"/>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5"/>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5"/>
              </a:rPr>
              <a:t/>
            </a:r>
            <a:br>
              <a:rPr lang="de-DE" sz="700" b="0" i="1" dirty="0" smtClean="0">
                <a:solidFill>
                  <a:schemeClr val="tx1"/>
                </a:solidFill>
                <a:latin typeface="Arial" panose="020B0604020202020204" pitchFamily="34" charset="0"/>
                <a:cs typeface="Arial" panose="020B0604020202020204" pitchFamily="34" charset="0"/>
                <a:hlinkClick r:id="rId5"/>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3908559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Praktikant\Downloads\RollenbereicheDerPersönlichkeit.png"/>
          <p:cNvPicPr>
            <a:picLocks noGrp="1" noChangeAspect="1" noChangeArrowheads="1"/>
          </p:cNvPicPr>
          <p:nvPr>
            <p:ph sz="half" idx="4294967295"/>
          </p:nvPr>
        </p:nvPicPr>
        <p:blipFill>
          <a:blip r:embed="rId2" cstate="email">
            <a:extLst>
              <a:ext uri="{28A0092B-C50C-407E-A947-70E740481C1C}">
                <a14:useLocalDpi xmlns:a14="http://schemas.microsoft.com/office/drawing/2010/main"/>
              </a:ext>
            </a:extLst>
          </a:blip>
          <a:srcRect/>
          <a:stretch>
            <a:fillRect/>
          </a:stretch>
        </p:blipFill>
        <p:spPr bwMode="auto">
          <a:xfrm>
            <a:off x="179515" y="1635646"/>
            <a:ext cx="6678039" cy="3816350"/>
          </a:xfrm>
          <a:prstGeom prst="rect">
            <a:avLst/>
          </a:prstGeom>
          <a:noFill/>
          <a:extLst>
            <a:ext uri="{909E8E84-426E-40DD-AFC4-6F175D3DCCD1}">
              <a14:hiddenFill xmlns:a14="http://schemas.microsoft.com/office/drawing/2010/main">
                <a:solidFill>
                  <a:srgbClr val="FFFFFF"/>
                </a:solidFill>
              </a14:hiddenFill>
            </a:ext>
          </a:extLst>
        </p:spPr>
      </p:pic>
      <p:sp>
        <p:nvSpPr>
          <p:cNvPr id="5" name="Titel 1"/>
          <p:cNvSpPr>
            <a:spLocks noGrp="1"/>
          </p:cNvSpPr>
          <p:nvPr>
            <p:ph type="title"/>
          </p:nvPr>
        </p:nvSpPr>
        <p:spPr>
          <a:xfrm>
            <a:off x="251524" y="123478"/>
            <a:ext cx="6048671" cy="1296640"/>
          </a:xfrm>
        </p:spPr>
        <p:txBody>
          <a:bodyPr/>
          <a:lstStyle/>
          <a:p>
            <a:r>
              <a:rPr lang="de-DE" dirty="0" smtClean="0"/>
              <a:t>Rollenbereiche der Persönlichkeit</a:t>
            </a:r>
          </a:p>
        </p:txBody>
      </p:sp>
      <p:sp>
        <p:nvSpPr>
          <p:cNvPr id="4" name="Textfeld 3"/>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799695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4" name="Rectangle 2"/>
          <p:cNvSpPr>
            <a:spLocks noGrp="1" noChangeArrowheads="1"/>
          </p:cNvSpPr>
          <p:nvPr>
            <p:ph type="title"/>
          </p:nvPr>
        </p:nvSpPr>
        <p:spPr>
          <a:xfrm>
            <a:off x="755577" y="627535"/>
            <a:ext cx="6592888" cy="576064"/>
          </a:xfrm>
        </p:spPr>
        <p:txBody>
          <a:bodyPr/>
          <a:lstStyle/>
          <a:p>
            <a:pPr>
              <a:defRPr/>
            </a:pPr>
            <a:r>
              <a:rPr lang="de-DE" b="1" dirty="0" smtClean="0"/>
              <a:t>Mein aktueller Kontext </a:t>
            </a:r>
            <a:r>
              <a:rPr lang="de-DE" dirty="0"/>
              <a:t/>
            </a:r>
            <a:br>
              <a:rPr lang="de-DE" dirty="0"/>
            </a:br>
            <a:endParaRPr lang="de-DE" b="1" dirty="0" smtClean="0">
              <a:solidFill>
                <a:srgbClr val="00318A"/>
              </a:solidFill>
              <a:latin typeface="Trebuchet MS" charset="0"/>
              <a:cs typeface="+mj-cs"/>
            </a:endParaRPr>
          </a:p>
        </p:txBody>
      </p:sp>
      <p:sp>
        <p:nvSpPr>
          <p:cNvPr id="340995" name="Rectangle 3"/>
          <p:cNvSpPr>
            <a:spLocks noGrp="1" noChangeArrowheads="1"/>
          </p:cNvSpPr>
          <p:nvPr>
            <p:ph type="body" idx="1"/>
          </p:nvPr>
        </p:nvSpPr>
        <p:spPr>
          <a:xfrm>
            <a:off x="827088" y="1491854"/>
            <a:ext cx="5473104" cy="3651647"/>
          </a:xfrm>
        </p:spPr>
        <p:txBody>
          <a:bodyPr/>
          <a:lstStyle/>
          <a:p>
            <a:pPr marL="0" indent="0">
              <a:buNone/>
            </a:pPr>
            <a:endParaRPr lang="de-DE" sz="2800" dirty="0">
              <a:solidFill>
                <a:srgbClr val="FFFFFF"/>
              </a:solidFill>
            </a:endParaRPr>
          </a:p>
        </p:txBody>
      </p:sp>
      <p:sp>
        <p:nvSpPr>
          <p:cNvPr id="340996" name="Rectangle 4"/>
          <p:cNvSpPr>
            <a:spLocks noChangeArrowheads="1"/>
          </p:cNvSpPr>
          <p:nvPr/>
        </p:nvSpPr>
        <p:spPr bwMode="auto">
          <a:xfrm>
            <a:off x="6" y="-185626"/>
            <a:ext cx="181285" cy="371271"/>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89766" tIns="46680" rIns="89766" bIns="46680" anchor="ctr">
            <a:spAutoFit/>
          </a:bodyPr>
          <a:lstStyle/>
          <a:p>
            <a:pPr>
              <a:defRPr/>
            </a:pPr>
            <a:endParaRPr lang="de-DE">
              <a:cs typeface="+mn-cs"/>
            </a:endParaRPr>
          </a:p>
        </p:txBody>
      </p:sp>
      <p:pic>
        <p:nvPicPr>
          <p:cNvPr id="3" name="Bild 2" descr="Bodensee 8-2009 094 Kopie.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4"/>
            <a:ext cx="6858000" cy="5149881"/>
          </a:xfrm>
          <a:prstGeom prst="rect">
            <a:avLst/>
          </a:prstGeom>
        </p:spPr>
      </p:pic>
      <p:sp>
        <p:nvSpPr>
          <p:cNvPr id="4" name="Textfeld 3"/>
          <p:cNvSpPr txBox="1"/>
          <p:nvPr/>
        </p:nvSpPr>
        <p:spPr>
          <a:xfrm>
            <a:off x="3779915" y="339504"/>
            <a:ext cx="2168502" cy="1107761"/>
          </a:xfrm>
          <a:prstGeom prst="rect">
            <a:avLst/>
          </a:prstGeom>
          <a:noFill/>
        </p:spPr>
        <p:txBody>
          <a:bodyPr wrap="none" lIns="91202" tIns="45604" rIns="91202" bIns="45604" rtlCol="0">
            <a:spAutoFit/>
          </a:bodyPr>
          <a:lstStyle/>
          <a:p>
            <a:r>
              <a:rPr lang="de-DE" sz="2400" dirty="0">
                <a:solidFill>
                  <a:srgbClr val="FFFFFF"/>
                </a:solidFill>
                <a:latin typeface="Arial"/>
                <a:cs typeface="Arial"/>
              </a:rPr>
              <a:t>2. persönliche </a:t>
            </a:r>
          </a:p>
          <a:p>
            <a:r>
              <a:rPr lang="de-DE" sz="2400" dirty="0">
                <a:solidFill>
                  <a:srgbClr val="FFFFFF"/>
                </a:solidFill>
                <a:latin typeface="Arial"/>
                <a:cs typeface="Arial"/>
              </a:rPr>
              <a:t>    Entwicklung </a:t>
            </a:r>
          </a:p>
          <a:p>
            <a:endParaRPr lang="en-US" dirty="0">
              <a:solidFill>
                <a:srgbClr val="FFFFFF"/>
              </a:solidFill>
            </a:endParaRPr>
          </a:p>
        </p:txBody>
      </p:sp>
      <p:sp>
        <p:nvSpPr>
          <p:cNvPr id="8" name="Textfeld 7"/>
          <p:cNvSpPr txBox="1"/>
          <p:nvPr/>
        </p:nvSpPr>
        <p:spPr>
          <a:xfrm>
            <a:off x="3851921" y="1779666"/>
            <a:ext cx="2699898" cy="830762"/>
          </a:xfrm>
          <a:prstGeom prst="rect">
            <a:avLst/>
          </a:prstGeom>
          <a:noFill/>
        </p:spPr>
        <p:txBody>
          <a:bodyPr wrap="none" lIns="91202" tIns="45604" rIns="91202" bIns="45604" rtlCol="0">
            <a:spAutoFit/>
          </a:bodyPr>
          <a:lstStyle/>
          <a:p>
            <a:r>
              <a:rPr lang="de-DE" sz="2400" dirty="0">
                <a:solidFill>
                  <a:srgbClr val="FFFFFF"/>
                </a:solidFill>
                <a:latin typeface="Arial"/>
                <a:cs typeface="Arial"/>
              </a:rPr>
              <a:t>3. Kommunikation</a:t>
            </a:r>
          </a:p>
          <a:p>
            <a:r>
              <a:rPr lang="de-DE" sz="2400" dirty="0">
                <a:solidFill>
                  <a:srgbClr val="FFFFFF"/>
                </a:solidFill>
                <a:latin typeface="Arial"/>
                <a:cs typeface="Arial"/>
              </a:rPr>
              <a:t>    und Begegnung </a:t>
            </a:r>
          </a:p>
        </p:txBody>
      </p:sp>
      <p:sp>
        <p:nvSpPr>
          <p:cNvPr id="9" name="Textfeld 8"/>
          <p:cNvSpPr txBox="1"/>
          <p:nvPr/>
        </p:nvSpPr>
        <p:spPr>
          <a:xfrm>
            <a:off x="4788025" y="3939904"/>
            <a:ext cx="2082391" cy="1477093"/>
          </a:xfrm>
          <a:prstGeom prst="rect">
            <a:avLst/>
          </a:prstGeom>
          <a:noFill/>
        </p:spPr>
        <p:txBody>
          <a:bodyPr wrap="none" lIns="91202" tIns="45604" rIns="91202" bIns="45604" rtlCol="0">
            <a:spAutoFit/>
          </a:bodyPr>
          <a:lstStyle/>
          <a:p>
            <a:r>
              <a:rPr lang="de-DE" sz="2400" dirty="0">
                <a:solidFill>
                  <a:srgbClr val="FFFFFF"/>
                </a:solidFill>
                <a:latin typeface="Arial"/>
                <a:cs typeface="Arial"/>
              </a:rPr>
              <a:t>4. Wirklichkeit  </a:t>
            </a:r>
          </a:p>
          <a:p>
            <a:r>
              <a:rPr lang="de-DE" sz="2400" dirty="0">
                <a:solidFill>
                  <a:srgbClr val="FFFFFF"/>
                </a:solidFill>
                <a:latin typeface="Arial"/>
                <a:cs typeface="Arial"/>
              </a:rPr>
              <a:t>    zusammen</a:t>
            </a:r>
          </a:p>
          <a:p>
            <a:r>
              <a:rPr lang="de-DE" sz="2400" dirty="0">
                <a:solidFill>
                  <a:srgbClr val="FFFFFF"/>
                </a:solidFill>
                <a:latin typeface="Arial"/>
                <a:cs typeface="Arial"/>
              </a:rPr>
              <a:t>    gestalten </a:t>
            </a:r>
          </a:p>
          <a:p>
            <a:endParaRPr lang="en-US" dirty="0">
              <a:solidFill>
                <a:srgbClr val="FFFFFF"/>
              </a:solidFill>
            </a:endParaRPr>
          </a:p>
        </p:txBody>
      </p:sp>
      <p:sp>
        <p:nvSpPr>
          <p:cNvPr id="10" name="Textfeld 9"/>
          <p:cNvSpPr txBox="1"/>
          <p:nvPr/>
        </p:nvSpPr>
        <p:spPr>
          <a:xfrm>
            <a:off x="2" y="1635649"/>
            <a:ext cx="2813110" cy="461431"/>
          </a:xfrm>
          <a:prstGeom prst="rect">
            <a:avLst/>
          </a:prstGeom>
          <a:noFill/>
        </p:spPr>
        <p:txBody>
          <a:bodyPr wrap="none" lIns="91202" tIns="45604" rIns="91202" bIns="45604" rtlCol="0">
            <a:spAutoFit/>
          </a:bodyPr>
          <a:lstStyle/>
          <a:p>
            <a:r>
              <a:rPr lang="de-DE" sz="2400" dirty="0">
                <a:solidFill>
                  <a:schemeClr val="bg1"/>
                </a:solidFill>
                <a:latin typeface="Arial"/>
                <a:cs typeface="Arial"/>
              </a:rPr>
              <a:t>1. Systemische  TA</a:t>
            </a:r>
            <a:endParaRPr lang="en-US" dirty="0"/>
          </a:p>
        </p:txBody>
      </p:sp>
      <p:sp>
        <p:nvSpPr>
          <p:cNvPr id="12" name="Textfeld 11"/>
          <p:cNvSpPr txBox="1"/>
          <p:nvPr/>
        </p:nvSpPr>
        <p:spPr>
          <a:xfrm>
            <a:off x="827586" y="3003801"/>
            <a:ext cx="1957207" cy="830762"/>
          </a:xfrm>
          <a:prstGeom prst="rect">
            <a:avLst/>
          </a:prstGeom>
          <a:noFill/>
        </p:spPr>
        <p:txBody>
          <a:bodyPr wrap="none" lIns="91202" tIns="45604" rIns="91202" bIns="45604" rtlCol="0">
            <a:spAutoFit/>
          </a:bodyPr>
          <a:lstStyle/>
          <a:p>
            <a:r>
              <a:rPr lang="de-DE" sz="2400" dirty="0">
                <a:solidFill>
                  <a:srgbClr val="FFFFFF"/>
                </a:solidFill>
              </a:rPr>
              <a:t>Bernd Schmid</a:t>
            </a:r>
          </a:p>
          <a:p>
            <a:r>
              <a:rPr lang="de-DE" sz="2400" b="1" dirty="0">
                <a:solidFill>
                  <a:srgbClr val="FFFFFF"/>
                </a:solidFill>
              </a:rPr>
              <a:t>Zürich 6/2017</a:t>
            </a:r>
          </a:p>
        </p:txBody>
      </p:sp>
      <p:sp>
        <p:nvSpPr>
          <p:cNvPr id="5" name="Textfeld 4"/>
          <p:cNvSpPr txBox="1"/>
          <p:nvPr/>
        </p:nvSpPr>
        <p:spPr>
          <a:xfrm>
            <a:off x="3" y="24595"/>
            <a:ext cx="3238324" cy="646266"/>
          </a:xfrm>
          <a:prstGeom prst="rect">
            <a:avLst/>
          </a:prstGeom>
          <a:noFill/>
        </p:spPr>
        <p:txBody>
          <a:bodyPr wrap="none" lIns="91372" tIns="45688" rIns="91372" bIns="45688" rtlCol="0">
            <a:spAutoFit/>
          </a:bodyPr>
          <a:lstStyle/>
          <a:p>
            <a:r>
              <a:rPr lang="de-DE" dirty="0">
                <a:solidFill>
                  <a:srgbClr val="FFFFFF"/>
                </a:solidFill>
                <a:latin typeface="Arial"/>
                <a:cs typeface="Arial"/>
              </a:rPr>
              <a:t>Modelle und </a:t>
            </a:r>
            <a:r>
              <a:rPr lang="de-DE" dirty="0" smtClean="0">
                <a:solidFill>
                  <a:srgbClr val="FFFFFF"/>
                </a:solidFill>
                <a:latin typeface="Arial"/>
                <a:cs typeface="Arial"/>
              </a:rPr>
              <a:t>Perspektiven  </a:t>
            </a:r>
            <a:r>
              <a:rPr lang="de-DE" dirty="0">
                <a:solidFill>
                  <a:srgbClr val="FFFFFF"/>
                </a:solidFill>
                <a:latin typeface="Arial"/>
                <a:cs typeface="Arial"/>
              </a:rPr>
              <a:t>für</a:t>
            </a:r>
          </a:p>
          <a:p>
            <a:endParaRPr lang="de-DE" dirty="0"/>
          </a:p>
        </p:txBody>
      </p:sp>
      <p:sp>
        <p:nvSpPr>
          <p:cNvPr id="13" name="Textfeld 12"/>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4"/>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4"/>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5"/>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5"/>
              </a:rPr>
              <a:t/>
            </a:r>
            <a:br>
              <a:rPr lang="de-DE" sz="700" b="0" i="1" dirty="0" smtClean="0">
                <a:solidFill>
                  <a:schemeClr val="tx1"/>
                </a:solidFill>
                <a:latin typeface="Arial" panose="020B0604020202020204" pitchFamily="34" charset="0"/>
                <a:cs typeface="Arial" panose="020B0604020202020204" pitchFamily="34" charset="0"/>
                <a:hlinkClick r:id="rId5"/>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48826362"/>
      </p:ext>
    </p:extLst>
  </p:cSld>
  <p:clrMapOvr>
    <a:masterClrMapping/>
  </p:clrMapOvr>
  <p:transition>
    <p:zo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2" name="Rectangle 2"/>
          <p:cNvSpPr>
            <a:spLocks noGrp="1" noChangeArrowheads="1"/>
          </p:cNvSpPr>
          <p:nvPr>
            <p:ph type="title"/>
          </p:nvPr>
        </p:nvSpPr>
        <p:spPr>
          <a:xfrm>
            <a:off x="323528" y="267494"/>
            <a:ext cx="6592888" cy="1019175"/>
          </a:xfrm>
        </p:spPr>
        <p:txBody>
          <a:bodyPr/>
          <a:lstStyle/>
          <a:p>
            <a:r>
              <a:rPr lang="de-DE" sz="2400" dirty="0">
                <a:solidFill>
                  <a:srgbClr val="00318A"/>
                </a:solidFill>
                <a:latin typeface="Trebuchet MS" charset="0"/>
              </a:rPr>
              <a:t>Strukturmodell   </a:t>
            </a:r>
            <a:r>
              <a:rPr lang="de-DE" sz="2400" dirty="0">
                <a:solidFill>
                  <a:srgbClr val="00318A"/>
                </a:solidFill>
                <a:latin typeface="Trebuchet MS" charset="0"/>
                <a:sym typeface="Wingdings" charset="0"/>
              </a:rPr>
              <a:t>    Rollenmodell (1)</a:t>
            </a:r>
            <a:r>
              <a:rPr lang="de-DE" sz="2400" dirty="0">
                <a:solidFill>
                  <a:srgbClr val="00318A"/>
                </a:solidFill>
                <a:latin typeface="Trebuchet MS" charset="0"/>
              </a:rPr>
              <a:t/>
            </a:r>
            <a:br>
              <a:rPr lang="de-DE" sz="2400" dirty="0">
                <a:solidFill>
                  <a:srgbClr val="00318A"/>
                </a:solidFill>
                <a:latin typeface="Trebuchet MS" charset="0"/>
              </a:rPr>
            </a:br>
            <a:r>
              <a:rPr lang="de-DE" sz="1800" dirty="0">
                <a:solidFill>
                  <a:srgbClr val="00318A"/>
                </a:solidFill>
                <a:latin typeface="Trebuchet MS" charset="0"/>
              </a:rPr>
              <a:t>Fragen (1) an einem Beispiel </a:t>
            </a:r>
          </a:p>
        </p:txBody>
      </p:sp>
      <p:sp>
        <p:nvSpPr>
          <p:cNvPr id="332803" name="Rectangle 3"/>
          <p:cNvSpPr>
            <a:spLocks noGrp="1" noChangeArrowheads="1"/>
          </p:cNvSpPr>
          <p:nvPr>
            <p:ph type="body" idx="1"/>
          </p:nvPr>
        </p:nvSpPr>
        <p:spPr>
          <a:xfrm>
            <a:off x="395536" y="1059586"/>
            <a:ext cx="8928100" cy="3921919"/>
          </a:xfrm>
        </p:spPr>
        <p:txBody>
          <a:bodyPr/>
          <a:lstStyle/>
          <a:p>
            <a:pPr marL="0" indent="0">
              <a:buNone/>
            </a:pPr>
            <a:r>
              <a:rPr lang="de-DE" dirty="0">
                <a:latin typeface="Trebuchet MS" charset="0"/>
              </a:rPr>
              <a:t>Bsp.: Jemand verbrachte Kindheit in einem Gasthausbetrieb. </a:t>
            </a:r>
          </a:p>
          <a:p>
            <a:pPr marL="0" indent="0">
              <a:buNone/>
            </a:pPr>
            <a:r>
              <a:rPr lang="de-DE" dirty="0">
                <a:latin typeface="Trebuchet MS" charset="0"/>
              </a:rPr>
              <a:t>Heute mischen sich eigene frühere Rollen und Erfahrungen in die </a:t>
            </a:r>
          </a:p>
          <a:p>
            <a:pPr marL="0" indent="0">
              <a:buNone/>
            </a:pPr>
            <a:r>
              <a:rPr lang="de-DE" dirty="0">
                <a:latin typeface="Trebuchet MS" charset="0"/>
              </a:rPr>
              <a:t>gegenwärtige Unternehmerrollen: </a:t>
            </a:r>
          </a:p>
          <a:p>
            <a:pPr>
              <a:buFont typeface="Wingdings" charset="0"/>
              <a:buChar char="§"/>
            </a:pPr>
            <a:endParaRPr lang="de-DE" dirty="0">
              <a:latin typeface="Trebuchet MS" charset="0"/>
            </a:endParaRPr>
          </a:p>
          <a:p>
            <a:pPr>
              <a:buFont typeface="Wingdings" charset="0"/>
              <a:buNone/>
            </a:pPr>
            <a:r>
              <a:rPr lang="de-DE" b="1" dirty="0">
                <a:solidFill>
                  <a:srgbClr val="00318A"/>
                </a:solidFill>
                <a:latin typeface="Trebuchet MS" charset="0"/>
              </a:rPr>
              <a:t>Spezifische + komplementäre </a:t>
            </a:r>
            <a:r>
              <a:rPr lang="de-DE" b="1" dirty="0" smtClean="0">
                <a:solidFill>
                  <a:srgbClr val="00318A"/>
                </a:solidFill>
                <a:latin typeface="Trebuchet MS" charset="0"/>
              </a:rPr>
              <a:t>Nutzung des Strukturmodells</a:t>
            </a:r>
          </a:p>
          <a:p>
            <a:pPr>
              <a:buFont typeface="Wingdings" charset="0"/>
              <a:buNone/>
            </a:pPr>
            <a:r>
              <a:rPr lang="de-DE" dirty="0" smtClean="0">
                <a:latin typeface="Trebuchet MS" charset="0"/>
              </a:rPr>
              <a:t>    </a:t>
            </a:r>
            <a:r>
              <a:rPr lang="de-DE" b="1" dirty="0" smtClean="0">
                <a:latin typeface="Trebuchet MS" charset="0"/>
              </a:rPr>
              <a:t>– bezogen auf biographische </a:t>
            </a:r>
            <a:r>
              <a:rPr lang="de-DE" b="1" dirty="0">
                <a:latin typeface="Trebuchet MS" charset="0"/>
              </a:rPr>
              <a:t>Wirklichkeite</a:t>
            </a:r>
            <a:r>
              <a:rPr lang="de-DE" dirty="0">
                <a:latin typeface="Trebuchet MS" charset="0"/>
              </a:rPr>
              <a:t>n</a:t>
            </a:r>
          </a:p>
          <a:p>
            <a:r>
              <a:rPr lang="de-DE" dirty="0">
                <a:latin typeface="Trebuchet MS" charset="0"/>
              </a:rPr>
              <a:t>Woher kommt was? Was passt wohin? Wer ist am Ruder? </a:t>
            </a:r>
          </a:p>
          <a:p>
            <a:r>
              <a:rPr lang="de-DE" dirty="0">
                <a:latin typeface="Trebuchet MS" charset="0"/>
              </a:rPr>
              <a:t>Wie können schwierige Erfahrungen entkräftet werden? </a:t>
            </a:r>
          </a:p>
          <a:p>
            <a:r>
              <a:rPr lang="de-DE" dirty="0">
                <a:latin typeface="Trebuchet MS" charset="0"/>
              </a:rPr>
              <a:t>Wie kann an „gereinigte</a:t>
            </a:r>
            <a:r>
              <a:rPr lang="ja-JP" altLang="de-DE" dirty="0">
                <a:latin typeface="Arial"/>
              </a:rPr>
              <a:t>“</a:t>
            </a:r>
            <a:r>
              <a:rPr lang="de-DE" dirty="0">
                <a:latin typeface="Trebuchet MS" charset="0"/>
              </a:rPr>
              <a:t> Ressourcen, Erfahrungen, Bindungen </a:t>
            </a:r>
          </a:p>
          <a:p>
            <a:pPr>
              <a:buFontTx/>
              <a:buNone/>
            </a:pPr>
            <a:r>
              <a:rPr lang="de-DE" dirty="0">
                <a:latin typeface="Trebuchet MS" charset="0"/>
              </a:rPr>
              <a:t>      und Motivationen angeknüpft werden?</a:t>
            </a:r>
          </a:p>
        </p:txBody>
      </p:sp>
      <p:sp>
        <p:nvSpPr>
          <p:cNvPr id="4" name="Textfeld 3"/>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27813302"/>
      </p:ext>
    </p:extLst>
  </p:cSld>
  <p:clrMapOvr>
    <a:masterClrMapping/>
  </p:clrMapOvr>
  <p:transition>
    <p:zoom/>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2" name="Rectangle 2"/>
          <p:cNvSpPr>
            <a:spLocks noGrp="1" noChangeArrowheads="1"/>
          </p:cNvSpPr>
          <p:nvPr>
            <p:ph type="title"/>
          </p:nvPr>
        </p:nvSpPr>
        <p:spPr>
          <a:xfrm>
            <a:off x="539751" y="86917"/>
            <a:ext cx="6592888" cy="1019175"/>
          </a:xfrm>
        </p:spPr>
        <p:txBody>
          <a:bodyPr/>
          <a:lstStyle/>
          <a:p>
            <a:r>
              <a:rPr lang="de-DE" sz="2400" dirty="0">
                <a:solidFill>
                  <a:srgbClr val="00318A"/>
                </a:solidFill>
                <a:latin typeface="Trebuchet MS" charset="0"/>
              </a:rPr>
              <a:t>Strukturmodell   </a:t>
            </a:r>
            <a:r>
              <a:rPr lang="de-DE" sz="2400" dirty="0">
                <a:solidFill>
                  <a:srgbClr val="00318A"/>
                </a:solidFill>
                <a:latin typeface="Trebuchet MS" charset="0"/>
                <a:sym typeface="Wingdings" charset="0"/>
              </a:rPr>
              <a:t>    Rollenmodell (2)</a:t>
            </a:r>
            <a:r>
              <a:rPr lang="de-DE" sz="2400" dirty="0">
                <a:solidFill>
                  <a:srgbClr val="00318A"/>
                </a:solidFill>
                <a:latin typeface="Trebuchet MS" charset="0"/>
              </a:rPr>
              <a:t/>
            </a:r>
            <a:br>
              <a:rPr lang="de-DE" sz="2400" dirty="0">
                <a:solidFill>
                  <a:srgbClr val="00318A"/>
                </a:solidFill>
                <a:latin typeface="Trebuchet MS" charset="0"/>
              </a:rPr>
            </a:br>
            <a:r>
              <a:rPr lang="de-DE" sz="1800" dirty="0">
                <a:solidFill>
                  <a:srgbClr val="00318A"/>
                </a:solidFill>
                <a:latin typeface="Trebuchet MS" charset="0"/>
              </a:rPr>
              <a:t>Fragen (2) an einem Beispiel </a:t>
            </a:r>
          </a:p>
        </p:txBody>
      </p:sp>
      <p:sp>
        <p:nvSpPr>
          <p:cNvPr id="332803" name="Rectangle 3"/>
          <p:cNvSpPr>
            <a:spLocks noGrp="1" noChangeArrowheads="1"/>
          </p:cNvSpPr>
          <p:nvPr>
            <p:ph type="body" idx="1"/>
          </p:nvPr>
        </p:nvSpPr>
        <p:spPr>
          <a:xfrm>
            <a:off x="-25535" y="1059586"/>
            <a:ext cx="8928100" cy="3921919"/>
          </a:xfrm>
        </p:spPr>
        <p:txBody>
          <a:bodyPr/>
          <a:lstStyle/>
          <a:p>
            <a:pPr marL="0" indent="0">
              <a:buNone/>
            </a:pPr>
            <a:r>
              <a:rPr lang="de-DE" dirty="0">
                <a:latin typeface="Trebuchet MS" charset="0"/>
              </a:rPr>
              <a:t>Bsp.: Jemand verbrachte Kindheit in einem Gasthausbetrieb. </a:t>
            </a:r>
          </a:p>
          <a:p>
            <a:pPr marL="0" indent="0">
              <a:buNone/>
            </a:pPr>
            <a:r>
              <a:rPr lang="de-DE" dirty="0">
                <a:latin typeface="Trebuchet MS" charset="0"/>
              </a:rPr>
              <a:t>Heute mischen sich eigene frühere Rollen und Erfahrungen in die </a:t>
            </a:r>
          </a:p>
          <a:p>
            <a:pPr marL="0" indent="0">
              <a:buNone/>
            </a:pPr>
            <a:r>
              <a:rPr lang="de-DE" dirty="0">
                <a:latin typeface="Trebuchet MS" charset="0"/>
              </a:rPr>
              <a:t>gegenwärtige Unternehmerrollen: </a:t>
            </a:r>
          </a:p>
          <a:p>
            <a:pPr marL="0" indent="0">
              <a:buNone/>
            </a:pPr>
            <a:endParaRPr lang="de-DE" dirty="0">
              <a:latin typeface="Trebuchet MS" charset="0"/>
            </a:endParaRPr>
          </a:p>
          <a:p>
            <a:pPr marL="0" indent="0">
              <a:buNone/>
            </a:pPr>
            <a:r>
              <a:rPr lang="de-DE" b="1" dirty="0">
                <a:solidFill>
                  <a:srgbClr val="00318A"/>
                </a:solidFill>
                <a:latin typeface="Trebuchet MS" charset="0"/>
              </a:rPr>
              <a:t>Spezifische + komplementäre </a:t>
            </a:r>
            <a:r>
              <a:rPr lang="de-DE" b="1" dirty="0" smtClean="0">
                <a:solidFill>
                  <a:srgbClr val="00318A"/>
                </a:solidFill>
                <a:latin typeface="Trebuchet MS" charset="0"/>
              </a:rPr>
              <a:t>Nutzung des Rollenmodells</a:t>
            </a:r>
            <a:endParaRPr lang="de-DE" dirty="0">
              <a:latin typeface="Trebuchet MS" charset="0"/>
            </a:endParaRPr>
          </a:p>
          <a:p>
            <a:pPr>
              <a:buFont typeface="Wingdings" charset="0"/>
              <a:buNone/>
            </a:pPr>
            <a:r>
              <a:rPr lang="de-DE" b="1" dirty="0" smtClean="0">
                <a:latin typeface="Trebuchet MS" charset="0"/>
              </a:rPr>
              <a:t> bezogen auf aktuelle </a:t>
            </a:r>
            <a:r>
              <a:rPr lang="de-DE" b="1" dirty="0">
                <a:latin typeface="Trebuchet MS" charset="0"/>
              </a:rPr>
              <a:t>Wirklichkeiten</a:t>
            </a:r>
          </a:p>
          <a:p>
            <a:r>
              <a:rPr lang="de-DE" dirty="0">
                <a:latin typeface="Trebuchet MS" charset="0"/>
              </a:rPr>
              <a:t>Welche Rollen, Kompetenzen, Kontextverständnisse werden heute gebraucht?</a:t>
            </a:r>
          </a:p>
          <a:p>
            <a:r>
              <a:rPr lang="de-DE" dirty="0">
                <a:latin typeface="Trebuchet MS" charset="0"/>
              </a:rPr>
              <a:t>Wie entwickeln sich Erleben und Verhalten? Auf welche Rollen und aktuelle </a:t>
            </a:r>
            <a:r>
              <a:rPr lang="de-DE" dirty="0" err="1">
                <a:latin typeface="Trebuchet MS" charset="0"/>
              </a:rPr>
              <a:t>Beziehungslogiken</a:t>
            </a:r>
            <a:r>
              <a:rPr lang="de-DE" dirty="0">
                <a:latin typeface="Trebuchet MS" charset="0"/>
              </a:rPr>
              <a:t> muss es ausgerichtet sein</a:t>
            </a:r>
          </a:p>
          <a:p>
            <a:r>
              <a:rPr lang="de-DE" dirty="0">
                <a:latin typeface="Trebuchet MS" charset="0"/>
              </a:rPr>
              <a:t>Wie werden diese an die Wirklichkeiten anderer angekoppelt?</a:t>
            </a:r>
          </a:p>
          <a:p>
            <a:r>
              <a:rPr lang="de-DE" dirty="0">
                <a:latin typeface="Trebuchet MS" charset="0"/>
              </a:rPr>
              <a:t>Auf welchen Märkten und in welchen sonstige Dimensionen muss sich</a:t>
            </a:r>
          </a:p>
          <a:p>
            <a:pPr>
              <a:buFont typeface="Wingdings" charset="0"/>
              <a:buNone/>
            </a:pPr>
            <a:r>
              <a:rPr lang="de-DE" dirty="0">
                <a:latin typeface="Trebuchet MS" charset="0"/>
              </a:rPr>
              <a:t>     die gemeinsam kreierte Wirklichkeit bewähren?</a:t>
            </a:r>
          </a:p>
        </p:txBody>
      </p:sp>
      <p:sp>
        <p:nvSpPr>
          <p:cNvPr id="4" name="Textfeld 3"/>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97867989"/>
      </p:ext>
    </p:extLst>
  </p:cSld>
  <p:clrMapOvr>
    <a:masterClrMapping/>
  </p:clrMapOvr>
  <p:transition>
    <p:zoom/>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6427428" y="4463694"/>
            <a:ext cx="184185" cy="369098"/>
          </a:xfrm>
          <a:prstGeom prst="rect">
            <a:avLst/>
          </a:prstGeom>
          <a:noFill/>
        </p:spPr>
        <p:txBody>
          <a:bodyPr wrap="none" lIns="91202" tIns="45604" rIns="91202" bIns="45604" rtlCol="0">
            <a:spAutoFit/>
          </a:bodyPr>
          <a:lstStyle/>
          <a:p>
            <a:endParaRPr lang="en-US" dirty="0"/>
          </a:p>
        </p:txBody>
      </p:sp>
      <p:pic>
        <p:nvPicPr>
          <p:cNvPr id="5" name="Bild 4" descr="P1060309 Kopie.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6858000" cy="5143500"/>
          </a:xfrm>
          <a:prstGeom prst="rect">
            <a:avLst/>
          </a:prstGeom>
        </p:spPr>
      </p:pic>
      <p:sp>
        <p:nvSpPr>
          <p:cNvPr id="9" name="Textfeld 8"/>
          <p:cNvSpPr txBox="1"/>
          <p:nvPr/>
        </p:nvSpPr>
        <p:spPr>
          <a:xfrm>
            <a:off x="7" y="3587690"/>
            <a:ext cx="5962209" cy="1569426"/>
          </a:xfrm>
          <a:prstGeom prst="rect">
            <a:avLst/>
          </a:prstGeom>
          <a:noFill/>
        </p:spPr>
        <p:txBody>
          <a:bodyPr wrap="none" lIns="91202" tIns="45604" rIns="91202" bIns="45604" rtlCol="0">
            <a:spAutoFit/>
          </a:bodyPr>
          <a:lstStyle/>
          <a:p>
            <a:r>
              <a:rPr lang="de-AT" sz="2400" dirty="0">
                <a:solidFill>
                  <a:srgbClr val="FFFFFF"/>
                </a:solidFill>
              </a:rPr>
              <a:t>Persönlichkeit als Summe</a:t>
            </a:r>
          </a:p>
          <a:p>
            <a:r>
              <a:rPr lang="de-AT" sz="2400" dirty="0">
                <a:solidFill>
                  <a:srgbClr val="FFFFFF"/>
                </a:solidFill>
              </a:rPr>
              <a:t>meiner Rollen in den Stücken</a:t>
            </a:r>
          </a:p>
          <a:p>
            <a:r>
              <a:rPr lang="de-AT" sz="2400" dirty="0">
                <a:solidFill>
                  <a:srgbClr val="FFFFFF"/>
                </a:solidFill>
              </a:rPr>
              <a:t>auf den Bühnen meiner Welten</a:t>
            </a:r>
          </a:p>
          <a:p>
            <a:r>
              <a:rPr lang="de-AT" sz="2400" i="1" dirty="0">
                <a:solidFill>
                  <a:srgbClr val="FFFFFF"/>
                </a:solidFill>
              </a:rPr>
              <a:t>Die Theatermetapher </a:t>
            </a:r>
            <a:r>
              <a:rPr lang="de-AT" sz="1400" i="1" dirty="0">
                <a:solidFill>
                  <a:srgbClr val="FFFFFF"/>
                </a:solidFill>
              </a:rPr>
              <a:t>siehe 3.  Kommunikation und Begegnung</a:t>
            </a:r>
          </a:p>
        </p:txBody>
      </p:sp>
      <p:sp>
        <p:nvSpPr>
          <p:cNvPr id="6" name="Textfeld 5"/>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6453628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4" name="Rectangle 2"/>
          <p:cNvSpPr>
            <a:spLocks noGrp="1" noChangeArrowheads="1"/>
          </p:cNvSpPr>
          <p:nvPr>
            <p:ph type="title"/>
          </p:nvPr>
        </p:nvSpPr>
        <p:spPr>
          <a:xfrm>
            <a:off x="323528" y="195486"/>
            <a:ext cx="4824338" cy="1019175"/>
          </a:xfrm>
        </p:spPr>
        <p:txBody>
          <a:bodyPr/>
          <a:lstStyle/>
          <a:p>
            <a:pPr eaLnBrk="1" hangingPunct="1">
              <a:defRPr/>
            </a:pPr>
            <a:r>
              <a:rPr lang="de-DE" dirty="0" smtClean="0">
                <a:solidFill>
                  <a:srgbClr val="00318A"/>
                </a:solidFill>
                <a:latin typeface="Trebuchet MS" charset="0"/>
                <a:cs typeface="+mj-cs"/>
              </a:rPr>
              <a:t>Integrierte Persönlichkeit</a:t>
            </a:r>
          </a:p>
        </p:txBody>
      </p:sp>
      <p:sp>
        <p:nvSpPr>
          <p:cNvPr id="330755" name="Rectangle 3"/>
          <p:cNvSpPr>
            <a:spLocks noGrp="1" noChangeArrowheads="1"/>
          </p:cNvSpPr>
          <p:nvPr>
            <p:ph type="body" idx="1"/>
          </p:nvPr>
        </p:nvSpPr>
        <p:spPr>
          <a:xfrm>
            <a:off x="179512" y="1113235"/>
            <a:ext cx="6696744" cy="3419475"/>
          </a:xfrm>
        </p:spPr>
        <p:txBody>
          <a:bodyPr/>
          <a:lstStyle/>
          <a:p>
            <a:pPr marL="0" indent="0">
              <a:lnSpc>
                <a:spcPct val="90000"/>
              </a:lnSpc>
              <a:buNone/>
              <a:defRPr/>
            </a:pPr>
            <a:endParaRPr lang="de-DE" sz="2400" dirty="0"/>
          </a:p>
          <a:p>
            <a:pPr marL="0" indent="0">
              <a:lnSpc>
                <a:spcPct val="90000"/>
              </a:lnSpc>
              <a:buNone/>
              <a:defRPr/>
            </a:pPr>
            <a:r>
              <a:rPr lang="de-DE" sz="2400" dirty="0">
                <a:latin typeface="Trebuchet MS" charset="0"/>
              </a:rPr>
              <a:t>Eine reife Persönlichkeit meint aus dieser Perspektive einen Menschen, der die vielfältigen Rollen, die in den verschiedenen Welten oft gleichzeitig nebeneinander existieren, in funktionales und wesentliches Zusammenspiel bringen kann. </a:t>
            </a:r>
          </a:p>
          <a:p>
            <a:pPr marL="0" indent="0">
              <a:lnSpc>
                <a:spcPct val="90000"/>
              </a:lnSpc>
              <a:buNone/>
              <a:defRPr/>
            </a:pPr>
            <a:r>
              <a:rPr lang="de-DE" sz="2400" dirty="0">
                <a:latin typeface="Trebuchet MS" charset="0"/>
              </a:rPr>
              <a:t>In unverwechselbarer Eigenart der Integration wie auch im Stil der gelebten Rollen bringt er sein Wesen zum Ausdruck.</a:t>
            </a:r>
          </a:p>
        </p:txBody>
      </p:sp>
      <p:sp>
        <p:nvSpPr>
          <p:cNvPr id="4" name="Textfeld 3"/>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13404270"/>
      </p:ext>
    </p:extLst>
  </p:cSld>
  <p:clrMapOvr>
    <a:masterClrMapping/>
  </p:clrMapOvr>
  <p:transition>
    <p:zo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11205" y="411510"/>
            <a:ext cx="6840537" cy="792088"/>
          </a:xfrm>
        </p:spPr>
        <p:txBody>
          <a:bodyPr/>
          <a:lstStyle/>
          <a:p>
            <a:r>
              <a:rPr lang="de-DE" b="1" dirty="0" smtClean="0"/>
              <a:t>2.3. </a:t>
            </a:r>
            <a:r>
              <a:rPr lang="de-DE" b="1" dirty="0"/>
              <a:t>Kompetenz </a:t>
            </a:r>
            <a:r>
              <a:rPr lang="de-DE" dirty="0" smtClean="0"/>
              <a:t/>
            </a:r>
            <a:br>
              <a:rPr lang="de-DE" dirty="0" smtClean="0"/>
            </a:br>
            <a:endParaRPr lang="de-DE" dirty="0"/>
          </a:p>
        </p:txBody>
      </p:sp>
      <p:sp>
        <p:nvSpPr>
          <p:cNvPr id="4" name="Inhaltsplatzhalter 3"/>
          <p:cNvSpPr>
            <a:spLocks noGrp="1"/>
          </p:cNvSpPr>
          <p:nvPr>
            <p:ph sz="half" idx="1"/>
          </p:nvPr>
        </p:nvSpPr>
        <p:spPr/>
        <p:txBody>
          <a:bodyPr>
            <a:normAutofit/>
          </a:bodyPr>
          <a:lstStyle/>
          <a:p>
            <a:r>
              <a:rPr lang="de-DE" sz="2400" dirty="0"/>
              <a:t>Gelingende Persönlichkeit hat mit Kompetenzen zu tun.</a:t>
            </a:r>
          </a:p>
          <a:p>
            <a:r>
              <a:rPr lang="de-DE" sz="2400" dirty="0"/>
              <a:t>Jede Rolle und jede Lebenswelt erfordert eigene Kompetenzen und Lernen</a:t>
            </a:r>
          </a:p>
          <a:p>
            <a:endParaRPr lang="de-DE" sz="2400" dirty="0"/>
          </a:p>
          <a:p>
            <a:r>
              <a:rPr lang="de-DE" sz="2400" dirty="0"/>
              <a:t>Jedes Praxisfeld hat seine eigenen Gütekriterien, denen man sich spezifisch stellen sollte. Eine automatische Übertragung von Kompetenzvermutungen ist fehl am Platz. </a:t>
            </a:r>
          </a:p>
        </p:txBody>
      </p:sp>
      <p:sp>
        <p:nvSpPr>
          <p:cNvPr id="5" name="Textfeld 4"/>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2"/>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2"/>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3"/>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3"/>
              </a:rPr>
              <a:t/>
            </a:r>
            <a:br>
              <a:rPr lang="de-DE" sz="700" b="0" i="1" dirty="0" smtClean="0">
                <a:solidFill>
                  <a:schemeClr val="tx1"/>
                </a:solidFill>
                <a:latin typeface="Arial" panose="020B0604020202020204" pitchFamily="34" charset="0"/>
                <a:cs typeface="Arial" panose="020B0604020202020204" pitchFamily="34" charset="0"/>
                <a:hlinkClick r:id="rId3"/>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1893546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8" name="Titel 1"/>
          <p:cNvSpPr>
            <a:spLocks noGrp="1"/>
          </p:cNvSpPr>
          <p:nvPr>
            <p:ph type="title"/>
          </p:nvPr>
        </p:nvSpPr>
        <p:spPr>
          <a:xfrm>
            <a:off x="251520" y="1707654"/>
            <a:ext cx="5689004" cy="1008608"/>
          </a:xfrm>
        </p:spPr>
        <p:txBody>
          <a:bodyPr anchor="b"/>
          <a:lstStyle/>
          <a:p>
            <a:r>
              <a:rPr lang="de-DE" dirty="0" smtClean="0"/>
              <a:t/>
            </a:r>
            <a:br>
              <a:rPr lang="de-DE" dirty="0" smtClean="0"/>
            </a:br>
            <a:r>
              <a:rPr lang="de-DE" dirty="0" smtClean="0"/>
              <a:t>Wieslocher Kompetenzformel 1	 -Individuen</a:t>
            </a:r>
          </a:p>
        </p:txBody>
      </p:sp>
      <p:grpSp>
        <p:nvGrpSpPr>
          <p:cNvPr id="13" name="Gruppieren 12"/>
          <p:cNvGrpSpPr/>
          <p:nvPr/>
        </p:nvGrpSpPr>
        <p:grpSpPr>
          <a:xfrm>
            <a:off x="323530" y="3075806"/>
            <a:ext cx="6844383" cy="1080120"/>
            <a:chOff x="395536" y="1938831"/>
            <a:chExt cx="7637066" cy="2145087"/>
          </a:xfrm>
        </p:grpSpPr>
        <p:sp>
          <p:nvSpPr>
            <p:cNvPr id="4" name="Rechteck 3"/>
            <p:cNvSpPr/>
            <p:nvPr/>
          </p:nvSpPr>
          <p:spPr>
            <a:xfrm>
              <a:off x="395536" y="1938833"/>
              <a:ext cx="2140184" cy="2145085"/>
            </a:xfrm>
            <a:prstGeom prst="rect">
              <a:avLst/>
            </a:prstGeom>
            <a:noFill/>
            <a:ln w="3175">
              <a:solidFill>
                <a:schemeClr val="tx1"/>
              </a:solidFill>
              <a:prstDash val="solid"/>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0815" tIns="150815" rIns="150815" bIns="150815" numCol="1" spcCol="1270" anchor="ctr" anchorCtr="0">
              <a:noAutofit/>
            </a:bodyPr>
            <a:lstStyle/>
            <a:p>
              <a:pPr algn="ctr" defTabSz="265603">
                <a:lnSpc>
                  <a:spcPct val="90000"/>
                </a:lnSpc>
                <a:spcBef>
                  <a:spcPct val="0"/>
                </a:spcBef>
                <a:spcAft>
                  <a:spcPct val="35000"/>
                </a:spcAft>
              </a:pPr>
              <a:r>
                <a:rPr lang="de-DE" kern="1200" dirty="0" smtClean="0">
                  <a:solidFill>
                    <a:schemeClr val="tx1"/>
                  </a:solidFill>
                  <a:latin typeface="Akkurat-Bold"/>
                </a:rPr>
                <a:t>Professionelle Kompetenz</a:t>
              </a:r>
              <a:endParaRPr lang="de-DE" kern="1200" dirty="0">
                <a:solidFill>
                  <a:schemeClr val="tx1"/>
                </a:solidFill>
                <a:latin typeface="Akkurat-Bold"/>
              </a:endParaRPr>
            </a:p>
          </p:txBody>
        </p:sp>
        <p:sp>
          <p:nvSpPr>
            <p:cNvPr id="7" name="Rechteck 6"/>
            <p:cNvSpPr/>
            <p:nvPr/>
          </p:nvSpPr>
          <p:spPr>
            <a:xfrm>
              <a:off x="2632002" y="1938833"/>
              <a:ext cx="1826442" cy="2145085"/>
            </a:xfrm>
            <a:prstGeom prst="rect">
              <a:avLst/>
            </a:prstGeom>
            <a:noFill/>
            <a:ln w="3175">
              <a:solidFill>
                <a:schemeClr val="tx1"/>
              </a:solidFill>
              <a:prstDash val="solid"/>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0815" tIns="150815" rIns="150815" bIns="150815" numCol="1" spcCol="1270" anchor="ctr" anchorCtr="0">
              <a:noAutofit/>
            </a:bodyPr>
            <a:lstStyle/>
            <a:p>
              <a:pPr algn="ctr" defTabSz="265603">
                <a:lnSpc>
                  <a:spcPct val="90000"/>
                </a:lnSpc>
                <a:spcBef>
                  <a:spcPct val="0"/>
                </a:spcBef>
                <a:spcAft>
                  <a:spcPct val="35000"/>
                </a:spcAft>
              </a:pPr>
              <a:r>
                <a:rPr lang="de-DE" kern="1200" dirty="0" smtClean="0">
                  <a:solidFill>
                    <a:schemeClr val="tx1"/>
                  </a:solidFill>
                  <a:latin typeface="Akkurat-Bold"/>
                </a:rPr>
                <a:t>Rollen-kompetenz </a:t>
              </a:r>
            </a:p>
          </p:txBody>
        </p:sp>
        <p:sp>
          <p:nvSpPr>
            <p:cNvPr id="9" name="Rechteck 8"/>
            <p:cNvSpPr/>
            <p:nvPr/>
          </p:nvSpPr>
          <p:spPr>
            <a:xfrm>
              <a:off x="4499992" y="1938832"/>
              <a:ext cx="1826442" cy="2145085"/>
            </a:xfrm>
            <a:prstGeom prst="rect">
              <a:avLst/>
            </a:prstGeom>
            <a:noFill/>
            <a:ln w="3175">
              <a:solidFill>
                <a:schemeClr val="tx1"/>
              </a:solidFill>
              <a:prstDash val="solid"/>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0815" tIns="150815" rIns="150815" bIns="150815" numCol="1" spcCol="1270" anchor="ctr" anchorCtr="0">
              <a:noAutofit/>
            </a:bodyPr>
            <a:lstStyle/>
            <a:p>
              <a:pPr algn="ctr" defTabSz="265603">
                <a:lnSpc>
                  <a:spcPct val="90000"/>
                </a:lnSpc>
                <a:spcBef>
                  <a:spcPct val="0"/>
                </a:spcBef>
                <a:spcAft>
                  <a:spcPct val="35000"/>
                </a:spcAft>
              </a:pPr>
              <a:r>
                <a:rPr lang="de-DE" kern="1200" dirty="0" smtClean="0">
                  <a:solidFill>
                    <a:schemeClr val="tx1"/>
                  </a:solidFill>
                  <a:latin typeface="Akkurat-Bold"/>
                </a:rPr>
                <a:t>Kontext-kompetenz </a:t>
              </a:r>
            </a:p>
          </p:txBody>
        </p:sp>
        <p:sp>
          <p:nvSpPr>
            <p:cNvPr id="11" name="Rechteck 10"/>
            <p:cNvSpPr/>
            <p:nvPr/>
          </p:nvSpPr>
          <p:spPr>
            <a:xfrm>
              <a:off x="6372200" y="1938831"/>
              <a:ext cx="1660402" cy="2145085"/>
            </a:xfrm>
            <a:prstGeom prst="rect">
              <a:avLst/>
            </a:prstGeom>
            <a:noFill/>
            <a:ln w="3175">
              <a:solidFill>
                <a:schemeClr val="tx1"/>
              </a:solidFill>
              <a:prstDash val="solid"/>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0815" tIns="150815" rIns="150815" bIns="150815" numCol="1" spcCol="1270" anchor="ctr" anchorCtr="0">
              <a:noAutofit/>
            </a:bodyPr>
            <a:lstStyle/>
            <a:p>
              <a:pPr algn="ctr" defTabSz="265603">
                <a:lnSpc>
                  <a:spcPct val="90000"/>
                </a:lnSpc>
                <a:spcBef>
                  <a:spcPct val="0"/>
                </a:spcBef>
                <a:spcAft>
                  <a:spcPct val="35000"/>
                </a:spcAft>
              </a:pPr>
              <a:r>
                <a:rPr lang="de-DE" kern="1200" dirty="0" smtClean="0">
                  <a:solidFill>
                    <a:schemeClr val="tx1"/>
                  </a:solidFill>
                  <a:latin typeface="Akkurat-Bold"/>
                </a:rPr>
                <a:t>Passung </a:t>
              </a:r>
            </a:p>
          </p:txBody>
        </p:sp>
        <p:sp>
          <p:nvSpPr>
            <p:cNvPr id="5" name="Gleich 4"/>
            <p:cNvSpPr/>
            <p:nvPr/>
          </p:nvSpPr>
          <p:spPr>
            <a:xfrm>
              <a:off x="2449138" y="2725419"/>
              <a:ext cx="281185" cy="500465"/>
            </a:xfrm>
            <a:prstGeom prst="mathEqual">
              <a:avLst/>
            </a:prstGeom>
            <a:solidFill>
              <a:schemeClr val="tx1"/>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75172" tIns="216868" rIns="75172" bIns="216868" numCol="1" spcCol="1270" anchor="ctr" anchorCtr="0">
              <a:noAutofit/>
            </a:bodyPr>
            <a:lstStyle/>
            <a:p>
              <a:pPr algn="ctr" defTabSz="221342">
                <a:lnSpc>
                  <a:spcPct val="90000"/>
                </a:lnSpc>
                <a:spcBef>
                  <a:spcPct val="0"/>
                </a:spcBef>
                <a:spcAft>
                  <a:spcPct val="35000"/>
                </a:spcAft>
              </a:pPr>
              <a:endParaRPr lang="de-DE" sz="300"/>
            </a:p>
          </p:txBody>
        </p:sp>
        <p:sp>
          <p:nvSpPr>
            <p:cNvPr id="8" name="Multiplizieren 7"/>
            <p:cNvSpPr/>
            <p:nvPr/>
          </p:nvSpPr>
          <p:spPr>
            <a:xfrm>
              <a:off x="4337276" y="2725419"/>
              <a:ext cx="281185" cy="500465"/>
            </a:xfrm>
            <a:prstGeom prst="mathMultiply">
              <a:avLst/>
            </a:prstGeom>
            <a:solidFill>
              <a:srgbClr val="912133"/>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75172" tIns="216868" rIns="75172" bIns="216868" numCol="1" spcCol="1270" anchor="ctr" anchorCtr="0">
              <a:noAutofit/>
            </a:bodyPr>
            <a:lstStyle/>
            <a:p>
              <a:pPr algn="ctr" defTabSz="221342">
                <a:lnSpc>
                  <a:spcPct val="90000"/>
                </a:lnSpc>
                <a:spcBef>
                  <a:spcPct val="0"/>
                </a:spcBef>
                <a:spcAft>
                  <a:spcPct val="35000"/>
                </a:spcAft>
              </a:pPr>
              <a:endParaRPr lang="de-DE" sz="300"/>
            </a:p>
          </p:txBody>
        </p:sp>
        <p:sp>
          <p:nvSpPr>
            <p:cNvPr id="10" name="Multiplizieren 9"/>
            <p:cNvSpPr/>
            <p:nvPr/>
          </p:nvSpPr>
          <p:spPr>
            <a:xfrm>
              <a:off x="6225476" y="2761142"/>
              <a:ext cx="281185" cy="500465"/>
            </a:xfrm>
            <a:prstGeom prst="mathMultiply">
              <a:avLst/>
            </a:prstGeom>
            <a:solidFill>
              <a:srgbClr val="912133"/>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75172" tIns="116828" rIns="75172" bIns="116828" numCol="1" spcCol="1270" anchor="ctr" anchorCtr="0">
              <a:noAutofit/>
            </a:bodyPr>
            <a:lstStyle/>
            <a:p>
              <a:pPr algn="ctr" defTabSz="221342">
                <a:lnSpc>
                  <a:spcPct val="90000"/>
                </a:lnSpc>
                <a:spcBef>
                  <a:spcPct val="0"/>
                </a:spcBef>
                <a:spcAft>
                  <a:spcPct val="35000"/>
                </a:spcAft>
              </a:pPr>
              <a:endParaRPr lang="de-DE" sz="300"/>
            </a:p>
          </p:txBody>
        </p:sp>
      </p:grpSp>
      <p:sp>
        <p:nvSpPr>
          <p:cNvPr id="3" name="Textfeld 2"/>
          <p:cNvSpPr txBox="1"/>
          <p:nvPr/>
        </p:nvSpPr>
        <p:spPr>
          <a:xfrm>
            <a:off x="323533" y="339508"/>
            <a:ext cx="5608747" cy="738429"/>
          </a:xfrm>
          <a:prstGeom prst="rect">
            <a:avLst/>
          </a:prstGeom>
          <a:noFill/>
        </p:spPr>
        <p:txBody>
          <a:bodyPr wrap="none" lIns="91202" tIns="45604" rIns="91202" bIns="45604" rtlCol="0">
            <a:spAutoFit/>
          </a:bodyPr>
          <a:lstStyle/>
          <a:p>
            <a:pPr lvl="0"/>
            <a:r>
              <a:rPr lang="de-DE" sz="2400" dirty="0">
                <a:solidFill>
                  <a:srgbClr val="00318A"/>
                </a:solidFill>
                <a:latin typeface="Trebuchet MS" charset="0"/>
              </a:rPr>
              <a:t>Persönlichkeit, Kompetenz und Passung </a:t>
            </a:r>
          </a:p>
          <a:p>
            <a:endParaRPr lang="en-US" dirty="0"/>
          </a:p>
        </p:txBody>
      </p:sp>
      <p:sp>
        <p:nvSpPr>
          <p:cNvPr id="2" name="Textfeld 1"/>
          <p:cNvSpPr txBox="1"/>
          <p:nvPr/>
        </p:nvSpPr>
        <p:spPr>
          <a:xfrm>
            <a:off x="6108246" y="2246347"/>
            <a:ext cx="184529" cy="369267"/>
          </a:xfrm>
          <a:prstGeom prst="rect">
            <a:avLst/>
          </a:prstGeom>
          <a:noFill/>
        </p:spPr>
        <p:txBody>
          <a:bodyPr wrap="none" lIns="91372" tIns="45688" rIns="91372" bIns="45688" rtlCol="0">
            <a:spAutoFit/>
          </a:bodyPr>
          <a:lstStyle/>
          <a:p>
            <a:endParaRPr lang="de-DE" dirty="0"/>
          </a:p>
        </p:txBody>
      </p:sp>
      <p:sp>
        <p:nvSpPr>
          <p:cNvPr id="14" name="Textfeld 13"/>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2"/>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2"/>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3"/>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3"/>
              </a:rPr>
              <a:t/>
            </a:r>
            <a:br>
              <a:rPr lang="de-DE" sz="700" b="0" i="1" dirty="0" smtClean="0">
                <a:solidFill>
                  <a:schemeClr val="tx1"/>
                </a:solidFill>
                <a:latin typeface="Arial" panose="020B0604020202020204" pitchFamily="34" charset="0"/>
                <a:cs typeface="Arial" panose="020B0604020202020204" pitchFamily="34" charset="0"/>
                <a:hlinkClick r:id="rId3"/>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4537800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1" name="Rectangle 3"/>
          <p:cNvSpPr>
            <a:spLocks noGrp="1" noChangeArrowheads="1"/>
          </p:cNvSpPr>
          <p:nvPr>
            <p:ph type="body" idx="1"/>
          </p:nvPr>
        </p:nvSpPr>
        <p:spPr>
          <a:xfrm>
            <a:off x="468315" y="1038226"/>
            <a:ext cx="8675687" cy="3910013"/>
          </a:xfrm>
        </p:spPr>
        <p:txBody>
          <a:bodyPr/>
          <a:lstStyle/>
          <a:p>
            <a:pPr>
              <a:buFontTx/>
              <a:buNone/>
            </a:pPr>
            <a:r>
              <a:rPr lang="de-DE" dirty="0" smtClean="0">
                <a:latin typeface="Trebuchet MS" charset="0"/>
              </a:rPr>
              <a:t>Wie Blitzpuzzeln</a:t>
            </a:r>
            <a:r>
              <a:rPr lang="de-DE" dirty="0">
                <a:latin typeface="Trebuchet MS" charset="0"/>
              </a:rPr>
              <a:t>: Kollage aus verschiedenen </a:t>
            </a:r>
            <a:r>
              <a:rPr lang="de-DE" dirty="0" smtClean="0">
                <a:latin typeface="Trebuchet MS" charset="0"/>
              </a:rPr>
              <a:t>Sets</a:t>
            </a:r>
          </a:p>
          <a:p>
            <a:pPr>
              <a:buFontTx/>
              <a:buNone/>
            </a:pPr>
            <a:endParaRPr lang="de-DE" dirty="0">
              <a:latin typeface="Trebuchet MS" charset="0"/>
            </a:endParaRPr>
          </a:p>
          <a:p>
            <a:pPr>
              <a:buFont typeface="Wingdings" charset="0"/>
              <a:buChar char="§"/>
            </a:pPr>
            <a:r>
              <a:rPr lang="de-DE" dirty="0" smtClean="0">
                <a:latin typeface="Trebuchet MS" charset="0"/>
              </a:rPr>
              <a:t>Intuition (Funktion) </a:t>
            </a:r>
            <a:r>
              <a:rPr lang="de-DE" dirty="0">
                <a:latin typeface="Trebuchet MS" charset="0"/>
              </a:rPr>
              <a:t>= Komponieren aus Eindrücken, Phantasien ein Wirklichkeitsbild, ein Urteil über </a:t>
            </a:r>
            <a:r>
              <a:rPr lang="de-DE" dirty="0" smtClean="0">
                <a:latin typeface="Trebuchet MS" charset="0"/>
              </a:rPr>
              <a:t>Wirklichkeit</a:t>
            </a:r>
          </a:p>
          <a:p>
            <a:pPr>
              <a:buFont typeface="Wingdings" charset="0"/>
              <a:buChar char="§"/>
            </a:pPr>
            <a:r>
              <a:rPr lang="de-DE" dirty="0" smtClean="0">
                <a:latin typeface="Trebuchet MS" charset="0"/>
              </a:rPr>
              <a:t>Intuitionen (Ergebnisse) = Wirklichkeitsbilder</a:t>
            </a:r>
            <a:endParaRPr lang="de-DE" dirty="0">
              <a:latin typeface="Trebuchet MS" charset="0"/>
            </a:endParaRPr>
          </a:p>
          <a:p>
            <a:pPr>
              <a:buFont typeface="Wingdings" charset="0"/>
              <a:buChar char="§"/>
            </a:pPr>
            <a:r>
              <a:rPr lang="de-DE" dirty="0">
                <a:latin typeface="Trebuchet MS" charset="0"/>
              </a:rPr>
              <a:t>nicht unbedingt in Bewusstheit und Sprache gefasst oder fassbar</a:t>
            </a:r>
          </a:p>
          <a:p>
            <a:pPr>
              <a:buFont typeface="Wingdings" charset="0"/>
              <a:buChar char="§"/>
            </a:pPr>
            <a:r>
              <a:rPr lang="de-DE" dirty="0">
                <a:latin typeface="Trebuchet MS" charset="0"/>
              </a:rPr>
              <a:t>in kürzester Zeit verfügbar</a:t>
            </a:r>
          </a:p>
          <a:p>
            <a:pPr>
              <a:buFont typeface="Wingdings" charset="0"/>
              <a:buChar char="§"/>
            </a:pPr>
            <a:r>
              <a:rPr lang="de-DE" dirty="0">
                <a:latin typeface="Trebuchet MS" charset="0"/>
              </a:rPr>
              <a:t>organisieren Erleben und Verhalten</a:t>
            </a:r>
          </a:p>
          <a:p>
            <a:pPr>
              <a:buFont typeface="Wingdings" charset="0"/>
              <a:buChar char="§"/>
            </a:pPr>
            <a:r>
              <a:rPr lang="de-DE" dirty="0">
                <a:latin typeface="Trebuchet MS" charset="0"/>
              </a:rPr>
              <a:t>ob man</a:t>
            </a:r>
            <a:r>
              <a:rPr lang="ja-JP" altLang="de-DE" dirty="0">
                <a:latin typeface="Arial"/>
              </a:rPr>
              <a:t>‘</a:t>
            </a:r>
            <a:r>
              <a:rPr lang="de-DE" dirty="0">
                <a:latin typeface="Trebuchet MS" charset="0"/>
              </a:rPr>
              <a:t>s merkt oder nicht.</a:t>
            </a:r>
          </a:p>
          <a:p>
            <a:endParaRPr lang="de-DE" dirty="0">
              <a:latin typeface="Trebuchet MS" charset="0"/>
            </a:endParaRPr>
          </a:p>
        </p:txBody>
      </p:sp>
      <p:sp>
        <p:nvSpPr>
          <p:cNvPr id="4" name="Rectangle 2"/>
          <p:cNvSpPr txBox="1">
            <a:spLocks noChangeArrowheads="1"/>
          </p:cNvSpPr>
          <p:nvPr/>
        </p:nvSpPr>
        <p:spPr>
          <a:xfrm>
            <a:off x="323530" y="339503"/>
            <a:ext cx="7056437" cy="1019175"/>
          </a:xfrm>
          <a:prstGeom prst="rect">
            <a:avLst/>
          </a:prstGeom>
        </p:spPr>
        <p:txBody>
          <a:bodyPr vert="horz" lIns="91151" tIns="45578" rIns="91151" bIns="45578" rtlCol="0" anchor="ctr">
            <a:noAutofit/>
          </a:bodyPr>
          <a:lstStyle>
            <a:lvl1pPr algn="l" defTabSz="912199" rtl="0" eaLnBrk="1" latinLnBrk="0" hangingPunct="1">
              <a:spcBef>
                <a:spcPct val="0"/>
              </a:spcBef>
              <a:buNone/>
              <a:defRPr sz="2800" kern="1200">
                <a:solidFill>
                  <a:srgbClr val="575984"/>
                </a:solidFill>
                <a:latin typeface="AkkuratStd" pitchFamily="34" charset="0"/>
                <a:ea typeface="+mj-ea"/>
                <a:cs typeface="+mj-cs"/>
              </a:defRPr>
            </a:lvl1pPr>
          </a:lstStyle>
          <a:p>
            <a:r>
              <a:rPr lang="de-DE" b="1" i="1" dirty="0" smtClean="0"/>
              <a:t>2.4. Intuition</a:t>
            </a:r>
            <a:endParaRPr lang="de-DE" b="1" dirty="0">
              <a:solidFill>
                <a:srgbClr val="00318A"/>
              </a:solidFill>
              <a:latin typeface="Trebuchet MS" charset="0"/>
            </a:endParaRPr>
          </a:p>
        </p:txBody>
      </p:sp>
      <p:sp>
        <p:nvSpPr>
          <p:cNvPr id="5" name="Textfeld 4"/>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49514273"/>
      </p:ext>
    </p:extLst>
  </p:cSld>
  <p:clrMapOvr>
    <a:masterClrMapping/>
  </p:clrMapOvr>
  <p:transition>
    <p:zoom/>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2"/>
          <p:cNvSpPr>
            <a:spLocks noGrp="1" noChangeArrowheads="1"/>
          </p:cNvSpPr>
          <p:nvPr>
            <p:ph type="title"/>
          </p:nvPr>
        </p:nvSpPr>
        <p:spPr>
          <a:xfrm>
            <a:off x="467547" y="555527"/>
            <a:ext cx="7056437" cy="720080"/>
          </a:xfrm>
        </p:spPr>
        <p:txBody>
          <a:bodyPr/>
          <a:lstStyle/>
          <a:p>
            <a:r>
              <a:rPr lang="de-DE" dirty="0">
                <a:solidFill>
                  <a:srgbClr val="00318A"/>
                </a:solidFill>
                <a:latin typeface="Trebuchet MS" charset="0"/>
              </a:rPr>
              <a:t>Intuition bei </a:t>
            </a:r>
            <a:r>
              <a:rPr lang="de-DE" dirty="0" smtClean="0">
                <a:solidFill>
                  <a:srgbClr val="00318A"/>
                </a:solidFill>
                <a:latin typeface="Trebuchet MS" charset="0"/>
              </a:rPr>
              <a:t>Berne 1949</a:t>
            </a:r>
            <a:r>
              <a:rPr lang="de-DE" b="1" dirty="0">
                <a:solidFill>
                  <a:srgbClr val="00318A"/>
                </a:solidFill>
                <a:latin typeface="Trebuchet MS" charset="0"/>
              </a:rPr>
              <a:t/>
            </a:r>
            <a:br>
              <a:rPr lang="de-DE" b="1" dirty="0">
                <a:solidFill>
                  <a:srgbClr val="00318A"/>
                </a:solidFill>
                <a:latin typeface="Trebuchet MS" charset="0"/>
              </a:rPr>
            </a:br>
            <a:endParaRPr lang="de-DE" b="1" dirty="0">
              <a:solidFill>
                <a:srgbClr val="00318A"/>
              </a:solidFill>
              <a:latin typeface="Trebuchet MS" charset="0"/>
            </a:endParaRPr>
          </a:p>
        </p:txBody>
      </p:sp>
      <p:sp>
        <p:nvSpPr>
          <p:cNvPr id="291843" name="Rectangle 3"/>
          <p:cNvSpPr>
            <a:spLocks noGrp="1" noChangeArrowheads="1"/>
          </p:cNvSpPr>
          <p:nvPr>
            <p:ph type="body" idx="1"/>
          </p:nvPr>
        </p:nvSpPr>
        <p:spPr>
          <a:xfrm>
            <a:off x="609600" y="1006079"/>
            <a:ext cx="7924800" cy="4287440"/>
          </a:xfrm>
        </p:spPr>
        <p:txBody>
          <a:bodyPr/>
          <a:lstStyle/>
          <a:p>
            <a:pPr>
              <a:buFontTx/>
              <a:buNone/>
            </a:pPr>
            <a:r>
              <a:rPr lang="de-DE" sz="2400" dirty="0">
                <a:latin typeface="Trebuchet MS" charset="0"/>
              </a:rPr>
              <a:t>Pragmatische Definition:</a:t>
            </a:r>
          </a:p>
          <a:p>
            <a:pPr>
              <a:buFontTx/>
              <a:buNone/>
            </a:pPr>
            <a:endParaRPr lang="de-DE" sz="2400" dirty="0">
              <a:latin typeface="Trebuchet MS" charset="0"/>
            </a:endParaRPr>
          </a:p>
          <a:p>
            <a:pPr>
              <a:buFontTx/>
              <a:buNone/>
            </a:pPr>
            <a:r>
              <a:rPr lang="de-DE" sz="2400" i="1" dirty="0">
                <a:latin typeface="Trebuchet MS" charset="0"/>
              </a:rPr>
              <a:t>Wissen / beruht auf Erfahrung / wird durch Kontakt erworben / „Wie</a:t>
            </a:r>
            <a:r>
              <a:rPr lang="ja-JP" altLang="de-DE" sz="2400" i="1" dirty="0">
                <a:latin typeface="Arial"/>
              </a:rPr>
              <a:t>“</a:t>
            </a:r>
            <a:r>
              <a:rPr lang="de-DE" sz="2400" i="1" dirty="0">
                <a:latin typeface="Trebuchet MS" charset="0"/>
              </a:rPr>
              <a:t> nicht erklärbar .</a:t>
            </a:r>
          </a:p>
          <a:p>
            <a:pPr>
              <a:buFont typeface="Wingdings" charset="0"/>
              <a:buChar char="à"/>
            </a:pPr>
            <a:r>
              <a:rPr lang="de-DE" sz="2400" i="1" dirty="0">
                <a:latin typeface="Trebuchet MS" charset="0"/>
                <a:sym typeface="Wingdings" charset="0"/>
              </a:rPr>
              <a:t>Urteil über Wirklichkeit ohne Wissen </a:t>
            </a:r>
            <a:r>
              <a:rPr lang="de-DE" sz="2400" b="1" i="1" dirty="0">
                <a:latin typeface="Trebuchet MS" charset="0"/>
                <a:sym typeface="Wingdings" charset="0"/>
              </a:rPr>
              <a:t>wie</a:t>
            </a:r>
            <a:r>
              <a:rPr lang="de-DE" sz="2400" i="1" dirty="0">
                <a:latin typeface="Trebuchet MS" charset="0"/>
                <a:sym typeface="Wingdings" charset="0"/>
              </a:rPr>
              <a:t> und oft ohne Wissen </a:t>
            </a:r>
            <a:r>
              <a:rPr lang="de-DE" sz="2400" b="1" i="1" dirty="0">
                <a:latin typeface="Trebuchet MS" charset="0"/>
                <a:sym typeface="Wingdings" charset="0"/>
              </a:rPr>
              <a:t>was</a:t>
            </a:r>
            <a:r>
              <a:rPr lang="de-DE" sz="2400" i="1" dirty="0">
                <a:latin typeface="Trebuchet MS" charset="0"/>
                <a:sym typeface="Wingdings" charset="0"/>
              </a:rPr>
              <a:t>, aber Handeln „</a:t>
            </a:r>
            <a:r>
              <a:rPr lang="de-DE" sz="2400" b="1" i="1" dirty="0">
                <a:latin typeface="Trebuchet MS" charset="0"/>
                <a:sym typeface="Wingdings" charset="0"/>
              </a:rPr>
              <a:t>als ob</a:t>
            </a:r>
            <a:r>
              <a:rPr lang="ja-JP" altLang="de-DE" sz="2400" i="1" dirty="0">
                <a:latin typeface="Arial"/>
                <a:sym typeface="Wingdings" charset="0"/>
              </a:rPr>
              <a:t>“</a:t>
            </a:r>
            <a:endParaRPr lang="de-DE" sz="2400" i="1" dirty="0">
              <a:latin typeface="Trebuchet MS" charset="0"/>
              <a:sym typeface="Wingdings" charset="0"/>
            </a:endParaRPr>
          </a:p>
          <a:p>
            <a:pPr>
              <a:buFont typeface="Wingdings" charset="0"/>
              <a:buChar char="à"/>
            </a:pPr>
            <a:r>
              <a:rPr lang="de-DE" sz="2400" i="1" dirty="0">
                <a:latin typeface="Trebuchet MS" charset="0"/>
              </a:rPr>
              <a:t> Selbst und Fremdbeobachtung, um sich implizite Urteile klar zu machen.</a:t>
            </a:r>
          </a:p>
          <a:p>
            <a:pPr>
              <a:buFontTx/>
              <a:buNone/>
            </a:pPr>
            <a:endParaRPr lang="de-DE" i="1" dirty="0">
              <a:latin typeface="Trebuchet MS" charset="0"/>
            </a:endParaRPr>
          </a:p>
        </p:txBody>
      </p:sp>
      <p:sp>
        <p:nvSpPr>
          <p:cNvPr id="4" name="Textfeld 3"/>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29148951"/>
      </p:ext>
    </p:extLst>
  </p:cSld>
  <p:clrMapOvr>
    <a:masterClrMapping/>
  </p:clrMapOvr>
  <p:transition>
    <p:zoom/>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4" name="Rectangle 2"/>
          <p:cNvSpPr>
            <a:spLocks noGrp="1" noChangeArrowheads="1"/>
          </p:cNvSpPr>
          <p:nvPr>
            <p:ph type="title"/>
          </p:nvPr>
        </p:nvSpPr>
        <p:spPr>
          <a:xfrm>
            <a:off x="683572" y="41989"/>
            <a:ext cx="6448425" cy="1019175"/>
          </a:xfrm>
        </p:spPr>
        <p:txBody>
          <a:bodyPr/>
          <a:lstStyle/>
          <a:p>
            <a:r>
              <a:rPr lang="de-DE" dirty="0">
                <a:solidFill>
                  <a:srgbClr val="00318A"/>
                </a:solidFill>
                <a:latin typeface="Trebuchet MS" charset="0"/>
              </a:rPr>
              <a:t>„Geläuterte</a:t>
            </a:r>
            <a:r>
              <a:rPr lang="ja-JP" altLang="de-DE" dirty="0">
                <a:solidFill>
                  <a:srgbClr val="00318A"/>
                </a:solidFill>
                <a:latin typeface="Arial"/>
              </a:rPr>
              <a:t>“</a:t>
            </a:r>
            <a:r>
              <a:rPr lang="de-DE" dirty="0">
                <a:solidFill>
                  <a:srgbClr val="00318A"/>
                </a:solidFill>
                <a:latin typeface="Trebuchet MS" charset="0"/>
              </a:rPr>
              <a:t> Intuition</a:t>
            </a:r>
            <a:r>
              <a:rPr lang="de-DE" sz="3600" dirty="0"/>
              <a:t> </a:t>
            </a:r>
          </a:p>
        </p:txBody>
      </p:sp>
      <p:sp>
        <p:nvSpPr>
          <p:cNvPr id="330755" name="Rectangle 3"/>
          <p:cNvSpPr>
            <a:spLocks noGrp="1" noChangeArrowheads="1"/>
          </p:cNvSpPr>
          <p:nvPr>
            <p:ph type="body" idx="1"/>
          </p:nvPr>
        </p:nvSpPr>
        <p:spPr>
          <a:xfrm>
            <a:off x="900113" y="951310"/>
            <a:ext cx="7924800" cy="3963590"/>
          </a:xfrm>
        </p:spPr>
        <p:txBody>
          <a:bodyPr/>
          <a:lstStyle/>
          <a:p>
            <a:pPr>
              <a:buFontTx/>
              <a:buNone/>
            </a:pPr>
            <a:r>
              <a:rPr lang="de-DE" sz="2400" dirty="0">
                <a:solidFill>
                  <a:srgbClr val="000000"/>
                </a:solidFill>
                <a:latin typeface="Trebuchet MS" charset="0"/>
              </a:rPr>
              <a:t>Intuition kann</a:t>
            </a:r>
          </a:p>
          <a:p>
            <a:pPr>
              <a:buFont typeface="Wingdings" charset="0"/>
              <a:buChar char="§"/>
            </a:pPr>
            <a:r>
              <a:rPr lang="de-DE" sz="2400" dirty="0">
                <a:solidFill>
                  <a:srgbClr val="000000"/>
                </a:solidFill>
                <a:latin typeface="Trebuchet MS" charset="0"/>
              </a:rPr>
              <a:t>treffend oder falsch, </a:t>
            </a:r>
          </a:p>
          <a:p>
            <a:pPr>
              <a:buFont typeface="Wingdings" charset="0"/>
              <a:buChar char="§"/>
            </a:pPr>
            <a:r>
              <a:rPr lang="de-DE" sz="2400" dirty="0">
                <a:solidFill>
                  <a:srgbClr val="000000"/>
                </a:solidFill>
                <a:latin typeface="Trebuchet MS" charset="0"/>
              </a:rPr>
              <a:t>irrelevant oder bedeutsam,</a:t>
            </a:r>
          </a:p>
          <a:p>
            <a:pPr>
              <a:buFont typeface="Wingdings" charset="0"/>
              <a:buChar char="§"/>
            </a:pPr>
            <a:r>
              <a:rPr lang="de-DE" sz="2400" dirty="0">
                <a:solidFill>
                  <a:srgbClr val="000000"/>
                </a:solidFill>
                <a:latin typeface="Trebuchet MS" charset="0"/>
              </a:rPr>
              <a:t>differenziert oder schematisch,</a:t>
            </a:r>
          </a:p>
          <a:p>
            <a:pPr>
              <a:buFont typeface="Wingdings" charset="0"/>
              <a:buChar char="§"/>
            </a:pPr>
            <a:r>
              <a:rPr lang="de-DE" sz="2400" dirty="0">
                <a:solidFill>
                  <a:srgbClr val="000000"/>
                </a:solidFill>
                <a:latin typeface="Trebuchet MS" charset="0"/>
              </a:rPr>
              <a:t>professionell geschult oder zufällig,</a:t>
            </a:r>
          </a:p>
          <a:p>
            <a:pPr>
              <a:buFont typeface="Wingdings" charset="0"/>
              <a:buChar char="§"/>
            </a:pPr>
            <a:r>
              <a:rPr lang="de-DE" sz="2400" dirty="0">
                <a:solidFill>
                  <a:srgbClr val="000000"/>
                </a:solidFill>
                <a:latin typeface="Trebuchet MS" charset="0"/>
              </a:rPr>
              <a:t>kreativ oder gewohnheitsmäßig sein.</a:t>
            </a:r>
          </a:p>
          <a:p>
            <a:pPr>
              <a:buFontTx/>
              <a:buNone/>
            </a:pPr>
            <a:r>
              <a:rPr lang="de-DE" sz="2400" dirty="0">
                <a:solidFill>
                  <a:srgbClr val="000000"/>
                </a:solidFill>
                <a:latin typeface="Trebuchet MS" charset="0"/>
                <a:sym typeface="Wingdings" charset="0"/>
              </a:rPr>
              <a:t> Daher: Intuition braucht Dialog</a:t>
            </a:r>
          </a:p>
        </p:txBody>
      </p:sp>
      <p:sp>
        <p:nvSpPr>
          <p:cNvPr id="4" name="Textfeld 3"/>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20379279"/>
      </p:ext>
    </p:extLst>
  </p:cSld>
  <p:clrMapOvr>
    <a:masterClrMapping/>
  </p:clrMapOvr>
  <p:transition>
    <p:zoom/>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2"/>
          <p:cNvSpPr>
            <a:spLocks noGrp="1" noChangeArrowheads="1"/>
          </p:cNvSpPr>
          <p:nvPr>
            <p:ph type="title"/>
          </p:nvPr>
        </p:nvSpPr>
        <p:spPr>
          <a:xfrm>
            <a:off x="323532" y="123479"/>
            <a:ext cx="6448425" cy="1019175"/>
          </a:xfrm>
        </p:spPr>
        <p:txBody>
          <a:bodyPr/>
          <a:lstStyle/>
          <a:p>
            <a:r>
              <a:rPr lang="de-DE" dirty="0" smtClean="0">
                <a:solidFill>
                  <a:srgbClr val="00318A"/>
                </a:solidFill>
                <a:latin typeface="Trebuchet MS" charset="0"/>
              </a:rPr>
              <a:t>Intuition und Kompetenz</a:t>
            </a:r>
            <a:endParaRPr lang="de-DE" dirty="0">
              <a:solidFill>
                <a:srgbClr val="00318A"/>
              </a:solidFill>
              <a:latin typeface="Trebuchet MS" charset="0"/>
            </a:endParaRPr>
          </a:p>
        </p:txBody>
      </p:sp>
      <p:sp>
        <p:nvSpPr>
          <p:cNvPr id="283651" name="Rectangle 3"/>
          <p:cNvSpPr>
            <a:spLocks noGrp="1" noChangeArrowheads="1"/>
          </p:cNvSpPr>
          <p:nvPr>
            <p:ph type="body" idx="1"/>
          </p:nvPr>
        </p:nvSpPr>
        <p:spPr>
          <a:xfrm>
            <a:off x="323532" y="1038229"/>
            <a:ext cx="8459787" cy="4105275"/>
          </a:xfrm>
        </p:spPr>
        <p:txBody>
          <a:bodyPr/>
          <a:lstStyle/>
          <a:p>
            <a:pPr marL="0" indent="0">
              <a:buNone/>
            </a:pPr>
            <a:r>
              <a:rPr lang="de-DE" b="1" dirty="0" smtClean="0">
                <a:latin typeface="Trebuchet MS" charset="0"/>
              </a:rPr>
              <a:t>Hemmnisse abbauen  </a:t>
            </a:r>
          </a:p>
          <a:p>
            <a:r>
              <a:rPr lang="de-DE" dirty="0" smtClean="0">
                <a:latin typeface="Trebuchet MS" charset="0"/>
              </a:rPr>
              <a:t>Unerkannte Begierden</a:t>
            </a:r>
          </a:p>
          <a:p>
            <a:r>
              <a:rPr lang="de-DE" dirty="0" smtClean="0">
                <a:latin typeface="Trebuchet MS" charset="0"/>
              </a:rPr>
              <a:t>Unerkannte Tabus</a:t>
            </a:r>
            <a:endParaRPr lang="de-DE" dirty="0">
              <a:latin typeface="Trebuchet MS" charset="0"/>
            </a:endParaRPr>
          </a:p>
          <a:p>
            <a:r>
              <a:rPr lang="de-DE" dirty="0" smtClean="0">
                <a:latin typeface="Trebuchet MS" charset="0"/>
              </a:rPr>
              <a:t>Unerkannte Gewohnheiten</a:t>
            </a:r>
          </a:p>
          <a:p>
            <a:pPr>
              <a:buFont typeface="Wingdings" charset="0"/>
              <a:buChar char="§"/>
            </a:pPr>
            <a:endParaRPr lang="de-DE" dirty="0" smtClean="0">
              <a:latin typeface="Trebuchet MS" charset="0"/>
              <a:sym typeface="Wingdings" charset="0"/>
            </a:endParaRPr>
          </a:p>
          <a:p>
            <a:endParaRPr lang="de-DE" dirty="0">
              <a:latin typeface="Trebuchet MS" charset="0"/>
              <a:sym typeface="Wingdings" charset="0"/>
            </a:endParaRPr>
          </a:p>
          <a:p>
            <a:pPr>
              <a:buFontTx/>
              <a:buNone/>
            </a:pPr>
            <a:r>
              <a:rPr lang="de-DE" dirty="0" smtClean="0">
                <a:latin typeface="Trebuchet MS" charset="0"/>
                <a:sym typeface="Wingdings" charset="0"/>
              </a:rPr>
              <a:t>Wissenschaftliche </a:t>
            </a:r>
            <a:r>
              <a:rPr lang="de-DE" dirty="0">
                <a:latin typeface="Trebuchet MS" charset="0"/>
                <a:sym typeface="Wingdings" charset="0"/>
              </a:rPr>
              <a:t>Methodik (mehr </a:t>
            </a:r>
            <a:r>
              <a:rPr lang="de-DE" dirty="0" smtClean="0">
                <a:latin typeface="Trebuchet MS" charset="0"/>
                <a:sym typeface="Wingdings" charset="0"/>
              </a:rPr>
              <a:t>Gewissheit) </a:t>
            </a:r>
          </a:p>
          <a:p>
            <a:pPr>
              <a:buFontTx/>
              <a:buNone/>
            </a:pPr>
            <a:r>
              <a:rPr lang="de-DE" dirty="0">
                <a:latin typeface="Trebuchet MS" charset="0"/>
                <a:sym typeface="Wingdings" charset="0"/>
              </a:rPr>
              <a:t>und Intuition (mehr </a:t>
            </a:r>
            <a:r>
              <a:rPr lang="de-DE" dirty="0" smtClean="0">
                <a:latin typeface="Trebuchet MS" charset="0"/>
                <a:sym typeface="Wingdings" charset="0"/>
              </a:rPr>
              <a:t>Möglichkeiten) sind zusammen  </a:t>
            </a:r>
          </a:p>
          <a:p>
            <a:pPr>
              <a:buFontTx/>
              <a:buNone/>
            </a:pPr>
            <a:r>
              <a:rPr lang="de-DE" dirty="0" smtClean="0">
                <a:latin typeface="Trebuchet MS" charset="0"/>
                <a:sym typeface="Wingdings" charset="0"/>
              </a:rPr>
              <a:t>Grundlage </a:t>
            </a:r>
            <a:r>
              <a:rPr lang="de-DE" dirty="0">
                <a:latin typeface="Trebuchet MS" charset="0"/>
                <a:sym typeface="Wingdings" charset="0"/>
              </a:rPr>
              <a:t>für kreatives </a:t>
            </a:r>
            <a:r>
              <a:rPr lang="de-DE" dirty="0" smtClean="0">
                <a:latin typeface="Trebuchet MS" charset="0"/>
                <a:sym typeface="Wingdings" charset="0"/>
              </a:rPr>
              <a:t>Denken und Handeln</a:t>
            </a:r>
            <a:endParaRPr lang="de-DE" altLang="ja-JP" dirty="0" smtClean="0">
              <a:latin typeface="Arial"/>
              <a:sym typeface="Wingdings" charset="0"/>
            </a:endParaRPr>
          </a:p>
          <a:p>
            <a:pPr marL="0" indent="0">
              <a:buNone/>
            </a:pPr>
            <a:endParaRPr lang="de-DE" dirty="0"/>
          </a:p>
        </p:txBody>
      </p:sp>
      <p:sp>
        <p:nvSpPr>
          <p:cNvPr id="2" name="Textfeld 1"/>
          <p:cNvSpPr txBox="1"/>
          <p:nvPr/>
        </p:nvSpPr>
        <p:spPr>
          <a:xfrm>
            <a:off x="4211962" y="1419624"/>
            <a:ext cx="4839649" cy="1892761"/>
          </a:xfrm>
          <a:prstGeom prst="rect">
            <a:avLst/>
          </a:prstGeom>
          <a:noFill/>
        </p:spPr>
        <p:txBody>
          <a:bodyPr wrap="none" lIns="91372" tIns="45688" rIns="91372" bIns="45688" rtlCol="0">
            <a:spAutoFit/>
          </a:bodyPr>
          <a:lstStyle/>
          <a:p>
            <a:r>
              <a:rPr lang="de-DE" b="1" dirty="0" smtClean="0">
                <a:latin typeface="Trebuchet MS" charset="0"/>
                <a:sym typeface="Wingdings" charset="0"/>
              </a:rPr>
              <a:t>Ergänzungen </a:t>
            </a:r>
            <a:r>
              <a:rPr lang="de-DE" dirty="0" smtClean="0">
                <a:latin typeface="Trebuchet MS" charset="0"/>
                <a:sym typeface="Wingdings" charset="0"/>
              </a:rPr>
              <a:t>um </a:t>
            </a:r>
          </a:p>
          <a:p>
            <a:pPr marL="285538" indent="-285538">
              <a:lnSpc>
                <a:spcPct val="150000"/>
              </a:lnSpc>
              <a:buFont typeface="Arial"/>
              <a:buChar char="•"/>
            </a:pPr>
            <a:r>
              <a:rPr lang="de-DE" dirty="0">
                <a:latin typeface="Trebuchet MS" charset="0"/>
                <a:sym typeface="Wingdings" charset="0"/>
              </a:rPr>
              <a:t>Intuition des Möglichen (</a:t>
            </a:r>
            <a:r>
              <a:rPr lang="de-DE" dirty="0" err="1">
                <a:latin typeface="Trebuchet MS" charset="0"/>
                <a:sym typeface="Wingdings" charset="0"/>
              </a:rPr>
              <a:t>C.G.Jung</a:t>
            </a:r>
            <a:r>
              <a:rPr lang="de-DE" dirty="0">
                <a:latin typeface="Trebuchet MS" charset="0"/>
                <a:sym typeface="Wingdings" charset="0"/>
              </a:rPr>
              <a:t>)</a:t>
            </a:r>
          </a:p>
          <a:p>
            <a:pPr marL="285538" indent="-285538">
              <a:lnSpc>
                <a:spcPct val="150000"/>
              </a:lnSpc>
              <a:buFont typeface="Arial"/>
              <a:buChar char="•"/>
            </a:pPr>
            <a:r>
              <a:rPr lang="de-DE" dirty="0">
                <a:latin typeface="Trebuchet MS" charset="0"/>
                <a:sym typeface="Wingdings" charset="0"/>
              </a:rPr>
              <a:t>Rollen- und Kontextspezifische Intuitionen</a:t>
            </a:r>
          </a:p>
          <a:p>
            <a:pPr marL="285538" indent="-285538">
              <a:lnSpc>
                <a:spcPct val="150000"/>
              </a:lnSpc>
              <a:buFont typeface="Arial"/>
              <a:buChar char="•"/>
            </a:pPr>
            <a:r>
              <a:rPr lang="de-DE" dirty="0" smtClean="0">
                <a:latin typeface="Trebuchet MS" charset="0"/>
              </a:rPr>
              <a:t>Erfahrung und </a:t>
            </a:r>
            <a:r>
              <a:rPr lang="de-DE" dirty="0">
                <a:latin typeface="Trebuchet MS" charset="0"/>
              </a:rPr>
              <a:t>Können</a:t>
            </a:r>
          </a:p>
          <a:p>
            <a:endParaRPr lang="de-DE" dirty="0"/>
          </a:p>
        </p:txBody>
      </p:sp>
      <p:sp>
        <p:nvSpPr>
          <p:cNvPr id="5" name="Textfeld 4"/>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70530932"/>
      </p:ext>
    </p:extLst>
  </p:cSld>
  <p:clrMapOvr>
    <a:masterClrMapping/>
  </p:clrMapOvr>
  <p:transition>
    <p:zo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4" name="Rectangle 2"/>
          <p:cNvSpPr>
            <a:spLocks noGrp="1" noChangeArrowheads="1"/>
          </p:cNvSpPr>
          <p:nvPr>
            <p:ph type="title"/>
          </p:nvPr>
        </p:nvSpPr>
        <p:spPr>
          <a:xfrm>
            <a:off x="755577" y="627535"/>
            <a:ext cx="6592888" cy="576064"/>
          </a:xfrm>
        </p:spPr>
        <p:txBody>
          <a:bodyPr/>
          <a:lstStyle/>
          <a:p>
            <a:pPr>
              <a:defRPr/>
            </a:pPr>
            <a:r>
              <a:rPr lang="de-DE" b="1" dirty="0" smtClean="0"/>
              <a:t>Mein aktueller Kontext </a:t>
            </a:r>
            <a:r>
              <a:rPr lang="de-DE" dirty="0"/>
              <a:t/>
            </a:r>
            <a:br>
              <a:rPr lang="de-DE" dirty="0"/>
            </a:br>
            <a:endParaRPr lang="de-DE" b="1" dirty="0" smtClean="0">
              <a:solidFill>
                <a:srgbClr val="00318A"/>
              </a:solidFill>
              <a:latin typeface="Trebuchet MS" charset="0"/>
              <a:cs typeface="+mj-cs"/>
            </a:endParaRPr>
          </a:p>
        </p:txBody>
      </p:sp>
      <p:sp>
        <p:nvSpPr>
          <p:cNvPr id="340995" name="Rectangle 3"/>
          <p:cNvSpPr>
            <a:spLocks noGrp="1" noChangeArrowheads="1"/>
          </p:cNvSpPr>
          <p:nvPr>
            <p:ph type="body" idx="1"/>
          </p:nvPr>
        </p:nvSpPr>
        <p:spPr>
          <a:xfrm>
            <a:off x="827088" y="1491854"/>
            <a:ext cx="5473104" cy="3651647"/>
          </a:xfrm>
        </p:spPr>
        <p:txBody>
          <a:bodyPr/>
          <a:lstStyle/>
          <a:p>
            <a:pPr marL="0" indent="0">
              <a:buNone/>
            </a:pPr>
            <a:endParaRPr lang="de-DE" sz="2800" dirty="0">
              <a:solidFill>
                <a:srgbClr val="FFFFFF"/>
              </a:solidFill>
            </a:endParaRPr>
          </a:p>
        </p:txBody>
      </p:sp>
      <p:sp>
        <p:nvSpPr>
          <p:cNvPr id="340996" name="Rectangle 4"/>
          <p:cNvSpPr>
            <a:spLocks noChangeArrowheads="1"/>
          </p:cNvSpPr>
          <p:nvPr/>
        </p:nvSpPr>
        <p:spPr bwMode="auto">
          <a:xfrm>
            <a:off x="6" y="-185626"/>
            <a:ext cx="181285" cy="371271"/>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89766" tIns="46680" rIns="89766" bIns="46680" anchor="ctr">
            <a:spAutoFit/>
          </a:bodyPr>
          <a:lstStyle/>
          <a:p>
            <a:pPr>
              <a:defRPr/>
            </a:pPr>
            <a:endParaRPr lang="de-DE">
              <a:cs typeface="+mn-cs"/>
            </a:endParaRPr>
          </a:p>
        </p:txBody>
      </p:sp>
      <p:pic>
        <p:nvPicPr>
          <p:cNvPr id="3" name="Bild 2" descr="Bodensee 8-2009 094 Kopie.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141" y="14161"/>
            <a:ext cx="6858000" cy="5149881"/>
          </a:xfrm>
          <a:prstGeom prst="rect">
            <a:avLst/>
          </a:prstGeom>
        </p:spPr>
      </p:pic>
      <p:sp>
        <p:nvSpPr>
          <p:cNvPr id="6" name="Textfeld 5"/>
          <p:cNvSpPr txBox="1"/>
          <p:nvPr/>
        </p:nvSpPr>
        <p:spPr>
          <a:xfrm>
            <a:off x="4067946" y="411511"/>
            <a:ext cx="2121014" cy="1200094"/>
          </a:xfrm>
          <a:prstGeom prst="rect">
            <a:avLst/>
          </a:prstGeom>
          <a:noFill/>
        </p:spPr>
        <p:txBody>
          <a:bodyPr wrap="none" lIns="91202" tIns="45604" rIns="91202" bIns="45604" rtlCol="0">
            <a:spAutoFit/>
          </a:bodyPr>
          <a:lstStyle/>
          <a:p>
            <a:r>
              <a:rPr lang="de-DE" sz="2400" dirty="0">
                <a:solidFill>
                  <a:srgbClr val="FFFFFF"/>
                </a:solidFill>
              </a:rPr>
              <a:t>Systemische TA</a:t>
            </a:r>
          </a:p>
          <a:p>
            <a:r>
              <a:rPr lang="de-DE" sz="2400" dirty="0">
                <a:solidFill>
                  <a:srgbClr val="FFFFFF"/>
                </a:solidFill>
              </a:rPr>
              <a:t>Bernd Schmid</a:t>
            </a:r>
          </a:p>
          <a:p>
            <a:r>
              <a:rPr lang="de-DE" sz="2400" b="1" dirty="0">
                <a:solidFill>
                  <a:srgbClr val="FFFFFF"/>
                </a:solidFill>
              </a:rPr>
              <a:t>Zürich 6/2017</a:t>
            </a:r>
          </a:p>
        </p:txBody>
      </p:sp>
      <p:sp>
        <p:nvSpPr>
          <p:cNvPr id="10" name="Textfeld 9"/>
          <p:cNvSpPr txBox="1"/>
          <p:nvPr/>
        </p:nvSpPr>
        <p:spPr>
          <a:xfrm>
            <a:off x="611562" y="2859783"/>
            <a:ext cx="2493561" cy="1200094"/>
          </a:xfrm>
          <a:prstGeom prst="rect">
            <a:avLst/>
          </a:prstGeom>
          <a:noFill/>
        </p:spPr>
        <p:txBody>
          <a:bodyPr wrap="none" lIns="91202" tIns="45604" rIns="91202" bIns="45604" rtlCol="0">
            <a:spAutoFit/>
          </a:bodyPr>
          <a:lstStyle/>
          <a:p>
            <a:r>
              <a:rPr lang="de-DE" sz="2400" dirty="0">
                <a:solidFill>
                  <a:schemeClr val="bg1"/>
                </a:solidFill>
                <a:latin typeface="Arial"/>
                <a:cs typeface="Arial"/>
              </a:rPr>
              <a:t>1. </a:t>
            </a:r>
            <a:r>
              <a:rPr lang="de-DE" sz="2400" dirty="0">
                <a:solidFill>
                  <a:srgbClr val="FFFFFF"/>
                </a:solidFill>
                <a:latin typeface="Arial"/>
                <a:cs typeface="Arial"/>
              </a:rPr>
              <a:t>Modelle und </a:t>
            </a:r>
          </a:p>
          <a:p>
            <a:r>
              <a:rPr lang="de-DE" sz="2400" dirty="0">
                <a:solidFill>
                  <a:srgbClr val="FFFFFF"/>
                </a:solidFill>
                <a:latin typeface="Arial"/>
                <a:cs typeface="Arial"/>
              </a:rPr>
              <a:t>Perspektiven  für</a:t>
            </a:r>
          </a:p>
          <a:p>
            <a:r>
              <a:rPr lang="de-DE" sz="2400" dirty="0">
                <a:solidFill>
                  <a:schemeClr val="bg1"/>
                </a:solidFill>
                <a:latin typeface="Arial"/>
                <a:cs typeface="Arial"/>
              </a:rPr>
              <a:t>Systemische  TA</a:t>
            </a:r>
            <a:endParaRPr lang="en-US" dirty="0"/>
          </a:p>
        </p:txBody>
      </p:sp>
      <p:sp>
        <p:nvSpPr>
          <p:cNvPr id="8" name="Textfeld 7"/>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4"/>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4"/>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5"/>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5"/>
              </a:rPr>
              <a:t/>
            </a:r>
            <a:br>
              <a:rPr lang="de-DE" sz="700" b="0" i="1" dirty="0" smtClean="0">
                <a:solidFill>
                  <a:schemeClr val="tx1"/>
                </a:solidFill>
                <a:latin typeface="Arial" panose="020B0604020202020204" pitchFamily="34" charset="0"/>
                <a:cs typeface="Arial" panose="020B0604020202020204" pitchFamily="34" charset="0"/>
                <a:hlinkClick r:id="rId5"/>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12613345"/>
      </p:ext>
    </p:extLst>
  </p:cSld>
  <p:clrMapOvr>
    <a:masterClrMapping/>
  </p:clrMapOvr>
  <p:transition>
    <p:zoom/>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C:\Users\Praktikant\Downloads\DialogmodellDerKommunikation.png"/>
          <p:cNvPicPr>
            <a:picLocks noGrp="1" noChangeAspect="1" noChangeArrowheads="1"/>
          </p:cNvPicPr>
          <p:nvPr>
            <p:ph sz="half" idx="1"/>
          </p:nvPr>
        </p:nvPicPr>
        <p:blipFill>
          <a:blip r:embed="rId2" cstate="email">
            <a:extLst>
              <a:ext uri="{28A0092B-C50C-407E-A947-70E740481C1C}">
                <a14:useLocalDpi xmlns:a14="http://schemas.microsoft.com/office/drawing/2010/main"/>
              </a:ext>
            </a:extLst>
          </a:blip>
          <a:srcRect/>
          <a:stretch>
            <a:fillRect/>
          </a:stretch>
        </p:blipFill>
        <p:spPr bwMode="auto">
          <a:xfrm>
            <a:off x="0" y="1491630"/>
            <a:ext cx="7056178" cy="4032448"/>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2"/>
          <p:cNvSpPr>
            <a:spLocks noGrp="1" noChangeArrowheads="1"/>
          </p:cNvSpPr>
          <p:nvPr>
            <p:ph type="title"/>
          </p:nvPr>
        </p:nvSpPr>
        <p:spPr>
          <a:xfrm>
            <a:off x="251520" y="1059582"/>
            <a:ext cx="6696744" cy="720080"/>
          </a:xfrm>
        </p:spPr>
        <p:txBody>
          <a:bodyPr/>
          <a:lstStyle/>
          <a:p>
            <a:r>
              <a:rPr lang="de-DE" dirty="0" smtClean="0">
                <a:solidFill>
                  <a:srgbClr val="00318A"/>
                </a:solidFill>
                <a:latin typeface="Trebuchet MS" charset="0"/>
              </a:rPr>
              <a:t>Dialog-Modell</a:t>
            </a:r>
            <a:r>
              <a:rPr lang="de-DE" dirty="0">
                <a:solidFill>
                  <a:srgbClr val="00318A"/>
                </a:solidFill>
                <a:latin typeface="Trebuchet MS" charset="0"/>
              </a:rPr>
              <a:t> </a:t>
            </a:r>
            <a:r>
              <a:rPr lang="de-DE" dirty="0" smtClean="0">
                <a:solidFill>
                  <a:srgbClr val="00318A"/>
                </a:solidFill>
                <a:latin typeface="Trebuchet MS" charset="0"/>
              </a:rPr>
              <a:t>und Selbststeuerung</a:t>
            </a:r>
            <a:br>
              <a:rPr lang="de-DE" dirty="0" smtClean="0">
                <a:solidFill>
                  <a:srgbClr val="00318A"/>
                </a:solidFill>
                <a:latin typeface="Trebuchet MS" charset="0"/>
              </a:rPr>
            </a:br>
            <a:r>
              <a:rPr lang="de-DE" sz="2400" dirty="0">
                <a:solidFill>
                  <a:srgbClr val="00318A"/>
                </a:solidFill>
                <a:latin typeface="Trebuchet MS" charset="0"/>
              </a:rPr>
              <a:t>bewusst-methodisch </a:t>
            </a:r>
            <a:r>
              <a:rPr lang="de-DE" sz="2400" dirty="0">
                <a:solidFill>
                  <a:srgbClr val="00318A"/>
                </a:solidFill>
                <a:latin typeface="Trebuchet MS" charset="0"/>
                <a:sym typeface="Wingdings"/>
              </a:rPr>
              <a:t>  unbewusst intuitiv</a:t>
            </a:r>
            <a:r>
              <a:rPr lang="de-DE" b="1" dirty="0">
                <a:solidFill>
                  <a:srgbClr val="00318A"/>
                </a:solidFill>
                <a:latin typeface="Trebuchet MS" charset="0"/>
              </a:rPr>
              <a:t/>
            </a:r>
            <a:br>
              <a:rPr lang="de-DE" b="1" dirty="0">
                <a:solidFill>
                  <a:srgbClr val="00318A"/>
                </a:solidFill>
                <a:latin typeface="Trebuchet MS" charset="0"/>
              </a:rPr>
            </a:br>
            <a:endParaRPr lang="de-DE" b="1" dirty="0">
              <a:solidFill>
                <a:srgbClr val="00318A"/>
              </a:solidFill>
              <a:latin typeface="Trebuchet MS" charset="0"/>
            </a:endParaRPr>
          </a:p>
        </p:txBody>
      </p:sp>
      <p:sp>
        <p:nvSpPr>
          <p:cNvPr id="4" name="Textfeld 3"/>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7594145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95540" y="483518"/>
            <a:ext cx="6840537" cy="936104"/>
          </a:xfrm>
        </p:spPr>
        <p:txBody>
          <a:bodyPr/>
          <a:lstStyle/>
          <a:p>
            <a:r>
              <a:rPr lang="de-DE" b="1" dirty="0" smtClean="0"/>
              <a:t>2.5. Biographie und persönliche Herausforderungen </a:t>
            </a:r>
            <a:br>
              <a:rPr lang="de-DE" b="1" dirty="0" smtClean="0"/>
            </a:br>
            <a:endParaRPr lang="de-DE" dirty="0"/>
          </a:p>
        </p:txBody>
      </p:sp>
      <p:sp>
        <p:nvSpPr>
          <p:cNvPr id="5" name="Rechteck 4"/>
          <p:cNvSpPr/>
          <p:nvPr/>
        </p:nvSpPr>
        <p:spPr>
          <a:xfrm>
            <a:off x="395536" y="1275608"/>
            <a:ext cx="6624736" cy="4708747"/>
          </a:xfrm>
          <a:prstGeom prst="rect">
            <a:avLst/>
          </a:prstGeom>
        </p:spPr>
        <p:txBody>
          <a:bodyPr wrap="square" lIns="91202" tIns="45604" rIns="91202" bIns="45604">
            <a:spAutoFit/>
          </a:bodyPr>
          <a:lstStyle/>
          <a:p>
            <a:pPr lvl="0">
              <a:lnSpc>
                <a:spcPct val="150000"/>
              </a:lnSpc>
            </a:pPr>
            <a:r>
              <a:rPr lang="de-DE" sz="2400" b="1" dirty="0"/>
              <a:t>Biographie</a:t>
            </a:r>
            <a:r>
              <a:rPr lang="de-DE" sz="2400" dirty="0"/>
              <a:t> </a:t>
            </a:r>
          </a:p>
          <a:p>
            <a:pPr lvl="0"/>
            <a:r>
              <a:rPr lang="de-DE" sz="2400" dirty="0"/>
              <a:t>= Lebenserzählung in Kontexten ( Ereignisse und deren Verknüpfung) </a:t>
            </a:r>
          </a:p>
          <a:p>
            <a:pPr lvl="0"/>
            <a:r>
              <a:rPr lang="de-DE" sz="2400" i="1" dirty="0"/>
              <a:t>Irgendwann erfindet jeder eine Geschichte ...</a:t>
            </a:r>
          </a:p>
          <a:p>
            <a:pPr lvl="0"/>
            <a:endParaRPr lang="de-DE" sz="2400" i="1" dirty="0"/>
          </a:p>
          <a:p>
            <a:pPr lvl="0"/>
            <a:r>
              <a:rPr lang="de-DE" sz="2400" b="1" dirty="0"/>
              <a:t>Persönliche Herausforderung </a:t>
            </a:r>
          </a:p>
          <a:p>
            <a:pPr lvl="0"/>
            <a:r>
              <a:rPr lang="de-DE" sz="2400" dirty="0"/>
              <a:t>Welche Fragen stellen sich durch Wesensart, äußere und innere Ereignisse? (Vermeidung?)</a:t>
            </a:r>
          </a:p>
          <a:p>
            <a:pPr lvl="0">
              <a:lnSpc>
                <a:spcPct val="150000"/>
              </a:lnSpc>
            </a:pPr>
            <a:endParaRPr lang="de-DE" sz="2400" i="1" dirty="0"/>
          </a:p>
          <a:p>
            <a:pPr lvl="0">
              <a:lnSpc>
                <a:spcPct val="150000"/>
              </a:lnSpc>
            </a:pPr>
            <a:r>
              <a:rPr lang="de-DE" sz="2400" dirty="0"/>
              <a:t>	</a:t>
            </a:r>
          </a:p>
          <a:p>
            <a:pPr lvl="0"/>
            <a:endParaRPr lang="de-DE" sz="2400" dirty="0"/>
          </a:p>
        </p:txBody>
      </p:sp>
      <p:sp>
        <p:nvSpPr>
          <p:cNvPr id="4" name="Textfeld 3"/>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2"/>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2"/>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3"/>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3"/>
              </a:rPr>
              <a:t/>
            </a:r>
            <a:br>
              <a:rPr lang="de-DE" sz="700" b="0" i="1" dirty="0" smtClean="0">
                <a:solidFill>
                  <a:schemeClr val="tx1"/>
                </a:solidFill>
                <a:latin typeface="Arial" panose="020B0604020202020204" pitchFamily="34" charset="0"/>
                <a:cs typeface="Arial" panose="020B0604020202020204" pitchFamily="34" charset="0"/>
                <a:hlinkClick r:id="rId3"/>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72442321"/>
      </p:ext>
    </p:extLst>
  </p:cSld>
  <p:clrMapOvr>
    <a:masterClrMapping/>
  </p:clrMapOvr>
  <p:transition>
    <p:zoom/>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An-Passung</a:t>
            </a:r>
            <a:r>
              <a:rPr lang="de-DE" b="1" dirty="0" smtClean="0"/>
              <a:t> </a:t>
            </a:r>
            <a:br>
              <a:rPr lang="de-DE" b="1" dirty="0" smtClean="0"/>
            </a:br>
            <a:r>
              <a:rPr lang="de-DE" sz="2400" dirty="0"/>
              <a:t>- </a:t>
            </a:r>
            <a:r>
              <a:rPr lang="de-DE" sz="2400" dirty="0" err="1"/>
              <a:t>survival</a:t>
            </a:r>
            <a:r>
              <a:rPr lang="de-DE" sz="2400" dirty="0"/>
              <a:t> </a:t>
            </a:r>
            <a:r>
              <a:rPr lang="de-DE" sz="2400" dirty="0" err="1"/>
              <a:t>of</a:t>
            </a:r>
            <a:r>
              <a:rPr lang="de-DE" sz="2400" dirty="0"/>
              <a:t> </a:t>
            </a:r>
            <a:r>
              <a:rPr lang="de-DE" sz="2400" dirty="0" err="1"/>
              <a:t>the</a:t>
            </a:r>
            <a:r>
              <a:rPr lang="de-DE" sz="2400" dirty="0"/>
              <a:t> fittest</a:t>
            </a:r>
            <a:r>
              <a:rPr lang="de-DE" dirty="0" smtClean="0"/>
              <a:t>?</a:t>
            </a:r>
            <a:endParaRPr lang="de-DE" dirty="0"/>
          </a:p>
        </p:txBody>
      </p:sp>
      <p:sp>
        <p:nvSpPr>
          <p:cNvPr id="5" name="Rechteck 4"/>
          <p:cNvSpPr/>
          <p:nvPr/>
        </p:nvSpPr>
        <p:spPr>
          <a:xfrm>
            <a:off x="755576" y="1635648"/>
            <a:ext cx="6264696" cy="3231419"/>
          </a:xfrm>
          <a:prstGeom prst="rect">
            <a:avLst/>
          </a:prstGeom>
        </p:spPr>
        <p:txBody>
          <a:bodyPr wrap="square" lIns="91202" tIns="45604" rIns="91202" bIns="45604">
            <a:spAutoFit/>
          </a:bodyPr>
          <a:lstStyle/>
          <a:p>
            <a:pPr lvl="0">
              <a:lnSpc>
                <a:spcPct val="150000"/>
              </a:lnSpc>
            </a:pPr>
            <a:r>
              <a:rPr lang="de-DE" sz="2400" dirty="0"/>
              <a:t>Biographie</a:t>
            </a:r>
          </a:p>
          <a:p>
            <a:pPr marL="342646" indent="-342646">
              <a:lnSpc>
                <a:spcPct val="150000"/>
              </a:lnSpc>
              <a:buFont typeface="Arial"/>
              <a:buChar char="•"/>
            </a:pPr>
            <a:r>
              <a:rPr lang="de-DE" sz="2400" dirty="0"/>
              <a:t>Als Herkunft und </a:t>
            </a:r>
            <a:r>
              <a:rPr lang="de-DE" sz="2400" dirty="0" err="1"/>
              <a:t>Hinkunft</a:t>
            </a:r>
            <a:endParaRPr lang="de-DE" sz="2400" dirty="0"/>
          </a:p>
          <a:p>
            <a:pPr marL="342646" indent="-342646">
              <a:lnSpc>
                <a:spcPct val="150000"/>
              </a:lnSpc>
              <a:buFont typeface="Arial"/>
              <a:buChar char="•"/>
            </a:pPr>
            <a:r>
              <a:rPr lang="de-DE" sz="2400" dirty="0"/>
              <a:t>Belastung  oder Schatztruhe?</a:t>
            </a:r>
          </a:p>
          <a:p>
            <a:pPr marL="342646" indent="-342646">
              <a:lnSpc>
                <a:spcPct val="150000"/>
              </a:lnSpc>
              <a:buFont typeface="Arial"/>
              <a:buChar char="•"/>
            </a:pPr>
            <a:r>
              <a:rPr lang="de-DE" sz="2400" dirty="0"/>
              <a:t>im Familien-, Milieu-, Kultur-Kontext</a:t>
            </a:r>
          </a:p>
          <a:p>
            <a:pPr marL="342646" indent="-342646">
              <a:lnSpc>
                <a:spcPct val="150000"/>
              </a:lnSpc>
              <a:buFont typeface="Arial"/>
              <a:buChar char="•"/>
            </a:pPr>
            <a:r>
              <a:rPr lang="de-DE" sz="2400" dirty="0"/>
              <a:t>Entwickeln oder An-Passen (Ökonomie) </a:t>
            </a:r>
          </a:p>
          <a:p>
            <a:pPr lvl="0"/>
            <a:endParaRPr lang="de-DE" sz="2400" dirty="0"/>
          </a:p>
        </p:txBody>
      </p:sp>
      <p:sp>
        <p:nvSpPr>
          <p:cNvPr id="4" name="Textfeld 3"/>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2"/>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2"/>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3"/>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3"/>
              </a:rPr>
              <a:t/>
            </a:r>
            <a:br>
              <a:rPr lang="de-DE" sz="700" b="0" i="1" dirty="0" smtClean="0">
                <a:solidFill>
                  <a:schemeClr val="tx1"/>
                </a:solidFill>
                <a:latin typeface="Arial" panose="020B0604020202020204" pitchFamily="34" charset="0"/>
                <a:cs typeface="Arial" panose="020B0604020202020204" pitchFamily="34" charset="0"/>
                <a:hlinkClick r:id="rId3"/>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64900296"/>
      </p:ext>
    </p:extLst>
  </p:cSld>
  <p:clrMapOvr>
    <a:masterClrMapping/>
  </p:clrMapOvr>
  <p:transition>
    <p:zoom/>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p:cNvSpPr/>
          <p:nvPr/>
        </p:nvSpPr>
        <p:spPr>
          <a:xfrm>
            <a:off x="467544" y="1059583"/>
            <a:ext cx="6552728" cy="4339481"/>
          </a:xfrm>
          <a:prstGeom prst="rect">
            <a:avLst/>
          </a:prstGeom>
        </p:spPr>
        <p:txBody>
          <a:bodyPr wrap="square" lIns="91202" tIns="45604" rIns="91202" bIns="45604">
            <a:spAutoFit/>
          </a:bodyPr>
          <a:lstStyle/>
          <a:p>
            <a:pPr lvl="0">
              <a:lnSpc>
                <a:spcPct val="150000"/>
              </a:lnSpc>
            </a:pPr>
            <a:r>
              <a:rPr lang="de-DE" sz="2400" dirty="0"/>
              <a:t>Individuation = Selbstwerdung</a:t>
            </a:r>
          </a:p>
          <a:p>
            <a:pPr lvl="0">
              <a:lnSpc>
                <a:spcPct val="150000"/>
              </a:lnSpc>
            </a:pPr>
            <a:r>
              <a:rPr lang="de-DE" sz="2400" dirty="0"/>
              <a:t>Lebensmuster = Skript, Gewohnheiten, Traditionen </a:t>
            </a:r>
          </a:p>
          <a:p>
            <a:pPr lvl="0">
              <a:lnSpc>
                <a:spcPct val="150000"/>
              </a:lnSpc>
            </a:pPr>
            <a:r>
              <a:rPr lang="de-DE" sz="2400" dirty="0"/>
              <a:t>– Entwürfe, Faktoren und Geschehen</a:t>
            </a:r>
          </a:p>
          <a:p>
            <a:pPr lvl="0">
              <a:lnSpc>
                <a:spcPct val="150000"/>
              </a:lnSpc>
            </a:pPr>
            <a:r>
              <a:rPr lang="de-DE" sz="2400" dirty="0"/>
              <a:t>– finale Betrachtung der Entwicklungswege </a:t>
            </a:r>
          </a:p>
          <a:p>
            <a:pPr lvl="0">
              <a:lnSpc>
                <a:spcPct val="150000"/>
              </a:lnSpc>
            </a:pPr>
            <a:r>
              <a:rPr lang="de-DE" sz="2400" dirty="0"/>
              <a:t>– von Einzelnen und von Gemeinschaften</a:t>
            </a:r>
          </a:p>
          <a:p>
            <a:pPr lvl="0">
              <a:lnSpc>
                <a:spcPct val="150000"/>
              </a:lnSpc>
            </a:pPr>
            <a:r>
              <a:rPr lang="de-DE" sz="2400" dirty="0"/>
              <a:t>– professionelle Individuation und </a:t>
            </a:r>
          </a:p>
          <a:p>
            <a:pPr lvl="0">
              <a:lnSpc>
                <a:spcPct val="150000"/>
              </a:lnSpc>
            </a:pPr>
            <a:r>
              <a:rPr lang="de-DE" sz="2400" dirty="0"/>
              <a:t>– Unternehmenskulturentwicklung</a:t>
            </a:r>
          </a:p>
          <a:p>
            <a:pPr lvl="0"/>
            <a:endParaRPr lang="de-DE" sz="2400" dirty="0"/>
          </a:p>
        </p:txBody>
      </p:sp>
      <p:sp>
        <p:nvSpPr>
          <p:cNvPr id="3" name="Inhaltsplatzhalter 2"/>
          <p:cNvSpPr>
            <a:spLocks noGrp="1"/>
          </p:cNvSpPr>
          <p:nvPr>
            <p:ph sz="half" idx="1"/>
          </p:nvPr>
        </p:nvSpPr>
        <p:spPr>
          <a:xfrm>
            <a:off x="323528" y="339502"/>
            <a:ext cx="6336704" cy="792088"/>
          </a:xfrm>
        </p:spPr>
        <p:txBody>
          <a:bodyPr>
            <a:normAutofit fontScale="40000" lnSpcReduction="20000"/>
          </a:bodyPr>
          <a:lstStyle/>
          <a:p>
            <a:pPr lvl="0"/>
            <a:r>
              <a:rPr lang="de-DE" sz="7000" b="1" dirty="0" smtClean="0">
                <a:solidFill>
                  <a:srgbClr val="000090"/>
                </a:solidFill>
              </a:rPr>
              <a:t>2.6. </a:t>
            </a:r>
            <a:r>
              <a:rPr lang="de-DE" sz="7000" b="1" dirty="0">
                <a:solidFill>
                  <a:srgbClr val="000090"/>
                </a:solidFill>
              </a:rPr>
              <a:t>Individuation und Lebensmuster</a:t>
            </a:r>
            <a:endParaRPr lang="de-DE" sz="7000" b="1" dirty="0">
              <a:solidFill>
                <a:srgbClr val="000090"/>
              </a:solidFill>
              <a:latin typeface="Trebuchet MS" charset="0"/>
              <a:ea typeface="+mj-ea"/>
              <a:cs typeface="+mj-cs"/>
            </a:endParaRPr>
          </a:p>
          <a:p>
            <a:endParaRPr lang="en-US" dirty="0"/>
          </a:p>
        </p:txBody>
      </p:sp>
      <p:sp>
        <p:nvSpPr>
          <p:cNvPr id="4" name="Textfeld 3"/>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2"/>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2"/>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3"/>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3"/>
              </a:rPr>
              <a:t/>
            </a:r>
            <a:br>
              <a:rPr lang="de-DE" sz="700" b="0" i="1" dirty="0" smtClean="0">
                <a:solidFill>
                  <a:schemeClr val="tx1"/>
                </a:solidFill>
                <a:latin typeface="Arial" panose="020B0604020202020204" pitchFamily="34" charset="0"/>
                <a:cs typeface="Arial" panose="020B0604020202020204" pitchFamily="34" charset="0"/>
                <a:hlinkClick r:id="rId3"/>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16439814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sz="half" idx="1"/>
          </p:nvPr>
        </p:nvSpPr>
        <p:spPr>
          <a:xfrm>
            <a:off x="323528" y="339502"/>
            <a:ext cx="6336704" cy="792088"/>
          </a:xfrm>
        </p:spPr>
        <p:txBody>
          <a:bodyPr>
            <a:normAutofit/>
          </a:bodyPr>
          <a:lstStyle/>
          <a:p>
            <a:pPr lvl="0"/>
            <a:r>
              <a:rPr lang="de-DE" sz="3600" dirty="0">
                <a:solidFill>
                  <a:srgbClr val="000090"/>
                </a:solidFill>
              </a:rPr>
              <a:t>Lebensentwürfe</a:t>
            </a:r>
            <a:endParaRPr lang="de-DE" sz="3600" dirty="0">
              <a:solidFill>
                <a:srgbClr val="000090"/>
              </a:solidFill>
              <a:latin typeface="Trebuchet MS" charset="0"/>
              <a:ea typeface="+mj-ea"/>
              <a:cs typeface="+mj-cs"/>
            </a:endParaRPr>
          </a:p>
          <a:p>
            <a:endParaRPr lang="en-US" dirty="0"/>
          </a:p>
        </p:txBody>
      </p:sp>
      <p:sp>
        <p:nvSpPr>
          <p:cNvPr id="8" name="Text Box 8"/>
          <p:cNvSpPr txBox="1">
            <a:spLocks noChangeArrowheads="1"/>
          </p:cNvSpPr>
          <p:nvPr/>
        </p:nvSpPr>
        <p:spPr bwMode="auto">
          <a:xfrm>
            <a:off x="107504" y="1275609"/>
            <a:ext cx="8496944" cy="3418433"/>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lIns="89933" tIns="46766" rIns="89933" bIns="46766">
            <a:spAutoFit/>
          </a:bodyPr>
          <a:lstStyle/>
          <a:p>
            <a:pPr>
              <a:defRPr/>
            </a:pPr>
            <a:r>
              <a:rPr lang="de-DE" sz="2400" dirty="0">
                <a:latin typeface="Arial" charset="0"/>
                <a:cs typeface="Arial" charset="0"/>
              </a:rPr>
              <a:t>Lebensentwürfe sind geprägt von </a:t>
            </a:r>
          </a:p>
          <a:p>
            <a:pPr>
              <a:defRPr/>
            </a:pPr>
            <a:r>
              <a:rPr lang="de-DE" sz="2400" dirty="0">
                <a:latin typeface="Arial" charset="0"/>
                <a:cs typeface="Arial" charset="0"/>
              </a:rPr>
              <a:t> </a:t>
            </a:r>
          </a:p>
          <a:p>
            <a:pPr>
              <a:defRPr/>
            </a:pPr>
            <a:r>
              <a:rPr lang="de-DE" sz="2400" dirty="0">
                <a:latin typeface="Symbol" charset="0"/>
                <a:cs typeface="Arial" charset="0"/>
              </a:rPr>
              <a:t>·</a:t>
            </a:r>
            <a:r>
              <a:rPr lang="de-DE" sz="2400" dirty="0">
                <a:latin typeface="Times New Roman" charset="0"/>
                <a:cs typeface="Times New Roman" charset="0"/>
              </a:rPr>
              <a:t>   </a:t>
            </a:r>
            <a:r>
              <a:rPr lang="de-DE" sz="2400" dirty="0">
                <a:latin typeface="Arial" charset="0"/>
                <a:cs typeface="Arial" charset="0"/>
              </a:rPr>
              <a:t>der Wesensart eines Menschen,</a:t>
            </a:r>
          </a:p>
          <a:p>
            <a:pPr>
              <a:defRPr/>
            </a:pPr>
            <a:r>
              <a:rPr lang="de-DE" sz="2400" dirty="0">
                <a:latin typeface="Symbol" charset="0"/>
                <a:cs typeface="Arial" charset="0"/>
              </a:rPr>
              <a:t>·</a:t>
            </a:r>
            <a:r>
              <a:rPr lang="de-DE" sz="2400" dirty="0">
                <a:latin typeface="Times New Roman" charset="0"/>
                <a:cs typeface="Times New Roman" charset="0"/>
              </a:rPr>
              <a:t>   </a:t>
            </a:r>
            <a:r>
              <a:rPr lang="de-DE" sz="2400" dirty="0">
                <a:latin typeface="Arial" charset="0"/>
                <a:cs typeface="Arial" charset="0"/>
              </a:rPr>
              <a:t>von Talenten und Ambitionen,</a:t>
            </a:r>
          </a:p>
          <a:p>
            <a:pPr>
              <a:defRPr/>
            </a:pPr>
            <a:r>
              <a:rPr lang="de-DE" sz="2400" dirty="0">
                <a:latin typeface="Symbol" charset="0"/>
                <a:cs typeface="Arial" charset="0"/>
              </a:rPr>
              <a:t>·</a:t>
            </a:r>
            <a:r>
              <a:rPr lang="de-DE" sz="2400" dirty="0">
                <a:latin typeface="Times New Roman" charset="0"/>
                <a:cs typeface="Times New Roman" charset="0"/>
              </a:rPr>
              <a:t>   </a:t>
            </a:r>
            <a:r>
              <a:rPr lang="de-DE" sz="2400" dirty="0">
                <a:latin typeface="Arial" charset="0"/>
                <a:cs typeface="Arial" charset="0"/>
              </a:rPr>
              <a:t>von  Ausstattungen und Aufträgen durch die Familie,</a:t>
            </a:r>
          </a:p>
          <a:p>
            <a:pPr>
              <a:defRPr/>
            </a:pPr>
            <a:r>
              <a:rPr lang="de-DE" sz="2400" dirty="0">
                <a:latin typeface="Symbol" charset="0"/>
                <a:cs typeface="Arial" charset="0"/>
              </a:rPr>
              <a:t>·</a:t>
            </a:r>
            <a:r>
              <a:rPr lang="de-DE" sz="2400" dirty="0">
                <a:latin typeface="Times New Roman" charset="0"/>
                <a:cs typeface="Times New Roman" charset="0"/>
              </a:rPr>
              <a:t>   </a:t>
            </a:r>
            <a:r>
              <a:rPr lang="de-DE" sz="2400" dirty="0">
                <a:latin typeface="Arial" charset="0"/>
                <a:cs typeface="Arial" charset="0"/>
              </a:rPr>
              <a:t>vom Lebensgefühl und dem Stil des Milieus,</a:t>
            </a:r>
          </a:p>
          <a:p>
            <a:pPr>
              <a:defRPr/>
            </a:pPr>
            <a:r>
              <a:rPr lang="de-DE" sz="2400" dirty="0">
                <a:latin typeface="Arial" charset="0"/>
                <a:cs typeface="Arial" charset="0"/>
              </a:rPr>
              <a:t>     in dem man aufgewachsen ist, </a:t>
            </a:r>
          </a:p>
          <a:p>
            <a:pPr>
              <a:defRPr/>
            </a:pPr>
            <a:r>
              <a:rPr lang="de-DE" sz="2400" dirty="0">
                <a:latin typeface="Symbol" charset="0"/>
                <a:cs typeface="Arial" charset="0"/>
              </a:rPr>
              <a:t>·</a:t>
            </a:r>
            <a:r>
              <a:rPr lang="de-DE" sz="2400" dirty="0">
                <a:latin typeface="Times New Roman" charset="0"/>
                <a:cs typeface="Times New Roman" charset="0"/>
              </a:rPr>
              <a:t>   </a:t>
            </a:r>
            <a:r>
              <a:rPr lang="de-DE" sz="2400" dirty="0">
                <a:latin typeface="Arial" charset="0"/>
                <a:cs typeface="Arial" charset="0"/>
              </a:rPr>
              <a:t>durch prägende Lebenserfahrungen, oft in Schlüsselerlebnissen und inneren Bildern verdichtet</a:t>
            </a:r>
            <a:endParaRPr lang="de-DE" sz="2400" dirty="0"/>
          </a:p>
        </p:txBody>
      </p:sp>
      <p:sp>
        <p:nvSpPr>
          <p:cNvPr id="4" name="Textfeld 3"/>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2"/>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2"/>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3"/>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3"/>
              </a:rPr>
              <a:t/>
            </a:r>
            <a:br>
              <a:rPr lang="de-DE" sz="700" b="0" i="1" dirty="0" smtClean="0">
                <a:solidFill>
                  <a:schemeClr val="tx1"/>
                </a:solidFill>
                <a:latin typeface="Arial" panose="020B0604020202020204" pitchFamily="34" charset="0"/>
                <a:cs typeface="Arial" panose="020B0604020202020204" pitchFamily="34" charset="0"/>
                <a:hlinkClick r:id="rId3"/>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1834018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a:xfrm>
            <a:off x="611205" y="411510"/>
            <a:ext cx="6840537" cy="936104"/>
          </a:xfrm>
        </p:spPr>
        <p:txBody>
          <a:bodyPr/>
          <a:lstStyle/>
          <a:p>
            <a:r>
              <a:rPr lang="de-DE" b="1" dirty="0" smtClean="0"/>
              <a:t>2.7. Identitätsüberzeugungen</a:t>
            </a:r>
            <a:r>
              <a:rPr lang="de-DE" dirty="0" smtClean="0"/>
              <a:t/>
            </a:r>
            <a:br>
              <a:rPr lang="de-DE" dirty="0" smtClean="0"/>
            </a:br>
            <a:endParaRPr lang="de-DE" dirty="0"/>
          </a:p>
        </p:txBody>
      </p:sp>
      <p:sp>
        <p:nvSpPr>
          <p:cNvPr id="4" name="Inhaltsplatzhalter 3"/>
          <p:cNvSpPr>
            <a:spLocks noGrp="1"/>
          </p:cNvSpPr>
          <p:nvPr>
            <p:ph sz="half" idx="1"/>
          </p:nvPr>
        </p:nvSpPr>
        <p:spPr>
          <a:xfrm>
            <a:off x="179516" y="2046931"/>
            <a:ext cx="6840537" cy="3096569"/>
          </a:xfrm>
        </p:spPr>
        <p:txBody>
          <a:bodyPr>
            <a:normAutofit lnSpcReduction="10000"/>
          </a:bodyPr>
          <a:lstStyle/>
          <a:p>
            <a:r>
              <a:rPr lang="de-DE" dirty="0" smtClean="0"/>
              <a:t>Unpassende Identitätsüberzeugungen wirken wie Fremdkörper und bleiben unberührt von korrigierenden Erfahrungen:</a:t>
            </a:r>
          </a:p>
          <a:p>
            <a:r>
              <a:rPr lang="de-DE" dirty="0" smtClean="0"/>
              <a:t>Dadurch leben diese Menschen bestimmte Seiten ihrer selbst nicht, weil sie sie als nicht zu sich passend erleben. </a:t>
            </a:r>
          </a:p>
          <a:p>
            <a:r>
              <a:rPr lang="de-DE" dirty="0" smtClean="0"/>
              <a:t>Oder sie leben sie, bringen sie aber nicht in Verbindung mit dem eigenen Selbstbild, der eigenen Identität.</a:t>
            </a:r>
          </a:p>
          <a:p>
            <a:endParaRPr lang="de-DE" dirty="0"/>
          </a:p>
          <a:p>
            <a:r>
              <a:rPr lang="de-DE" dirty="0" smtClean="0"/>
              <a:t>Auch Berufliche Identitäten brauchen eigene Pflege</a:t>
            </a:r>
          </a:p>
          <a:p>
            <a:endParaRPr lang="de-DE" dirty="0"/>
          </a:p>
          <a:p>
            <a:r>
              <a:rPr lang="de-DE" dirty="0" smtClean="0">
                <a:sym typeface="Wingdings"/>
              </a:rPr>
              <a:t> </a:t>
            </a:r>
            <a:r>
              <a:rPr lang="de-DE" dirty="0"/>
              <a:t>Passamtsarbeit</a:t>
            </a:r>
          </a:p>
          <a:p>
            <a:endParaRPr lang="de-DE" dirty="0" smtClean="0"/>
          </a:p>
          <a:p>
            <a:endParaRPr lang="de-DE" dirty="0"/>
          </a:p>
        </p:txBody>
      </p:sp>
      <p:sp>
        <p:nvSpPr>
          <p:cNvPr id="5" name="Textfeld 4"/>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2"/>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2"/>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3"/>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3"/>
              </a:rPr>
              <a:t/>
            </a:r>
            <a:br>
              <a:rPr lang="de-DE" sz="700" b="0" i="1" dirty="0" smtClean="0">
                <a:solidFill>
                  <a:schemeClr val="tx1"/>
                </a:solidFill>
                <a:latin typeface="Arial" panose="020B0604020202020204" pitchFamily="34" charset="0"/>
                <a:cs typeface="Arial" panose="020B0604020202020204" pitchFamily="34" charset="0"/>
                <a:hlinkClick r:id="rId3"/>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6230407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p:cNvSpPr/>
          <p:nvPr/>
        </p:nvSpPr>
        <p:spPr>
          <a:xfrm>
            <a:off x="323528" y="1203599"/>
            <a:ext cx="7776864" cy="3723862"/>
          </a:xfrm>
          <a:prstGeom prst="rect">
            <a:avLst/>
          </a:prstGeom>
        </p:spPr>
        <p:txBody>
          <a:bodyPr wrap="square" lIns="91202" tIns="45604" rIns="91202" bIns="45604">
            <a:spAutoFit/>
          </a:bodyPr>
          <a:lstStyle/>
          <a:p>
            <a:pPr lvl="0"/>
            <a:r>
              <a:rPr lang="de-DE" sz="2800" b="1" dirty="0">
                <a:solidFill>
                  <a:srgbClr val="000090"/>
                </a:solidFill>
              </a:rPr>
              <a:t>Perspektiven</a:t>
            </a:r>
            <a:endParaRPr lang="de-DE" sz="2800" b="1" dirty="0">
              <a:latin typeface="Arial"/>
              <a:cs typeface="Arial"/>
            </a:endParaRPr>
          </a:p>
          <a:p>
            <a:pPr marL="342646" indent="-342646">
              <a:buFont typeface="Arial"/>
              <a:buChar char="•"/>
            </a:pPr>
            <a:r>
              <a:rPr lang="de-DE" sz="2800" dirty="0">
                <a:latin typeface="Trebuchet MS" charset="0"/>
              </a:rPr>
              <a:t>Ich-Du / Ich-Es --Beziehungs-Präferenzen</a:t>
            </a:r>
            <a:endParaRPr lang="de-DE" sz="2600" dirty="0">
              <a:latin typeface="Arial"/>
              <a:cs typeface="Arial"/>
            </a:endParaRPr>
          </a:p>
          <a:p>
            <a:pPr marL="342646" indent="-342646">
              <a:buFont typeface="Arial"/>
              <a:buChar char="•"/>
            </a:pPr>
            <a:r>
              <a:rPr lang="de-DE" sz="2600" dirty="0">
                <a:latin typeface="Arial"/>
                <a:cs typeface="Arial"/>
              </a:rPr>
              <a:t>Intensitäts-Verstärker und –</a:t>
            </a:r>
            <a:r>
              <a:rPr lang="de-DE" sz="2600" dirty="0" err="1">
                <a:latin typeface="Arial"/>
                <a:cs typeface="Arial"/>
              </a:rPr>
              <a:t>Verminderer</a:t>
            </a:r>
            <a:r>
              <a:rPr lang="de-DE" sz="2600" dirty="0">
                <a:latin typeface="Arial"/>
                <a:cs typeface="Arial"/>
              </a:rPr>
              <a:t> </a:t>
            </a:r>
          </a:p>
          <a:p>
            <a:pPr marL="342646" indent="-342646">
              <a:buFont typeface="Arial"/>
              <a:buChar char="•"/>
            </a:pPr>
            <a:r>
              <a:rPr lang="de-DE" sz="2600" dirty="0">
                <a:latin typeface="Arial"/>
                <a:cs typeface="Arial"/>
              </a:rPr>
              <a:t>Gewohnheiten (Rackets)</a:t>
            </a:r>
          </a:p>
          <a:p>
            <a:pPr marL="342646" indent="-342646">
              <a:buFont typeface="Arial"/>
              <a:buChar char="•"/>
            </a:pPr>
            <a:r>
              <a:rPr lang="de-DE" sz="2600" dirty="0">
                <a:latin typeface="Arial"/>
                <a:cs typeface="Arial"/>
              </a:rPr>
              <a:t>Typenlehre (C.G. Jung)</a:t>
            </a:r>
          </a:p>
          <a:p>
            <a:pPr marL="342646" indent="-342646">
              <a:buFont typeface="Arial"/>
              <a:buChar char="•"/>
            </a:pPr>
            <a:r>
              <a:rPr lang="de-DE" sz="2600" dirty="0">
                <a:latin typeface="Arial"/>
                <a:cs typeface="Arial"/>
              </a:rPr>
              <a:t>Antreiber (</a:t>
            </a:r>
            <a:r>
              <a:rPr lang="de-DE" sz="2600" dirty="0" err="1">
                <a:latin typeface="Arial"/>
                <a:cs typeface="Arial"/>
              </a:rPr>
              <a:t>Taibi</a:t>
            </a:r>
            <a:r>
              <a:rPr lang="de-DE" sz="2600" dirty="0">
                <a:latin typeface="Arial"/>
                <a:cs typeface="Arial"/>
              </a:rPr>
              <a:t> Kahler) und Konterdynamiken</a:t>
            </a:r>
          </a:p>
          <a:p>
            <a:pPr marL="342646" indent="-342646">
              <a:buFont typeface="Arial"/>
              <a:buChar char="•"/>
            </a:pPr>
            <a:r>
              <a:rPr lang="de-DE" sz="2600" dirty="0">
                <a:latin typeface="Arial"/>
                <a:cs typeface="Arial"/>
              </a:rPr>
              <a:t>Geben und Nehmen</a:t>
            </a:r>
          </a:p>
          <a:p>
            <a:pPr marL="342646" indent="-342646">
              <a:buFont typeface="Arial"/>
              <a:buChar char="•"/>
            </a:pPr>
            <a:endParaRPr lang="de-DE" sz="2600" dirty="0">
              <a:latin typeface="Arial"/>
              <a:cs typeface="Arial"/>
            </a:endParaRPr>
          </a:p>
          <a:p>
            <a:pPr lvl="0"/>
            <a:endParaRPr lang="de-DE" sz="2400" dirty="0"/>
          </a:p>
        </p:txBody>
      </p:sp>
      <p:sp>
        <p:nvSpPr>
          <p:cNvPr id="3" name="Inhaltsplatzhalter 2"/>
          <p:cNvSpPr>
            <a:spLocks noGrp="1"/>
          </p:cNvSpPr>
          <p:nvPr>
            <p:ph sz="half" idx="1"/>
          </p:nvPr>
        </p:nvSpPr>
        <p:spPr>
          <a:xfrm>
            <a:off x="107504" y="339502"/>
            <a:ext cx="6552728" cy="792088"/>
          </a:xfrm>
        </p:spPr>
        <p:txBody>
          <a:bodyPr>
            <a:normAutofit/>
          </a:bodyPr>
          <a:lstStyle/>
          <a:p>
            <a:pPr lvl="0"/>
            <a:r>
              <a:rPr lang="de-DE" sz="2800" b="1" dirty="0" smtClean="0">
                <a:solidFill>
                  <a:srgbClr val="000090"/>
                </a:solidFill>
              </a:rPr>
              <a:t>2.8.  </a:t>
            </a:r>
            <a:r>
              <a:rPr lang="de-DE" sz="2800" b="1" dirty="0">
                <a:solidFill>
                  <a:srgbClr val="000090"/>
                </a:solidFill>
              </a:rPr>
              <a:t>Wirklichkeitsstile</a:t>
            </a:r>
            <a:endParaRPr lang="de-DE" sz="2800" b="1" dirty="0">
              <a:solidFill>
                <a:srgbClr val="000090"/>
              </a:solidFill>
              <a:latin typeface="Trebuchet MS" charset="0"/>
              <a:ea typeface="+mj-ea"/>
              <a:cs typeface="+mj-cs"/>
            </a:endParaRPr>
          </a:p>
          <a:p>
            <a:endParaRPr lang="en-US" sz="2800" dirty="0"/>
          </a:p>
        </p:txBody>
      </p:sp>
      <p:sp>
        <p:nvSpPr>
          <p:cNvPr id="4" name="Textfeld 3"/>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2"/>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2"/>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3"/>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3"/>
              </a:rPr>
              <a:t/>
            </a:r>
            <a:br>
              <a:rPr lang="de-DE" sz="700" b="0" i="1" dirty="0" smtClean="0">
                <a:solidFill>
                  <a:schemeClr val="tx1"/>
                </a:solidFill>
                <a:latin typeface="Arial" panose="020B0604020202020204" pitchFamily="34" charset="0"/>
                <a:cs typeface="Arial" panose="020B0604020202020204" pitchFamily="34" charset="0"/>
                <a:hlinkClick r:id="rId3"/>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3485095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Praktikant\Downloads\IchDuMenschenInInteraktion.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7303" y="699542"/>
            <a:ext cx="4198732" cy="2399480"/>
          </a:xfrm>
          <a:prstGeom prst="rect">
            <a:avLst/>
          </a:prstGeom>
          <a:noFill/>
          <a:extLst>
            <a:ext uri="{909E8E84-426E-40DD-AFC4-6F175D3DCCD1}">
              <a14:hiddenFill xmlns:a14="http://schemas.microsoft.com/office/drawing/2010/main">
                <a:solidFill>
                  <a:srgbClr val="FFFFFF"/>
                </a:solidFill>
              </a14:hiddenFill>
            </a:ext>
          </a:extLst>
        </p:spPr>
      </p:pic>
      <p:pic>
        <p:nvPicPr>
          <p:cNvPr id="5123" name="Picture 3" descr="C:\Users\Praktikant\Downloads\IchEsMenschenInInteraktion.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2744021"/>
            <a:ext cx="4198732" cy="2399480"/>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C:\Users\Praktikant\Downloads\IntegrierteBegegnung.png"/>
          <p:cNvPicPr>
            <a:picLocks noGrp="1" noChangeAspect="1" noChangeArrowheads="1"/>
          </p:cNvPicPr>
          <p:nvPr>
            <p:ph sz="half" idx="1"/>
          </p:nvPr>
        </p:nvPicPr>
        <p:blipFill>
          <a:blip r:embed="rId4" cstate="email">
            <a:extLst>
              <a:ext uri="{28A0092B-C50C-407E-A947-70E740481C1C}">
                <a14:useLocalDpi xmlns:a14="http://schemas.microsoft.com/office/drawing/2010/main"/>
              </a:ext>
            </a:extLst>
          </a:blip>
          <a:srcRect/>
          <a:stretch>
            <a:fillRect/>
          </a:stretch>
        </p:blipFill>
        <p:spPr bwMode="auto">
          <a:xfrm>
            <a:off x="4139956" y="1347614"/>
            <a:ext cx="4535985" cy="2592214"/>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2"/>
          <p:cNvSpPr>
            <a:spLocks noGrp="1" noChangeArrowheads="1"/>
          </p:cNvSpPr>
          <p:nvPr>
            <p:ph type="title"/>
          </p:nvPr>
        </p:nvSpPr>
        <p:spPr>
          <a:xfrm>
            <a:off x="179516" y="18510"/>
            <a:ext cx="6448425" cy="1019175"/>
          </a:xfrm>
        </p:spPr>
        <p:txBody>
          <a:bodyPr/>
          <a:lstStyle/>
          <a:p>
            <a:r>
              <a:rPr lang="de-DE" dirty="0" smtClean="0">
                <a:solidFill>
                  <a:srgbClr val="00318A"/>
                </a:solidFill>
                <a:latin typeface="Trebuchet MS" charset="0"/>
              </a:rPr>
              <a:t>Ich-Du / Ich-Es Beziehungs-Präferenzen</a:t>
            </a:r>
            <a:endParaRPr lang="de-DE" dirty="0">
              <a:solidFill>
                <a:srgbClr val="00318A"/>
              </a:solidFill>
              <a:latin typeface="Trebuchet MS" charset="0"/>
            </a:endParaRPr>
          </a:p>
        </p:txBody>
      </p:sp>
      <p:sp>
        <p:nvSpPr>
          <p:cNvPr id="8" name="Textfeld 7"/>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5"/>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5"/>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6"/>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6"/>
              </a:rPr>
              <a:t/>
            </a:r>
            <a:br>
              <a:rPr lang="de-DE" sz="700" b="0" i="1" dirty="0" smtClean="0">
                <a:solidFill>
                  <a:schemeClr val="tx1"/>
                </a:solidFill>
                <a:latin typeface="Arial" panose="020B0604020202020204" pitchFamily="34" charset="0"/>
                <a:cs typeface="Arial" panose="020B0604020202020204" pitchFamily="34" charset="0"/>
                <a:hlinkClick r:id="rId6"/>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5687664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11"/>
          <p:cNvSpPr txBox="1">
            <a:spLocks noChangeArrowheads="1"/>
          </p:cNvSpPr>
          <p:nvPr/>
        </p:nvSpPr>
        <p:spPr bwMode="auto">
          <a:xfrm>
            <a:off x="3308179" y="4527060"/>
            <a:ext cx="1828800" cy="371305"/>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9799" tIns="46697" rIns="89799" bIns="46697">
            <a:spAutoFit/>
          </a:bodyPr>
          <a:lstStyle/>
          <a:p>
            <a:pPr>
              <a:spcBef>
                <a:spcPct val="50000"/>
              </a:spcBef>
            </a:pPr>
            <a:endParaRPr lang="de-DE">
              <a:latin typeface="AkkuratStd" pitchFamily="34" charset="0"/>
            </a:endParaRPr>
          </a:p>
        </p:txBody>
      </p:sp>
      <p:pic>
        <p:nvPicPr>
          <p:cNvPr id="1026" name="Picture 2" descr="C:\Users\Andre\Dropbox\ISB Drop\Neue FolienSet zu SysDVD1\Archive\IntensitätsverstärkerVerminderer.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1491630"/>
            <a:ext cx="6912768" cy="3949888"/>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2"/>
          <p:cNvSpPr>
            <a:spLocks noGrp="1" noChangeArrowheads="1"/>
          </p:cNvSpPr>
          <p:nvPr>
            <p:ph type="title"/>
          </p:nvPr>
        </p:nvSpPr>
        <p:spPr>
          <a:xfrm>
            <a:off x="107508" y="627534"/>
            <a:ext cx="6448425" cy="537017"/>
          </a:xfrm>
        </p:spPr>
        <p:txBody>
          <a:bodyPr/>
          <a:lstStyle/>
          <a:p>
            <a:r>
              <a:rPr lang="de-DE" dirty="0" smtClean="0">
                <a:solidFill>
                  <a:srgbClr val="00318A"/>
                </a:solidFill>
                <a:latin typeface="Trebuchet MS" charset="0"/>
              </a:rPr>
              <a:t>Intensitäts- Verstärker/</a:t>
            </a:r>
            <a:r>
              <a:rPr lang="de-DE" dirty="0" err="1" smtClean="0">
                <a:solidFill>
                  <a:srgbClr val="00318A"/>
                </a:solidFill>
                <a:latin typeface="Trebuchet MS" charset="0"/>
              </a:rPr>
              <a:t>Verminderer</a:t>
            </a:r>
            <a:r>
              <a:rPr lang="de-DE" dirty="0" smtClean="0">
                <a:solidFill>
                  <a:srgbClr val="00318A"/>
                </a:solidFill>
                <a:latin typeface="Trebuchet MS" charset="0"/>
              </a:rPr>
              <a:t/>
            </a:r>
            <a:br>
              <a:rPr lang="de-DE" dirty="0" smtClean="0">
                <a:solidFill>
                  <a:srgbClr val="00318A"/>
                </a:solidFill>
                <a:latin typeface="Trebuchet MS" charset="0"/>
              </a:rPr>
            </a:br>
            <a:endParaRPr lang="de-DE" dirty="0">
              <a:solidFill>
                <a:srgbClr val="00318A"/>
              </a:solidFill>
              <a:latin typeface="Trebuchet MS" charset="0"/>
            </a:endParaRPr>
          </a:p>
        </p:txBody>
      </p:sp>
      <p:sp>
        <p:nvSpPr>
          <p:cNvPr id="5" name="Textfeld 4"/>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4843525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p:cNvSpPr/>
          <p:nvPr/>
        </p:nvSpPr>
        <p:spPr>
          <a:xfrm>
            <a:off x="179512" y="1563641"/>
            <a:ext cx="7776864" cy="3461659"/>
          </a:xfrm>
          <a:prstGeom prst="rect">
            <a:avLst/>
          </a:prstGeom>
        </p:spPr>
        <p:txBody>
          <a:bodyPr wrap="square" lIns="91202" tIns="45604" rIns="91202" bIns="45604">
            <a:spAutoFit/>
          </a:bodyPr>
          <a:lstStyle/>
          <a:p>
            <a:pPr lvl="0"/>
            <a:r>
              <a:rPr lang="de-DE" sz="2800" dirty="0">
                <a:solidFill>
                  <a:srgbClr val="000090"/>
                </a:solidFill>
              </a:rPr>
              <a:t>Perspektiven</a:t>
            </a:r>
            <a:endParaRPr lang="de-DE" sz="2800" dirty="0">
              <a:latin typeface="Arial"/>
              <a:cs typeface="Arial"/>
            </a:endParaRPr>
          </a:p>
          <a:p>
            <a:pPr marL="342646" indent="-342646">
              <a:buFont typeface="Arial"/>
              <a:buChar char="•"/>
            </a:pPr>
            <a:r>
              <a:rPr lang="de-DE" sz="2800" dirty="0">
                <a:latin typeface="Trebuchet MS" charset="0"/>
              </a:rPr>
              <a:t>Gewohnheitswirklichkeit (</a:t>
            </a:r>
            <a:r>
              <a:rPr lang="en-US" sz="2800" dirty="0">
                <a:latin typeface="Trebuchet MS" charset="0"/>
              </a:rPr>
              <a:t>conscious</a:t>
            </a:r>
            <a:r>
              <a:rPr lang="de-DE" sz="2800" dirty="0">
                <a:latin typeface="Trebuchet MS" charset="0"/>
              </a:rPr>
              <a:t> </a:t>
            </a:r>
            <a:r>
              <a:rPr lang="de-DE" sz="2800" dirty="0" err="1">
                <a:latin typeface="Trebuchet MS" charset="0"/>
              </a:rPr>
              <a:t>mind</a:t>
            </a:r>
            <a:r>
              <a:rPr lang="de-DE" sz="2800" dirty="0">
                <a:latin typeface="Trebuchet MS" charset="0"/>
              </a:rPr>
              <a:t>) und kreative Wirklichkeit (unconscious </a:t>
            </a:r>
            <a:r>
              <a:rPr lang="de-DE" sz="2800" dirty="0" err="1">
                <a:latin typeface="Trebuchet MS" charset="0"/>
              </a:rPr>
              <a:t>mind</a:t>
            </a:r>
            <a:r>
              <a:rPr lang="de-DE" sz="2800" dirty="0">
                <a:latin typeface="Trebuchet MS" charset="0"/>
              </a:rPr>
              <a:t>)</a:t>
            </a:r>
          </a:p>
          <a:p>
            <a:pPr marL="342646" indent="-342646">
              <a:buFont typeface="Arial"/>
              <a:buChar char="•"/>
            </a:pPr>
            <a:r>
              <a:rPr lang="de-DE" sz="2800" dirty="0">
                <a:latin typeface="Trebuchet MS" charset="0"/>
              </a:rPr>
              <a:t>Fühlen, Denken, Verhalten</a:t>
            </a:r>
          </a:p>
          <a:p>
            <a:pPr marL="342646" indent="-342646">
              <a:buFont typeface="Arial"/>
              <a:buChar char="•"/>
            </a:pPr>
            <a:r>
              <a:rPr lang="de-DE" sz="2800" dirty="0">
                <a:latin typeface="Trebuchet MS" charset="0"/>
                <a:cs typeface="Arial"/>
              </a:rPr>
              <a:t>Mixturen</a:t>
            </a:r>
          </a:p>
          <a:p>
            <a:pPr marL="342646" indent="-342646">
              <a:buFont typeface="Arial"/>
              <a:buChar char="•"/>
            </a:pPr>
            <a:r>
              <a:rPr lang="de-DE" sz="2800" dirty="0">
                <a:latin typeface="Trebuchet MS" charset="0"/>
                <a:cs typeface="Arial"/>
              </a:rPr>
              <a:t>Was verändert?</a:t>
            </a:r>
            <a:endParaRPr lang="de-DE" sz="2600" dirty="0">
              <a:latin typeface="Arial"/>
              <a:cs typeface="Arial"/>
            </a:endParaRPr>
          </a:p>
          <a:p>
            <a:pPr marL="342646" indent="-342646">
              <a:buFont typeface="Arial"/>
              <a:buChar char="•"/>
            </a:pPr>
            <a:endParaRPr lang="de-DE" sz="2600" dirty="0">
              <a:latin typeface="Arial"/>
              <a:cs typeface="Arial"/>
            </a:endParaRPr>
          </a:p>
          <a:p>
            <a:pPr lvl="0"/>
            <a:endParaRPr lang="de-DE" sz="2400" dirty="0"/>
          </a:p>
        </p:txBody>
      </p:sp>
      <p:sp>
        <p:nvSpPr>
          <p:cNvPr id="3" name="Inhaltsplatzhalter 2"/>
          <p:cNvSpPr>
            <a:spLocks noGrp="1"/>
          </p:cNvSpPr>
          <p:nvPr>
            <p:ph sz="half" idx="1"/>
          </p:nvPr>
        </p:nvSpPr>
        <p:spPr>
          <a:xfrm>
            <a:off x="395536" y="483518"/>
            <a:ext cx="6552728" cy="792088"/>
          </a:xfrm>
        </p:spPr>
        <p:txBody>
          <a:bodyPr>
            <a:normAutofit/>
          </a:bodyPr>
          <a:lstStyle/>
          <a:p>
            <a:pPr lvl="0"/>
            <a:r>
              <a:rPr lang="de-DE" sz="2800" dirty="0">
                <a:solidFill>
                  <a:srgbClr val="000090"/>
                </a:solidFill>
              </a:rPr>
              <a:t>Gewohnheiten</a:t>
            </a:r>
            <a:endParaRPr lang="de-DE" sz="2800" dirty="0">
              <a:solidFill>
                <a:srgbClr val="000090"/>
              </a:solidFill>
              <a:latin typeface="Trebuchet MS" charset="0"/>
              <a:ea typeface="+mj-ea"/>
              <a:cs typeface="+mj-cs"/>
            </a:endParaRPr>
          </a:p>
          <a:p>
            <a:endParaRPr lang="en-US" sz="2800" dirty="0"/>
          </a:p>
        </p:txBody>
      </p:sp>
      <p:sp>
        <p:nvSpPr>
          <p:cNvPr id="4" name="Textfeld 3"/>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2"/>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2"/>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3"/>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3"/>
              </a:rPr>
              <a:t/>
            </a:r>
            <a:br>
              <a:rPr lang="de-DE" sz="700" b="0" i="1" dirty="0" smtClean="0">
                <a:solidFill>
                  <a:schemeClr val="tx1"/>
                </a:solidFill>
                <a:latin typeface="Arial" panose="020B0604020202020204" pitchFamily="34" charset="0"/>
                <a:cs typeface="Arial" panose="020B0604020202020204" pitchFamily="34" charset="0"/>
                <a:hlinkClick r:id="rId3"/>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810537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2" name="Rectangle 2"/>
          <p:cNvSpPr>
            <a:spLocks noGrp="1" noChangeArrowheads="1"/>
          </p:cNvSpPr>
          <p:nvPr>
            <p:ph type="title"/>
          </p:nvPr>
        </p:nvSpPr>
        <p:spPr>
          <a:xfrm>
            <a:off x="251520" y="267494"/>
            <a:ext cx="6592888" cy="1019175"/>
          </a:xfrm>
        </p:spPr>
        <p:txBody>
          <a:bodyPr/>
          <a:lstStyle/>
          <a:p>
            <a:r>
              <a:rPr lang="de-DE" b="1" dirty="0"/>
              <a:t>1</a:t>
            </a:r>
            <a:r>
              <a:rPr lang="de-DE" b="1" dirty="0" smtClean="0"/>
              <a:t>. Modelle </a:t>
            </a:r>
            <a:r>
              <a:rPr lang="de-DE" b="1" dirty="0"/>
              <a:t>und Perspektiven für </a:t>
            </a:r>
            <a:r>
              <a:rPr lang="de-DE" b="1" dirty="0" smtClean="0"/>
              <a:t>     systemische Transaktionsanalyse</a:t>
            </a:r>
            <a:endParaRPr lang="de-DE" b="1" dirty="0">
              <a:solidFill>
                <a:srgbClr val="00318A"/>
              </a:solidFill>
              <a:latin typeface="Trebuchet MS" charset="0"/>
            </a:endParaRPr>
          </a:p>
        </p:txBody>
      </p:sp>
      <p:sp>
        <p:nvSpPr>
          <p:cNvPr id="343044" name="Rectangle 4"/>
          <p:cNvSpPr>
            <a:spLocks noChangeArrowheads="1"/>
          </p:cNvSpPr>
          <p:nvPr/>
        </p:nvSpPr>
        <p:spPr bwMode="auto">
          <a:xfrm>
            <a:off x="2" y="-185719"/>
            <a:ext cx="181623" cy="371444"/>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89933" tIns="46766" rIns="89933" bIns="46766" anchor="ctr">
            <a:spAutoFit/>
          </a:bodyPr>
          <a:lstStyle/>
          <a:p>
            <a:endParaRPr lang="de-DE"/>
          </a:p>
        </p:txBody>
      </p:sp>
      <p:sp>
        <p:nvSpPr>
          <p:cNvPr id="2" name="Inhaltsplatzhalter 1"/>
          <p:cNvSpPr>
            <a:spLocks noGrp="1"/>
          </p:cNvSpPr>
          <p:nvPr>
            <p:ph idx="1"/>
          </p:nvPr>
        </p:nvSpPr>
        <p:spPr>
          <a:xfrm>
            <a:off x="107508" y="1995686"/>
            <a:ext cx="7355963" cy="3744416"/>
          </a:xfrm>
        </p:spPr>
        <p:txBody>
          <a:bodyPr/>
          <a:lstStyle/>
          <a:p>
            <a:pPr marL="0" indent="0">
              <a:buNone/>
            </a:pPr>
            <a:endParaRPr lang="de-DE" dirty="0"/>
          </a:p>
          <a:p>
            <a:pPr marL="0" indent="0">
              <a:buNone/>
            </a:pPr>
            <a:r>
              <a:rPr lang="de-DE" b="1" dirty="0" smtClean="0"/>
              <a:t>1.1 Transaktionsanalyse </a:t>
            </a:r>
            <a:r>
              <a:rPr lang="de-DE" dirty="0" smtClean="0"/>
              <a:t>– Definition</a:t>
            </a:r>
            <a:endParaRPr lang="de-DE" dirty="0"/>
          </a:p>
          <a:p>
            <a:pPr marL="0" indent="0">
              <a:buNone/>
            </a:pPr>
            <a:r>
              <a:rPr lang="de-DE" b="1" dirty="0"/>
              <a:t>1</a:t>
            </a:r>
            <a:r>
              <a:rPr lang="de-DE" b="1" dirty="0" smtClean="0"/>
              <a:t>.2 Perspektiven de TA </a:t>
            </a:r>
            <a:endParaRPr lang="de-DE" dirty="0"/>
          </a:p>
          <a:p>
            <a:pPr marL="0" indent="0">
              <a:buNone/>
            </a:pPr>
            <a:r>
              <a:rPr lang="de-DE" b="1" dirty="0"/>
              <a:t>1</a:t>
            </a:r>
            <a:r>
              <a:rPr lang="de-DE" b="1" dirty="0" smtClean="0"/>
              <a:t>.3 Zweige der TA</a:t>
            </a:r>
          </a:p>
          <a:p>
            <a:pPr marL="0" indent="0">
              <a:buNone/>
            </a:pPr>
            <a:r>
              <a:rPr lang="de-DE" b="1" dirty="0"/>
              <a:t> </a:t>
            </a:r>
            <a:r>
              <a:rPr lang="de-DE" b="1" dirty="0" smtClean="0"/>
              <a:t>     </a:t>
            </a:r>
            <a:r>
              <a:rPr lang="de-DE" dirty="0" smtClean="0"/>
              <a:t>- </a:t>
            </a:r>
            <a:r>
              <a:rPr lang="de-DE" i="1" dirty="0" smtClean="0"/>
              <a:t>Eric Berne + Zeitgenossen</a:t>
            </a:r>
          </a:p>
          <a:p>
            <a:pPr marL="0" indent="0">
              <a:buNone/>
            </a:pPr>
            <a:r>
              <a:rPr lang="de-DE" i="1" dirty="0"/>
              <a:t> </a:t>
            </a:r>
            <a:r>
              <a:rPr lang="de-DE" i="1" dirty="0" smtClean="0"/>
              <a:t>    - Entwicklungen nach 1970</a:t>
            </a:r>
            <a:endParaRPr lang="de-DE" i="1" dirty="0"/>
          </a:p>
          <a:p>
            <a:pPr marL="0" indent="0">
              <a:buNone/>
            </a:pPr>
            <a:r>
              <a:rPr lang="de-DE" b="1" i="1" dirty="0" smtClean="0"/>
              <a:t>1.4 </a:t>
            </a:r>
            <a:r>
              <a:rPr lang="de-DE" b="1" dirty="0" smtClean="0"/>
              <a:t>Systemische</a:t>
            </a:r>
            <a:r>
              <a:rPr lang="de-DE" b="1" i="1" dirty="0" smtClean="0"/>
              <a:t> Perspektiven  </a:t>
            </a:r>
          </a:p>
          <a:p>
            <a:pPr marL="0" indent="0">
              <a:buNone/>
            </a:pPr>
            <a:r>
              <a:rPr lang="de-DE" b="1" i="1" dirty="0"/>
              <a:t> </a:t>
            </a:r>
            <a:r>
              <a:rPr lang="de-DE" b="1" i="1" dirty="0" smtClean="0"/>
              <a:t>      </a:t>
            </a:r>
            <a:r>
              <a:rPr lang="de-DE" i="1" dirty="0" smtClean="0"/>
              <a:t>- Entwurf 1986</a:t>
            </a:r>
          </a:p>
          <a:p>
            <a:pPr marL="0" indent="0">
              <a:buNone/>
            </a:pPr>
            <a:r>
              <a:rPr lang="de-DE" i="1" dirty="0"/>
              <a:t> </a:t>
            </a:r>
            <a:r>
              <a:rPr lang="de-DE" i="1" dirty="0" smtClean="0"/>
              <a:t>      - Perspektiven am Beispiel </a:t>
            </a:r>
          </a:p>
          <a:p>
            <a:pPr marL="0" indent="0">
              <a:buNone/>
            </a:pPr>
            <a:r>
              <a:rPr lang="de-DE" i="1" dirty="0"/>
              <a:t> </a:t>
            </a:r>
            <a:r>
              <a:rPr lang="de-DE" i="1" dirty="0" smtClean="0"/>
              <a:t>      -  Systemisch 2017 </a:t>
            </a:r>
          </a:p>
          <a:p>
            <a:pPr marL="0" indent="0">
              <a:buNone/>
            </a:pPr>
            <a:r>
              <a:rPr lang="de-DE" b="1" i="1" dirty="0" smtClean="0"/>
              <a:t>1.5 </a:t>
            </a:r>
            <a:r>
              <a:rPr lang="de-DE" b="1" dirty="0" smtClean="0"/>
              <a:t>Transaktionsanalyse– Quo </a:t>
            </a:r>
            <a:r>
              <a:rPr lang="de-DE" b="1" dirty="0" err="1" smtClean="0"/>
              <a:t>vadis</a:t>
            </a:r>
            <a:r>
              <a:rPr lang="de-DE" b="1" dirty="0" smtClean="0"/>
              <a:t>?</a:t>
            </a:r>
          </a:p>
          <a:p>
            <a:pPr marL="0" indent="0">
              <a:buNone/>
            </a:pPr>
            <a:endParaRPr lang="de-DE" b="1" dirty="0" smtClean="0"/>
          </a:p>
          <a:p>
            <a:pPr marL="0" indent="0">
              <a:buNone/>
            </a:pPr>
            <a:r>
              <a:rPr lang="de-DE" i="1" dirty="0" smtClean="0"/>
              <a:t>							</a:t>
            </a:r>
            <a:endParaRPr lang="de-DE" dirty="0"/>
          </a:p>
          <a:p>
            <a:pPr marL="0" indent="0">
              <a:buNone/>
            </a:pPr>
            <a:endParaRPr lang="de-DE" dirty="0"/>
          </a:p>
          <a:p>
            <a:pPr marL="0" indent="0">
              <a:buNone/>
            </a:pPr>
            <a:endParaRPr lang="de-DE" dirty="0"/>
          </a:p>
        </p:txBody>
      </p:sp>
      <p:sp>
        <p:nvSpPr>
          <p:cNvPr id="5" name="Textfeld 4"/>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74162031"/>
      </p:ext>
    </p:extLst>
  </p:cSld>
  <p:clrMapOvr>
    <a:masterClrMapping/>
  </p:clrMapOvr>
  <p:transition>
    <p:zoom/>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smtClean="0"/>
              <a:t>Jungsche Typenlehre</a:t>
            </a:r>
            <a:endParaRPr lang="de-DE" dirty="0"/>
          </a:p>
        </p:txBody>
      </p:sp>
      <p:pic>
        <p:nvPicPr>
          <p:cNvPr id="1026" name="Picture 2" descr="C:\Users\Andre\Dropbox\ISB Drop\Neue FolienSet zu SysDVD1\Archive\VierModiDesWirklichkeitsbezugs.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79515" y="1419622"/>
            <a:ext cx="6157645" cy="4104456"/>
          </a:xfrm>
          <a:prstGeom prst="rect">
            <a:avLst/>
          </a:prstGeom>
          <a:noFill/>
          <a:extLst>
            <a:ext uri="{909E8E84-426E-40DD-AFC4-6F175D3DCCD1}">
              <a14:hiddenFill xmlns:a14="http://schemas.microsoft.com/office/drawing/2010/main">
                <a:solidFill>
                  <a:srgbClr val="FFFFFF"/>
                </a:solidFill>
              </a14:hiddenFill>
            </a:ext>
          </a:extLst>
        </p:spPr>
      </p:pic>
      <p:sp>
        <p:nvSpPr>
          <p:cNvPr id="4" name="Textfeld 3"/>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1692384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err="1" smtClean="0"/>
              <a:t>Antreiberdynamiken</a:t>
            </a:r>
            <a:r>
              <a:rPr lang="de-DE" dirty="0" smtClean="0"/>
              <a:t>  (</a:t>
            </a:r>
            <a:r>
              <a:rPr lang="de-DE" dirty="0" err="1" smtClean="0"/>
              <a:t>Taibi</a:t>
            </a:r>
            <a:r>
              <a:rPr lang="de-DE" dirty="0" smtClean="0"/>
              <a:t> Kahler):</a:t>
            </a:r>
            <a:endParaRPr lang="de-DE" dirty="0"/>
          </a:p>
        </p:txBody>
      </p:sp>
      <p:sp>
        <p:nvSpPr>
          <p:cNvPr id="4" name="Inhaltsplatzhalter 3"/>
          <p:cNvSpPr>
            <a:spLocks noGrp="1"/>
          </p:cNvSpPr>
          <p:nvPr>
            <p:ph sz="half" idx="1"/>
          </p:nvPr>
        </p:nvSpPr>
        <p:spPr/>
        <p:txBody>
          <a:bodyPr>
            <a:normAutofit/>
          </a:bodyPr>
          <a:lstStyle/>
          <a:p>
            <a:pPr marL="342137" indent="-342137">
              <a:buFont typeface="Wingdings" panose="05000000000000000000" pitchFamily="2" charset="2"/>
              <a:buChar char="§"/>
            </a:pPr>
            <a:r>
              <a:rPr lang="de-DE" sz="2000" dirty="0"/>
              <a:t>Ich bin OK, wenn ich stark bin. </a:t>
            </a:r>
          </a:p>
          <a:p>
            <a:pPr marL="342137" indent="-342137">
              <a:buFont typeface="Wingdings" panose="05000000000000000000" pitchFamily="2" charset="2"/>
              <a:buChar char="§"/>
            </a:pPr>
            <a:r>
              <a:rPr lang="de-DE" sz="2000" dirty="0"/>
              <a:t>Ich bin OK, wenn ich perfekt bin</a:t>
            </a:r>
          </a:p>
          <a:p>
            <a:pPr marL="342137" indent="-342137">
              <a:buFont typeface="Wingdings" panose="05000000000000000000" pitchFamily="2" charset="2"/>
              <a:buChar char="§"/>
            </a:pPr>
            <a:r>
              <a:rPr lang="de-DE" sz="2000" dirty="0"/>
              <a:t>Ich bin OK, wenn ich gefällig bin</a:t>
            </a:r>
          </a:p>
          <a:p>
            <a:pPr marL="342137" indent="-342137">
              <a:buFont typeface="Wingdings" panose="05000000000000000000" pitchFamily="2" charset="2"/>
              <a:buChar char="§"/>
            </a:pPr>
            <a:r>
              <a:rPr lang="de-DE" sz="2000" dirty="0"/>
              <a:t>Ich bin OK, wenn ich mich beeile</a:t>
            </a:r>
          </a:p>
          <a:p>
            <a:pPr marL="342137" indent="-342137">
              <a:buFont typeface="Wingdings" panose="05000000000000000000" pitchFamily="2" charset="2"/>
              <a:buChar char="§"/>
            </a:pPr>
            <a:r>
              <a:rPr lang="de-DE" sz="2000" dirty="0"/>
              <a:t>Ich bin OK, wenn ich mich anstrenge</a:t>
            </a:r>
          </a:p>
          <a:p>
            <a:endParaRPr lang="de-DE" sz="2000" dirty="0"/>
          </a:p>
          <a:p>
            <a:r>
              <a:rPr lang="de-DE" sz="2000" dirty="0"/>
              <a:t>B.S.: als Klima-Beschreibung + Konterdynamiken</a:t>
            </a:r>
          </a:p>
        </p:txBody>
      </p:sp>
      <p:sp>
        <p:nvSpPr>
          <p:cNvPr id="5" name="Textfeld 4"/>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2"/>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2"/>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3"/>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3"/>
              </a:rPr>
              <a:t/>
            </a:r>
            <a:br>
              <a:rPr lang="de-DE" sz="700" b="0" i="1" dirty="0" smtClean="0">
                <a:solidFill>
                  <a:schemeClr val="tx1"/>
                </a:solidFill>
                <a:latin typeface="Arial" panose="020B0604020202020204" pitchFamily="34" charset="0"/>
                <a:cs typeface="Arial" panose="020B0604020202020204" pitchFamily="34" charset="0"/>
                <a:hlinkClick r:id="rId3"/>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9045520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smtClean="0"/>
              <a:t>Geben und Nehmen</a:t>
            </a:r>
            <a:endParaRPr lang="de-DE" dirty="0"/>
          </a:p>
        </p:txBody>
      </p:sp>
      <p:sp>
        <p:nvSpPr>
          <p:cNvPr id="4" name="Inhaltsplatzhalter 3"/>
          <p:cNvSpPr>
            <a:spLocks noGrp="1"/>
          </p:cNvSpPr>
          <p:nvPr>
            <p:ph sz="half" idx="1"/>
          </p:nvPr>
        </p:nvSpPr>
        <p:spPr/>
        <p:txBody>
          <a:bodyPr/>
          <a:lstStyle/>
          <a:p>
            <a:endParaRPr lang="de-DE" dirty="0" smtClean="0"/>
          </a:p>
          <a:p>
            <a:r>
              <a:rPr lang="de-DE" dirty="0" err="1" smtClean="0"/>
              <a:t>Giver</a:t>
            </a:r>
            <a:r>
              <a:rPr lang="de-DE" dirty="0" smtClean="0"/>
              <a:t>: Was kann ich für Dich tun?</a:t>
            </a:r>
          </a:p>
          <a:p>
            <a:r>
              <a:rPr lang="de-DE" dirty="0" err="1" smtClean="0"/>
              <a:t>Taker</a:t>
            </a:r>
            <a:r>
              <a:rPr lang="de-DE" dirty="0" smtClean="0"/>
              <a:t>: Was kannst Du für mich tun?</a:t>
            </a:r>
          </a:p>
          <a:p>
            <a:endParaRPr lang="de-DE" dirty="0"/>
          </a:p>
          <a:p>
            <a:r>
              <a:rPr lang="de-DE" dirty="0" err="1" smtClean="0"/>
              <a:t>Stroke</a:t>
            </a:r>
            <a:r>
              <a:rPr lang="de-DE" dirty="0" smtClean="0"/>
              <a:t>-Ökonomie</a:t>
            </a:r>
          </a:p>
          <a:p>
            <a:r>
              <a:rPr lang="de-DE" dirty="0" smtClean="0"/>
              <a:t>Wie oft</a:t>
            </a:r>
            <a:r>
              <a:rPr lang="de-DE" dirty="0"/>
              <a:t>?</a:t>
            </a:r>
            <a:r>
              <a:rPr lang="de-DE" dirty="0" smtClean="0"/>
              <a:t> Von wem? Welche?</a:t>
            </a:r>
          </a:p>
          <a:p>
            <a:r>
              <a:rPr lang="de-DE" dirty="0" smtClean="0"/>
              <a:t>Welche Präferenzen? Welche Filter?</a:t>
            </a:r>
          </a:p>
          <a:p>
            <a:endParaRPr lang="de-DE" dirty="0"/>
          </a:p>
          <a:p>
            <a:endParaRPr lang="de-DE" dirty="0" smtClean="0"/>
          </a:p>
          <a:p>
            <a:endParaRPr lang="de-DE" dirty="0"/>
          </a:p>
        </p:txBody>
      </p:sp>
      <p:sp>
        <p:nvSpPr>
          <p:cNvPr id="5" name="Textfeld 4"/>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2"/>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2"/>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3"/>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3"/>
              </a:rPr>
              <a:t/>
            </a:r>
            <a:br>
              <a:rPr lang="de-DE" sz="700" b="0" i="1" dirty="0" smtClean="0">
                <a:solidFill>
                  <a:schemeClr val="tx1"/>
                </a:solidFill>
                <a:latin typeface="Arial" panose="020B0604020202020204" pitchFamily="34" charset="0"/>
                <a:cs typeface="Arial" panose="020B0604020202020204" pitchFamily="34" charset="0"/>
                <a:hlinkClick r:id="rId3"/>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6821794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4" name="Rectangle 2"/>
          <p:cNvSpPr>
            <a:spLocks noGrp="1" noChangeArrowheads="1"/>
          </p:cNvSpPr>
          <p:nvPr>
            <p:ph type="title"/>
          </p:nvPr>
        </p:nvSpPr>
        <p:spPr>
          <a:xfrm>
            <a:off x="755577" y="627535"/>
            <a:ext cx="6592888" cy="576064"/>
          </a:xfrm>
        </p:spPr>
        <p:txBody>
          <a:bodyPr/>
          <a:lstStyle/>
          <a:p>
            <a:pPr>
              <a:defRPr/>
            </a:pPr>
            <a:r>
              <a:rPr lang="de-DE" b="1" dirty="0" smtClean="0"/>
              <a:t>Mein aktueller Kontext </a:t>
            </a:r>
            <a:r>
              <a:rPr lang="de-DE" dirty="0"/>
              <a:t/>
            </a:r>
            <a:br>
              <a:rPr lang="de-DE" dirty="0"/>
            </a:br>
            <a:endParaRPr lang="de-DE" b="1" dirty="0" smtClean="0">
              <a:solidFill>
                <a:srgbClr val="00318A"/>
              </a:solidFill>
              <a:latin typeface="Trebuchet MS" charset="0"/>
              <a:cs typeface="+mj-cs"/>
            </a:endParaRPr>
          </a:p>
        </p:txBody>
      </p:sp>
      <p:sp>
        <p:nvSpPr>
          <p:cNvPr id="340995" name="Rectangle 3"/>
          <p:cNvSpPr>
            <a:spLocks noGrp="1" noChangeArrowheads="1"/>
          </p:cNvSpPr>
          <p:nvPr>
            <p:ph type="body" idx="1"/>
          </p:nvPr>
        </p:nvSpPr>
        <p:spPr>
          <a:xfrm>
            <a:off x="827088" y="1491854"/>
            <a:ext cx="5473104" cy="3651647"/>
          </a:xfrm>
        </p:spPr>
        <p:txBody>
          <a:bodyPr/>
          <a:lstStyle/>
          <a:p>
            <a:pPr marL="0" indent="0">
              <a:buNone/>
            </a:pPr>
            <a:endParaRPr lang="de-DE" sz="2800" dirty="0">
              <a:solidFill>
                <a:srgbClr val="FFFFFF"/>
              </a:solidFill>
            </a:endParaRPr>
          </a:p>
        </p:txBody>
      </p:sp>
      <p:sp>
        <p:nvSpPr>
          <p:cNvPr id="340996" name="Rectangle 4"/>
          <p:cNvSpPr>
            <a:spLocks noChangeArrowheads="1"/>
          </p:cNvSpPr>
          <p:nvPr/>
        </p:nvSpPr>
        <p:spPr bwMode="auto">
          <a:xfrm>
            <a:off x="6" y="-185626"/>
            <a:ext cx="181285" cy="371271"/>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89766" tIns="46680" rIns="89766" bIns="46680" anchor="ctr">
            <a:spAutoFit/>
          </a:bodyPr>
          <a:lstStyle/>
          <a:p>
            <a:pPr>
              <a:defRPr/>
            </a:pPr>
            <a:endParaRPr lang="de-DE">
              <a:cs typeface="+mn-cs"/>
            </a:endParaRPr>
          </a:p>
        </p:txBody>
      </p:sp>
      <p:pic>
        <p:nvPicPr>
          <p:cNvPr id="3" name="Bild 2" descr="Bodensee 8-2009 094 Kopie.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141" y="14161"/>
            <a:ext cx="6858000" cy="5149881"/>
          </a:xfrm>
          <a:prstGeom prst="rect">
            <a:avLst/>
          </a:prstGeom>
        </p:spPr>
      </p:pic>
      <p:sp>
        <p:nvSpPr>
          <p:cNvPr id="6" name="Textfeld 5"/>
          <p:cNvSpPr txBox="1"/>
          <p:nvPr/>
        </p:nvSpPr>
        <p:spPr>
          <a:xfrm>
            <a:off x="4067946" y="411511"/>
            <a:ext cx="1957207" cy="1200094"/>
          </a:xfrm>
          <a:prstGeom prst="rect">
            <a:avLst/>
          </a:prstGeom>
          <a:noFill/>
        </p:spPr>
        <p:txBody>
          <a:bodyPr wrap="none" lIns="91202" tIns="45604" rIns="91202" bIns="45604" rtlCol="0">
            <a:spAutoFit/>
          </a:bodyPr>
          <a:lstStyle/>
          <a:p>
            <a:r>
              <a:rPr lang="de-DE" sz="2400" dirty="0">
                <a:solidFill>
                  <a:srgbClr val="FFFFFF"/>
                </a:solidFill>
              </a:rPr>
              <a:t>Bernd Schmid</a:t>
            </a:r>
          </a:p>
          <a:p>
            <a:r>
              <a:rPr lang="de-DE" sz="2400" b="1" dirty="0">
                <a:solidFill>
                  <a:srgbClr val="FFFFFF"/>
                </a:solidFill>
              </a:rPr>
              <a:t>Zürich 6/2017</a:t>
            </a:r>
          </a:p>
          <a:p>
            <a:endParaRPr lang="en-US" sz="2400" dirty="0">
              <a:solidFill>
                <a:srgbClr val="FFFFFF"/>
              </a:solidFill>
            </a:endParaRPr>
          </a:p>
        </p:txBody>
      </p:sp>
      <p:sp>
        <p:nvSpPr>
          <p:cNvPr id="9" name="Textfeld 8"/>
          <p:cNvSpPr txBox="1"/>
          <p:nvPr/>
        </p:nvSpPr>
        <p:spPr>
          <a:xfrm>
            <a:off x="755577" y="2571753"/>
            <a:ext cx="2357857" cy="1569426"/>
          </a:xfrm>
          <a:prstGeom prst="rect">
            <a:avLst/>
          </a:prstGeom>
          <a:noFill/>
        </p:spPr>
        <p:txBody>
          <a:bodyPr wrap="none" lIns="91202" tIns="45604" rIns="91202" bIns="45604" rtlCol="0">
            <a:spAutoFit/>
          </a:bodyPr>
          <a:lstStyle/>
          <a:p>
            <a:r>
              <a:rPr lang="de-DE" sz="2400" dirty="0">
                <a:solidFill>
                  <a:srgbClr val="FFFFFF"/>
                </a:solidFill>
                <a:latin typeface="Arial"/>
                <a:cs typeface="Arial"/>
              </a:rPr>
              <a:t>3. </a:t>
            </a:r>
            <a:r>
              <a:rPr lang="de-DE" sz="2400" dirty="0">
                <a:solidFill>
                  <a:srgbClr val="FFFFFF"/>
                </a:solidFill>
              </a:rPr>
              <a:t>Modelle und </a:t>
            </a:r>
          </a:p>
          <a:p>
            <a:r>
              <a:rPr lang="de-DE" sz="2400" dirty="0">
                <a:solidFill>
                  <a:srgbClr val="FFFFFF"/>
                </a:solidFill>
              </a:rPr>
              <a:t>Perspektiven  für</a:t>
            </a:r>
          </a:p>
          <a:p>
            <a:r>
              <a:rPr lang="de-DE" sz="2400" dirty="0">
                <a:solidFill>
                  <a:srgbClr val="FFFFFF"/>
                </a:solidFill>
                <a:latin typeface="Arial"/>
                <a:cs typeface="Arial"/>
              </a:rPr>
              <a:t>Kommunikation</a:t>
            </a:r>
          </a:p>
          <a:p>
            <a:r>
              <a:rPr lang="de-DE" sz="2400" dirty="0">
                <a:solidFill>
                  <a:srgbClr val="FFFFFF"/>
                </a:solidFill>
                <a:latin typeface="Arial"/>
                <a:cs typeface="Arial"/>
              </a:rPr>
              <a:t>und Begegnung </a:t>
            </a:r>
          </a:p>
        </p:txBody>
      </p:sp>
      <p:sp>
        <p:nvSpPr>
          <p:cNvPr id="8" name="Textfeld 7"/>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4"/>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4"/>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5"/>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5"/>
              </a:rPr>
              <a:t/>
            </a:r>
            <a:br>
              <a:rPr lang="de-DE" sz="700" b="0" i="1" dirty="0" smtClean="0">
                <a:solidFill>
                  <a:schemeClr val="tx1"/>
                </a:solidFill>
                <a:latin typeface="Arial" panose="020B0604020202020204" pitchFamily="34" charset="0"/>
                <a:cs typeface="Arial" panose="020B0604020202020204" pitchFamily="34" charset="0"/>
                <a:hlinkClick r:id="rId5"/>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07329309"/>
      </p:ext>
    </p:extLst>
  </p:cSld>
  <p:clrMapOvr>
    <a:masterClrMapping/>
  </p:clrMapOvr>
  <p:transition>
    <p:zoom/>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2" name="Rectangle 2"/>
          <p:cNvSpPr>
            <a:spLocks noGrp="1" noChangeArrowheads="1"/>
          </p:cNvSpPr>
          <p:nvPr>
            <p:ph type="title"/>
          </p:nvPr>
        </p:nvSpPr>
        <p:spPr>
          <a:xfrm>
            <a:off x="251520" y="267494"/>
            <a:ext cx="6592888" cy="1019175"/>
          </a:xfrm>
        </p:spPr>
        <p:txBody>
          <a:bodyPr/>
          <a:lstStyle/>
          <a:p>
            <a:r>
              <a:rPr lang="de-DE" b="1" dirty="0"/>
              <a:t>3</a:t>
            </a:r>
            <a:r>
              <a:rPr lang="de-DE" b="1" dirty="0" smtClean="0"/>
              <a:t>. Modelle </a:t>
            </a:r>
            <a:r>
              <a:rPr lang="de-DE" b="1" dirty="0"/>
              <a:t>und Perspektiven für </a:t>
            </a:r>
            <a:r>
              <a:rPr lang="de-DE" b="1" dirty="0" smtClean="0"/>
              <a:t>     </a:t>
            </a:r>
            <a:r>
              <a:rPr lang="de-DE" b="1" dirty="0"/>
              <a:t>Kommunikation und Begegnung: </a:t>
            </a:r>
            <a:r>
              <a:rPr lang="de-DE" dirty="0"/>
              <a:t/>
            </a:r>
            <a:br>
              <a:rPr lang="de-DE" dirty="0"/>
            </a:br>
            <a:endParaRPr lang="de-DE" b="1" dirty="0">
              <a:solidFill>
                <a:srgbClr val="00318A"/>
              </a:solidFill>
              <a:latin typeface="Trebuchet MS" charset="0"/>
            </a:endParaRPr>
          </a:p>
        </p:txBody>
      </p:sp>
      <p:sp>
        <p:nvSpPr>
          <p:cNvPr id="343044" name="Rectangle 4"/>
          <p:cNvSpPr>
            <a:spLocks noChangeArrowheads="1"/>
          </p:cNvSpPr>
          <p:nvPr/>
        </p:nvSpPr>
        <p:spPr bwMode="auto">
          <a:xfrm>
            <a:off x="2" y="-185719"/>
            <a:ext cx="181623" cy="371444"/>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89933" tIns="46766" rIns="89933" bIns="46766" anchor="ctr">
            <a:spAutoFit/>
          </a:bodyPr>
          <a:lstStyle/>
          <a:p>
            <a:endParaRPr lang="de-DE"/>
          </a:p>
        </p:txBody>
      </p:sp>
      <p:sp>
        <p:nvSpPr>
          <p:cNvPr id="2" name="Inhaltsplatzhalter 1"/>
          <p:cNvSpPr>
            <a:spLocks noGrp="1"/>
          </p:cNvSpPr>
          <p:nvPr>
            <p:ph idx="1"/>
          </p:nvPr>
        </p:nvSpPr>
        <p:spPr>
          <a:xfrm>
            <a:off x="107505" y="2355726"/>
            <a:ext cx="7920879" cy="3744416"/>
          </a:xfrm>
        </p:spPr>
        <p:txBody>
          <a:bodyPr/>
          <a:lstStyle/>
          <a:p>
            <a:pPr marL="0" indent="0">
              <a:buNone/>
            </a:pPr>
            <a:r>
              <a:rPr lang="de-DE" sz="2000" b="1" dirty="0"/>
              <a:t>3.1 Begegnung lebender Systeme </a:t>
            </a:r>
            <a:r>
              <a:rPr lang="de-DE" sz="2000" i="1" dirty="0"/>
              <a:t>–Das Kulturbegegnung-Modell</a:t>
            </a:r>
          </a:p>
          <a:p>
            <a:pPr marL="0" indent="0">
              <a:buNone/>
            </a:pPr>
            <a:r>
              <a:rPr lang="de-DE" sz="2000" b="1" dirty="0"/>
              <a:t>3.2. „Klassische“  TA-Konzepte </a:t>
            </a:r>
          </a:p>
          <a:p>
            <a:pPr marL="0" indent="0">
              <a:buNone/>
            </a:pPr>
            <a:r>
              <a:rPr lang="de-DE" sz="2000" b="1" dirty="0"/>
              <a:t>3.3.  Transaktionen im Rollenmodell</a:t>
            </a:r>
          </a:p>
          <a:p>
            <a:pPr marL="0" indent="0">
              <a:buNone/>
            </a:pPr>
            <a:r>
              <a:rPr lang="de-AT" sz="2000" b="1" dirty="0">
                <a:solidFill>
                  <a:srgbClr val="000000"/>
                </a:solidFill>
              </a:rPr>
              <a:t>3.4. Konsequenzen für Praxis und Weiterbildung </a:t>
            </a:r>
          </a:p>
          <a:p>
            <a:pPr marL="0" indent="0">
              <a:buNone/>
            </a:pPr>
            <a:r>
              <a:rPr lang="de-AT" sz="2000" dirty="0">
                <a:solidFill>
                  <a:srgbClr val="000090"/>
                </a:solidFill>
              </a:rPr>
              <a:t>   </a:t>
            </a:r>
            <a:r>
              <a:rPr lang="de-AT" sz="2000" i="1" dirty="0">
                <a:solidFill>
                  <a:srgbClr val="000000"/>
                </a:solidFill>
              </a:rPr>
              <a:t>      - Das </a:t>
            </a:r>
            <a:r>
              <a:rPr lang="de-AT" sz="2000" i="1" dirty="0" err="1">
                <a:solidFill>
                  <a:srgbClr val="000000"/>
                </a:solidFill>
              </a:rPr>
              <a:t>Toblerone</a:t>
            </a:r>
            <a:r>
              <a:rPr lang="de-AT" sz="2000" i="1" dirty="0">
                <a:solidFill>
                  <a:srgbClr val="000000"/>
                </a:solidFill>
              </a:rPr>
              <a:t>-Modell </a:t>
            </a:r>
            <a:endParaRPr lang="de-AT" sz="2000" b="1" dirty="0">
              <a:solidFill>
                <a:srgbClr val="000000"/>
              </a:solidFill>
            </a:endParaRPr>
          </a:p>
          <a:p>
            <a:pPr marL="0" indent="0">
              <a:buNone/>
            </a:pPr>
            <a:r>
              <a:rPr lang="de-DE" sz="2000" b="1" dirty="0">
                <a:solidFill>
                  <a:srgbClr val="000000"/>
                </a:solidFill>
                <a:sym typeface="Wingdings"/>
              </a:rPr>
              <a:t>3.5 </a:t>
            </a:r>
            <a:r>
              <a:rPr lang="de-DE" sz="2000" b="1" dirty="0">
                <a:latin typeface="Trebuchet MS" charset="0"/>
              </a:rPr>
              <a:t> Resonanzen </a:t>
            </a:r>
            <a:r>
              <a:rPr lang="de-DE" sz="2000" dirty="0">
                <a:latin typeface="Trebuchet MS" charset="0"/>
              </a:rPr>
              <a:t> -soziale Diagnose</a:t>
            </a:r>
          </a:p>
          <a:p>
            <a:pPr marL="0" indent="0">
              <a:buNone/>
            </a:pPr>
            <a:r>
              <a:rPr lang="de-DE" sz="2000" dirty="0"/>
              <a:t>         - </a:t>
            </a:r>
            <a:r>
              <a:rPr lang="de-DE" sz="2000" i="1" dirty="0"/>
              <a:t>Wer oder was begegnet sich? </a:t>
            </a:r>
          </a:p>
          <a:p>
            <a:pPr marL="0" indent="0">
              <a:buNone/>
            </a:pPr>
            <a:r>
              <a:rPr lang="de-DE" sz="2000" dirty="0"/>
              <a:t>          - </a:t>
            </a:r>
            <a:r>
              <a:rPr lang="de-DE" sz="2000" i="1" dirty="0"/>
              <a:t>Dialogmodell und Kommunikation</a:t>
            </a:r>
          </a:p>
          <a:p>
            <a:pPr marL="0" indent="0">
              <a:buNone/>
            </a:pPr>
            <a:r>
              <a:rPr lang="de-DE" sz="2000" b="1" dirty="0">
                <a:solidFill>
                  <a:srgbClr val="000000"/>
                </a:solidFill>
                <a:latin typeface="Trebuchet MS" charset="0"/>
              </a:rPr>
              <a:t>3.5 Meta-Betrachtungen</a:t>
            </a:r>
          </a:p>
          <a:p>
            <a:pPr marL="0" indent="0">
              <a:buNone/>
            </a:pPr>
            <a:r>
              <a:rPr lang="de-DE" b="1" dirty="0">
                <a:solidFill>
                  <a:srgbClr val="000000"/>
                </a:solidFill>
                <a:latin typeface="Trebuchet MS" charset="0"/>
              </a:rPr>
              <a:t> </a:t>
            </a:r>
            <a:r>
              <a:rPr lang="de-DE" b="1" dirty="0" smtClean="0">
                <a:solidFill>
                  <a:srgbClr val="000000"/>
                </a:solidFill>
                <a:latin typeface="Trebuchet MS" charset="0"/>
              </a:rPr>
              <a:t>  </a:t>
            </a:r>
            <a:endParaRPr lang="de-DE" dirty="0" smtClean="0">
              <a:solidFill>
                <a:srgbClr val="000000"/>
              </a:solidFill>
              <a:latin typeface="Trebuchet MS" charset="0"/>
            </a:endParaRPr>
          </a:p>
          <a:p>
            <a:pPr marL="0" indent="0">
              <a:buNone/>
            </a:pPr>
            <a:endParaRPr lang="de-DE" dirty="0">
              <a:solidFill>
                <a:srgbClr val="000000"/>
              </a:solidFill>
              <a:latin typeface="Trebuchet MS" charset="0"/>
            </a:endParaRPr>
          </a:p>
          <a:p>
            <a:pPr marL="0" indent="0">
              <a:buNone/>
            </a:pPr>
            <a:endParaRPr lang="de-DE" dirty="0"/>
          </a:p>
          <a:p>
            <a:pPr marL="0" indent="0">
              <a:buNone/>
            </a:pPr>
            <a:r>
              <a:rPr lang="de-DE" i="1" dirty="0" smtClean="0"/>
              <a:t>							</a:t>
            </a:r>
            <a:endParaRPr lang="de-DE" dirty="0"/>
          </a:p>
          <a:p>
            <a:pPr marL="0" indent="0">
              <a:buNone/>
            </a:pPr>
            <a:endParaRPr lang="de-DE" dirty="0"/>
          </a:p>
          <a:p>
            <a:pPr marL="0" indent="0">
              <a:buNone/>
            </a:pPr>
            <a:endParaRPr lang="de-DE" dirty="0"/>
          </a:p>
        </p:txBody>
      </p:sp>
      <p:sp>
        <p:nvSpPr>
          <p:cNvPr id="5" name="Textfeld 4"/>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46003629"/>
      </p:ext>
    </p:extLst>
  </p:cSld>
  <p:clrMapOvr>
    <a:masterClrMapping/>
  </p:clrMapOvr>
  <p:transition>
    <p:zoom/>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C:\Users\Praktikant\Downloads\KullturbegegnungsmodellDerKommunikation_1.png"/>
          <p:cNvPicPr>
            <a:picLocks noGrp="1" noChangeAspect="1" noChangeArrowheads="1"/>
          </p:cNvPicPr>
          <p:nvPr>
            <p:ph sz="half" idx="1"/>
          </p:nvPr>
        </p:nvPicPr>
        <p:blipFill>
          <a:blip r:embed="rId2" cstate="email">
            <a:extLst>
              <a:ext uri="{28A0092B-C50C-407E-A947-70E740481C1C}">
                <a14:useLocalDpi xmlns:a14="http://schemas.microsoft.com/office/drawing/2010/main"/>
              </a:ext>
            </a:extLst>
          </a:blip>
          <a:srcRect/>
          <a:stretch>
            <a:fillRect/>
          </a:stretch>
        </p:blipFill>
        <p:spPr bwMode="auto">
          <a:xfrm>
            <a:off x="-108516" y="2067695"/>
            <a:ext cx="6678039" cy="3816350"/>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uppieren 21"/>
          <p:cNvGrpSpPr/>
          <p:nvPr/>
        </p:nvGrpSpPr>
        <p:grpSpPr>
          <a:xfrm>
            <a:off x="27876" y="1419622"/>
            <a:ext cx="6149700" cy="726350"/>
            <a:chOff x="899592" y="2499742"/>
            <a:chExt cx="6149700" cy="726350"/>
          </a:xfrm>
        </p:grpSpPr>
        <p:sp>
          <p:nvSpPr>
            <p:cNvPr id="8" name="Rectangle 16"/>
            <p:cNvSpPr>
              <a:spLocks noChangeArrowheads="1"/>
            </p:cNvSpPr>
            <p:nvPr/>
          </p:nvSpPr>
          <p:spPr bwMode="auto">
            <a:xfrm>
              <a:off x="899592" y="2499742"/>
              <a:ext cx="1692000" cy="720000"/>
            </a:xfrm>
            <a:prstGeom prst="rect">
              <a:avLst/>
            </a:prstGeom>
            <a:solidFill>
              <a:srgbClr val="FFFFFF"/>
            </a:solidFill>
            <a:ln w="25400">
              <a:solidFill>
                <a:srgbClr val="000000"/>
              </a:solidFill>
              <a:miter lim="800000"/>
              <a:headEnd/>
              <a:tailEnd/>
            </a:ln>
          </p:spPr>
          <p:txBody>
            <a:bodyPr anchor="ctr"/>
            <a:lstStyle/>
            <a:p>
              <a:pPr algn="ctr"/>
              <a:r>
                <a:rPr lang="de-DE" dirty="0" smtClean="0">
                  <a:latin typeface="Arial" charset="0"/>
                  <a:cs typeface="Arial" charset="0"/>
                </a:rPr>
                <a:t>Sender</a:t>
              </a:r>
              <a:endParaRPr lang="de-DE" sz="1000" dirty="0">
                <a:latin typeface="Arial" charset="0"/>
                <a:cs typeface="Arial" charset="0"/>
              </a:endParaRPr>
            </a:p>
          </p:txBody>
        </p:sp>
        <p:sp>
          <p:nvSpPr>
            <p:cNvPr id="10" name="Rectangle 17"/>
            <p:cNvSpPr>
              <a:spLocks noChangeArrowheads="1"/>
            </p:cNvSpPr>
            <p:nvPr/>
          </p:nvSpPr>
          <p:spPr bwMode="auto">
            <a:xfrm>
              <a:off x="5357292" y="2506092"/>
              <a:ext cx="1692000" cy="720000"/>
            </a:xfrm>
            <a:prstGeom prst="rect">
              <a:avLst/>
            </a:prstGeom>
            <a:solidFill>
              <a:srgbClr val="FFFFFF"/>
            </a:solidFill>
            <a:ln w="25400">
              <a:solidFill>
                <a:srgbClr val="000000"/>
              </a:solidFill>
              <a:miter lim="800000"/>
              <a:headEnd/>
              <a:tailEnd/>
            </a:ln>
          </p:spPr>
          <p:txBody>
            <a:bodyPr anchor="ctr"/>
            <a:lstStyle/>
            <a:p>
              <a:pPr algn="ctr"/>
              <a:r>
                <a:rPr lang="de-DE" dirty="0">
                  <a:latin typeface="Arial" charset="0"/>
                  <a:cs typeface="Arial" charset="0"/>
                </a:rPr>
                <a:t>Empfänger</a:t>
              </a:r>
              <a:endParaRPr lang="de-DE" dirty="0"/>
            </a:p>
          </p:txBody>
        </p:sp>
        <p:sp>
          <p:nvSpPr>
            <p:cNvPr id="11" name="Rechteck 10"/>
            <p:cNvSpPr/>
            <p:nvPr/>
          </p:nvSpPr>
          <p:spPr>
            <a:xfrm>
              <a:off x="2591592" y="2735544"/>
              <a:ext cx="2765700" cy="3006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solidFill>
                    <a:schemeClr val="tx1"/>
                  </a:solidFill>
                  <a:latin typeface="Arial" charset="0"/>
                  <a:cs typeface="Arial" charset="0"/>
                </a:rPr>
                <a:t>Kanal</a:t>
              </a:r>
              <a:endParaRPr lang="de-DE" sz="2000" dirty="0">
                <a:solidFill>
                  <a:schemeClr val="tx1"/>
                </a:solidFill>
                <a:latin typeface="Arial" charset="0"/>
                <a:cs typeface="Arial" charset="0"/>
              </a:endParaRPr>
            </a:p>
          </p:txBody>
        </p:sp>
      </p:grpSp>
      <p:sp>
        <p:nvSpPr>
          <p:cNvPr id="12" name="Titel 5"/>
          <p:cNvSpPr>
            <a:spLocks noGrp="1"/>
          </p:cNvSpPr>
          <p:nvPr>
            <p:ph type="title"/>
          </p:nvPr>
        </p:nvSpPr>
        <p:spPr>
          <a:xfrm>
            <a:off x="4" y="123478"/>
            <a:ext cx="6840537" cy="1296640"/>
          </a:xfrm>
        </p:spPr>
        <p:txBody>
          <a:bodyPr/>
          <a:lstStyle/>
          <a:p>
            <a:r>
              <a:rPr lang="de-DE" b="1" dirty="0" smtClean="0"/>
              <a:t>3.1.  Begegnung lebender Systeme</a:t>
            </a:r>
            <a:r>
              <a:rPr lang="de-DE" dirty="0" smtClean="0"/>
              <a:t/>
            </a:r>
            <a:br>
              <a:rPr lang="de-DE" dirty="0" smtClean="0"/>
            </a:br>
            <a:r>
              <a:rPr lang="de-DE" dirty="0" smtClean="0"/>
              <a:t>       - das Kulturbegegnungsmodell </a:t>
            </a:r>
            <a:endParaRPr lang="de-DE" dirty="0"/>
          </a:p>
        </p:txBody>
      </p:sp>
      <p:sp>
        <p:nvSpPr>
          <p:cNvPr id="13" name="Textfeld 12"/>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5462803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2" name="Rectangle 2"/>
          <p:cNvSpPr>
            <a:spLocks noGrp="1" noChangeArrowheads="1"/>
          </p:cNvSpPr>
          <p:nvPr>
            <p:ph type="title"/>
          </p:nvPr>
        </p:nvSpPr>
        <p:spPr>
          <a:xfrm>
            <a:off x="251520" y="267494"/>
            <a:ext cx="6592888" cy="1019175"/>
          </a:xfrm>
        </p:spPr>
        <p:txBody>
          <a:bodyPr/>
          <a:lstStyle/>
          <a:p>
            <a:r>
              <a:rPr lang="de-DE" b="1" dirty="0" smtClean="0"/>
              <a:t>3.2. </a:t>
            </a:r>
            <a:r>
              <a:rPr lang="de-DE" b="1" dirty="0"/>
              <a:t>„Klassische“ </a:t>
            </a:r>
            <a:r>
              <a:rPr lang="de-DE" b="1" dirty="0" smtClean="0"/>
              <a:t> TA-Konzepte</a:t>
            </a:r>
            <a:endParaRPr lang="de-DE" b="1" dirty="0">
              <a:solidFill>
                <a:srgbClr val="00318A"/>
              </a:solidFill>
              <a:latin typeface="Trebuchet MS" charset="0"/>
            </a:endParaRPr>
          </a:p>
        </p:txBody>
      </p:sp>
      <p:sp>
        <p:nvSpPr>
          <p:cNvPr id="343044" name="Rectangle 4"/>
          <p:cNvSpPr>
            <a:spLocks noChangeArrowheads="1"/>
          </p:cNvSpPr>
          <p:nvPr/>
        </p:nvSpPr>
        <p:spPr bwMode="auto">
          <a:xfrm>
            <a:off x="2" y="-185719"/>
            <a:ext cx="181623" cy="371444"/>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89933" tIns="46766" rIns="89933" bIns="46766" anchor="ctr">
            <a:spAutoFit/>
          </a:bodyPr>
          <a:lstStyle/>
          <a:p>
            <a:endParaRPr lang="de-DE"/>
          </a:p>
        </p:txBody>
      </p:sp>
      <p:sp>
        <p:nvSpPr>
          <p:cNvPr id="2" name="Inhaltsplatzhalter 1"/>
          <p:cNvSpPr>
            <a:spLocks noGrp="1"/>
          </p:cNvSpPr>
          <p:nvPr>
            <p:ph idx="1"/>
          </p:nvPr>
        </p:nvSpPr>
        <p:spPr>
          <a:xfrm>
            <a:off x="107508" y="2355726"/>
            <a:ext cx="7355963" cy="3744416"/>
          </a:xfrm>
        </p:spPr>
        <p:txBody>
          <a:bodyPr/>
          <a:lstStyle/>
          <a:p>
            <a:pPr marL="0" indent="0">
              <a:buNone/>
            </a:pPr>
            <a:r>
              <a:rPr lang="de-DE" b="1" dirty="0" smtClean="0"/>
              <a:t>Transaktionen</a:t>
            </a:r>
          </a:p>
          <a:p>
            <a:r>
              <a:rPr lang="de-DE" dirty="0" smtClean="0"/>
              <a:t>Soziale </a:t>
            </a:r>
            <a:r>
              <a:rPr lang="de-DE" dirty="0" smtClean="0">
                <a:sym typeface="Wingdings"/>
              </a:rPr>
              <a:t>  psychologische Ebene</a:t>
            </a:r>
          </a:p>
          <a:p>
            <a:r>
              <a:rPr lang="de-DE" dirty="0" smtClean="0">
                <a:sym typeface="Wingdings"/>
              </a:rPr>
              <a:t>offen   verdeckt</a:t>
            </a:r>
          </a:p>
          <a:p>
            <a:r>
              <a:rPr lang="de-DE" dirty="0" smtClean="0">
                <a:sym typeface="Wingdings"/>
              </a:rPr>
              <a:t>Komplementär (parallel) </a:t>
            </a:r>
            <a:r>
              <a:rPr lang="de-DE" dirty="0">
                <a:sym typeface="Wingdings"/>
              </a:rPr>
              <a:t> </a:t>
            </a:r>
            <a:r>
              <a:rPr lang="de-DE" dirty="0" smtClean="0">
                <a:sym typeface="Wingdings"/>
              </a:rPr>
              <a:t> nicht </a:t>
            </a:r>
            <a:r>
              <a:rPr lang="de-DE" dirty="0" err="1" smtClean="0">
                <a:sym typeface="Wingdings"/>
              </a:rPr>
              <a:t>komlementär</a:t>
            </a:r>
            <a:r>
              <a:rPr lang="de-DE" dirty="0" smtClean="0">
                <a:sym typeface="Wingdings"/>
              </a:rPr>
              <a:t> (gekreuzt)</a:t>
            </a:r>
          </a:p>
          <a:p>
            <a:endParaRPr lang="de-DE" dirty="0">
              <a:sym typeface="Wingdings"/>
            </a:endParaRPr>
          </a:p>
          <a:p>
            <a:pPr marL="0" indent="0">
              <a:buNone/>
            </a:pPr>
            <a:r>
              <a:rPr lang="de-DE" b="1" dirty="0" smtClean="0">
                <a:sym typeface="Wingdings"/>
              </a:rPr>
              <a:t> Transaktions-Muster (Spiele/Rackets)</a:t>
            </a:r>
          </a:p>
          <a:p>
            <a:r>
              <a:rPr lang="de-DE" dirty="0" smtClean="0">
                <a:sym typeface="Wingdings"/>
              </a:rPr>
              <a:t>Spielformel (Berne)</a:t>
            </a:r>
          </a:p>
          <a:p>
            <a:r>
              <a:rPr lang="de-DE" dirty="0" smtClean="0">
                <a:sym typeface="Wingdings"/>
              </a:rPr>
              <a:t>Drama-Dreieck (</a:t>
            </a:r>
            <a:r>
              <a:rPr lang="de-DE" dirty="0" err="1" smtClean="0">
                <a:sym typeface="Wingdings"/>
              </a:rPr>
              <a:t>Karpmann</a:t>
            </a:r>
            <a:r>
              <a:rPr lang="de-DE" dirty="0" smtClean="0">
                <a:sym typeface="Wingdings"/>
              </a:rPr>
              <a:t>)</a:t>
            </a:r>
          </a:p>
          <a:p>
            <a:r>
              <a:rPr lang="de-DE" dirty="0" smtClean="0">
                <a:sym typeface="Wingdings"/>
              </a:rPr>
              <a:t>Ausbeutung (English/Schiff)</a:t>
            </a:r>
          </a:p>
          <a:p>
            <a:endParaRPr lang="de-DE" dirty="0" smtClean="0">
              <a:sym typeface="Wingdings"/>
            </a:endParaRPr>
          </a:p>
          <a:p>
            <a:endParaRPr lang="de-DE" b="1" dirty="0" smtClean="0">
              <a:sym typeface="Wingdings"/>
            </a:endParaRPr>
          </a:p>
          <a:p>
            <a:pPr marL="0" indent="0">
              <a:buNone/>
            </a:pPr>
            <a:endParaRPr lang="de-DE" dirty="0" smtClean="0">
              <a:solidFill>
                <a:srgbClr val="000000"/>
              </a:solidFill>
              <a:latin typeface="Trebuchet MS" charset="0"/>
            </a:endParaRPr>
          </a:p>
          <a:p>
            <a:pPr marL="0" indent="0">
              <a:buNone/>
            </a:pPr>
            <a:endParaRPr lang="de-DE" dirty="0">
              <a:solidFill>
                <a:srgbClr val="000000"/>
              </a:solidFill>
              <a:latin typeface="Trebuchet MS" charset="0"/>
            </a:endParaRPr>
          </a:p>
          <a:p>
            <a:pPr marL="0" indent="0">
              <a:buNone/>
            </a:pPr>
            <a:endParaRPr lang="de-DE" dirty="0"/>
          </a:p>
          <a:p>
            <a:pPr marL="0" indent="0">
              <a:buNone/>
            </a:pPr>
            <a:r>
              <a:rPr lang="de-DE" i="1" dirty="0" smtClean="0"/>
              <a:t>							</a:t>
            </a:r>
            <a:endParaRPr lang="de-DE" dirty="0"/>
          </a:p>
          <a:p>
            <a:pPr marL="0" indent="0">
              <a:buNone/>
            </a:pPr>
            <a:endParaRPr lang="de-DE" dirty="0"/>
          </a:p>
          <a:p>
            <a:pPr marL="0" indent="0">
              <a:buNone/>
            </a:pPr>
            <a:endParaRPr lang="de-DE" dirty="0"/>
          </a:p>
        </p:txBody>
      </p:sp>
      <p:sp>
        <p:nvSpPr>
          <p:cNvPr id="5" name="Textfeld 4"/>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16972432"/>
      </p:ext>
    </p:extLst>
  </p:cSld>
  <p:clrMapOvr>
    <a:masterClrMapping/>
  </p:clrMapOvr>
  <p:transition>
    <p:zoom/>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d 2" descr="Screenshot 2016-10-17 19.45.16.png"/>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781732" y="0"/>
            <a:ext cx="10128564" cy="5740102"/>
          </a:xfrm>
          <a:prstGeom prst="rect">
            <a:avLst/>
          </a:prstGeom>
        </p:spPr>
      </p:pic>
      <p:sp>
        <p:nvSpPr>
          <p:cNvPr id="4" name="Textfeld 3"/>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4"/>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4"/>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5"/>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5"/>
              </a:rPr>
              <a:t/>
            </a:r>
            <a:br>
              <a:rPr lang="de-DE" sz="700" b="0" i="1" dirty="0" smtClean="0">
                <a:solidFill>
                  <a:schemeClr val="tx1"/>
                </a:solidFill>
                <a:latin typeface="Arial" panose="020B0604020202020204" pitchFamily="34" charset="0"/>
                <a:cs typeface="Arial" panose="020B0604020202020204" pitchFamily="34" charset="0"/>
                <a:hlinkClick r:id="rId5"/>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06537020"/>
      </p:ext>
    </p:extLst>
  </p:cSld>
  <p:clrMapOvr>
    <a:masterClrMapping/>
  </p:clrMapOvr>
  <p:transition>
    <p:zoom/>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d 5" descr="RollenmodellDerPersönlichkeit_2.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 y="1851670"/>
            <a:ext cx="5774543" cy="3672544"/>
          </a:xfrm>
          <a:prstGeom prst="rect">
            <a:avLst/>
          </a:prstGeom>
        </p:spPr>
      </p:pic>
      <p:pic>
        <p:nvPicPr>
          <p:cNvPr id="7" name="Picture 2" descr="C:\Users\Praktikant\Downloads\RollenbereicheDerPersönlichkeit.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652120" y="1779662"/>
            <a:ext cx="3150472" cy="1800424"/>
          </a:xfrm>
          <a:prstGeom prst="rect">
            <a:avLst/>
          </a:prstGeom>
          <a:noFill/>
          <a:extLst>
            <a:ext uri="{909E8E84-426E-40DD-AFC4-6F175D3DCCD1}">
              <a14:hiddenFill xmlns:a14="http://schemas.microsoft.com/office/drawing/2010/main">
                <a:solidFill>
                  <a:srgbClr val="FFFFFF"/>
                </a:solidFill>
              </a14:hiddenFill>
            </a:ext>
          </a:extLst>
        </p:spPr>
      </p:pic>
      <p:sp>
        <p:nvSpPr>
          <p:cNvPr id="9" name="Titel 5"/>
          <p:cNvSpPr>
            <a:spLocks noGrp="1"/>
          </p:cNvSpPr>
          <p:nvPr>
            <p:ph type="title"/>
          </p:nvPr>
        </p:nvSpPr>
        <p:spPr>
          <a:xfrm>
            <a:off x="323531" y="555526"/>
            <a:ext cx="6840537" cy="1420118"/>
          </a:xfrm>
        </p:spPr>
        <p:txBody>
          <a:bodyPr/>
          <a:lstStyle/>
          <a:p>
            <a:r>
              <a:rPr lang="de-DE" b="1" dirty="0" smtClean="0"/>
              <a:t>3.3.  Transaktionen im Rollenmodell</a:t>
            </a:r>
            <a:br>
              <a:rPr lang="de-DE" b="1" dirty="0" smtClean="0"/>
            </a:br>
            <a:r>
              <a:rPr lang="de-DE" sz="2400" b="1" dirty="0">
                <a:solidFill>
                  <a:srgbClr val="00318A"/>
                </a:solidFill>
                <a:latin typeface="Trebuchet MS" charset="0"/>
              </a:rPr>
              <a:t/>
            </a:r>
            <a:br>
              <a:rPr lang="de-DE" sz="2400" b="1" dirty="0">
                <a:solidFill>
                  <a:srgbClr val="00318A"/>
                </a:solidFill>
                <a:latin typeface="Trebuchet MS" charset="0"/>
              </a:rPr>
            </a:br>
            <a:r>
              <a:rPr lang="de-DE" sz="1800" b="1" dirty="0">
                <a:solidFill>
                  <a:srgbClr val="00318A"/>
                </a:solidFill>
                <a:latin typeface="Trebuchet MS" charset="0"/>
              </a:rPr>
              <a:t>komplementär </a:t>
            </a:r>
            <a:r>
              <a:rPr lang="de-DE" sz="1800" b="1" dirty="0">
                <a:solidFill>
                  <a:srgbClr val="00318A"/>
                </a:solidFill>
                <a:latin typeface="Trebuchet MS" charset="0"/>
                <a:sym typeface="Wingdings" charset="0"/>
              </a:rPr>
              <a:t>  nicht komplementär </a:t>
            </a:r>
            <a:endParaRPr lang="de-DE" sz="1800" dirty="0"/>
          </a:p>
        </p:txBody>
      </p:sp>
      <p:sp>
        <p:nvSpPr>
          <p:cNvPr id="5" name="Textfeld 4"/>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4"/>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4"/>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5"/>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5"/>
              </a:rPr>
              <a:t/>
            </a:r>
            <a:br>
              <a:rPr lang="de-DE" sz="700" b="0" i="1" dirty="0" smtClean="0">
                <a:solidFill>
                  <a:schemeClr val="tx1"/>
                </a:solidFill>
                <a:latin typeface="Arial" panose="020B0604020202020204" pitchFamily="34" charset="0"/>
                <a:cs typeface="Arial" panose="020B0604020202020204" pitchFamily="34" charset="0"/>
                <a:hlinkClick r:id="rId5"/>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721089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p:cNvSpPr/>
          <p:nvPr/>
        </p:nvSpPr>
        <p:spPr>
          <a:xfrm>
            <a:off x="251520" y="1635646"/>
            <a:ext cx="7560840" cy="3416086"/>
          </a:xfrm>
          <a:prstGeom prst="rect">
            <a:avLst/>
          </a:prstGeom>
        </p:spPr>
        <p:txBody>
          <a:bodyPr wrap="square" lIns="91202" tIns="45604" rIns="91202" bIns="45604">
            <a:spAutoFit/>
          </a:bodyPr>
          <a:lstStyle/>
          <a:p>
            <a:pPr marL="456015" indent="-456015">
              <a:buFont typeface="+mj-lt"/>
              <a:buAutoNum type="arabicPeriod"/>
            </a:pPr>
            <a:r>
              <a:rPr lang="de-DE" sz="2400" dirty="0">
                <a:latin typeface="Trebuchet MS" charset="0"/>
              </a:rPr>
              <a:t>Rollen- und Kontextbezogene  Spiegelung</a:t>
            </a:r>
          </a:p>
          <a:p>
            <a:pPr marL="456015" indent="-456015">
              <a:buFont typeface="+mj-lt"/>
              <a:buAutoNum type="arabicPeriod"/>
            </a:pPr>
            <a:r>
              <a:rPr lang="de-DE" sz="2400" dirty="0">
                <a:latin typeface="Trebuchet MS" charset="0"/>
              </a:rPr>
              <a:t>Rollen- und feldspezifische Persönlichkeitsentwicklung („Selbsterfahrung“)</a:t>
            </a:r>
          </a:p>
          <a:p>
            <a:pPr marL="456015" indent="-456015">
              <a:buFont typeface="+mj-lt"/>
              <a:buAutoNum type="arabicPeriod"/>
            </a:pPr>
            <a:r>
              <a:rPr lang="de-DE" sz="2400" dirty="0">
                <a:latin typeface="Trebuchet MS" charset="0"/>
              </a:rPr>
              <a:t>Klärung für Supervisions- und Weiterbildungsausgangslagen und Ziele (Reifegradprüfungen)</a:t>
            </a:r>
          </a:p>
          <a:p>
            <a:pPr marL="456015" indent="-456015">
              <a:buFont typeface="+mj-lt"/>
              <a:buAutoNum type="arabicPeriod"/>
            </a:pPr>
            <a:r>
              <a:rPr lang="de-DE" sz="2400" dirty="0">
                <a:latin typeface="Trebuchet MS" charset="0"/>
              </a:rPr>
              <a:t>Klärung für Kontrakte und Ressourcen, sie erfüllen zu können.</a:t>
            </a:r>
            <a:endParaRPr lang="en-US" sz="2400" dirty="0"/>
          </a:p>
          <a:p>
            <a:pPr marL="456015" indent="-456015">
              <a:buFont typeface="+mj-lt"/>
              <a:buAutoNum type="arabicPeriod"/>
            </a:pPr>
            <a:endParaRPr lang="de-DE" sz="2400" dirty="0"/>
          </a:p>
        </p:txBody>
      </p:sp>
      <p:sp>
        <p:nvSpPr>
          <p:cNvPr id="3" name="Inhaltsplatzhalter 2"/>
          <p:cNvSpPr>
            <a:spLocks noGrp="1"/>
          </p:cNvSpPr>
          <p:nvPr>
            <p:ph sz="half" idx="1"/>
          </p:nvPr>
        </p:nvSpPr>
        <p:spPr>
          <a:xfrm>
            <a:off x="179512" y="339503"/>
            <a:ext cx="7272808" cy="1109915"/>
          </a:xfrm>
        </p:spPr>
        <p:txBody>
          <a:bodyPr>
            <a:normAutofit/>
          </a:bodyPr>
          <a:lstStyle/>
          <a:p>
            <a:pPr lvl="0"/>
            <a:r>
              <a:rPr lang="de-AT" sz="2800" dirty="0">
                <a:solidFill>
                  <a:srgbClr val="000090"/>
                </a:solidFill>
              </a:rPr>
              <a:t>3.4. </a:t>
            </a:r>
            <a:r>
              <a:rPr lang="de-AT" sz="2800" b="1" dirty="0">
                <a:solidFill>
                  <a:srgbClr val="000090"/>
                </a:solidFill>
              </a:rPr>
              <a:t>Konsequenzen für Praxis und Weiterbildung</a:t>
            </a:r>
          </a:p>
        </p:txBody>
      </p:sp>
      <p:sp>
        <p:nvSpPr>
          <p:cNvPr id="4" name="Textfeld 3"/>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2"/>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2"/>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3"/>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3"/>
              </a:rPr>
              <a:t/>
            </a:r>
            <a:br>
              <a:rPr lang="de-DE" sz="700" b="0" i="1" dirty="0" smtClean="0">
                <a:solidFill>
                  <a:schemeClr val="tx1"/>
                </a:solidFill>
                <a:latin typeface="Arial" panose="020B0604020202020204" pitchFamily="34" charset="0"/>
                <a:cs typeface="Arial" panose="020B0604020202020204" pitchFamily="34" charset="0"/>
                <a:hlinkClick r:id="rId3"/>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8034151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2" name="Rectangle 2"/>
          <p:cNvSpPr>
            <a:spLocks noGrp="1" noChangeArrowheads="1"/>
          </p:cNvSpPr>
          <p:nvPr>
            <p:ph type="title"/>
          </p:nvPr>
        </p:nvSpPr>
        <p:spPr>
          <a:xfrm>
            <a:off x="395536" y="195486"/>
            <a:ext cx="6592888" cy="1019175"/>
          </a:xfrm>
        </p:spPr>
        <p:txBody>
          <a:bodyPr/>
          <a:lstStyle/>
          <a:p>
            <a:r>
              <a:rPr lang="de-DE" b="1" dirty="0" smtClean="0">
                <a:solidFill>
                  <a:srgbClr val="00318A"/>
                </a:solidFill>
                <a:latin typeface="Trebuchet MS" charset="0"/>
              </a:rPr>
              <a:t>1.1. Transaktionsanalyse</a:t>
            </a:r>
            <a:endParaRPr lang="de-DE" b="1" dirty="0">
              <a:solidFill>
                <a:srgbClr val="00318A"/>
              </a:solidFill>
              <a:latin typeface="Trebuchet MS" charset="0"/>
            </a:endParaRPr>
          </a:p>
        </p:txBody>
      </p:sp>
      <p:sp>
        <p:nvSpPr>
          <p:cNvPr id="343043" name="Rectangle 3"/>
          <p:cNvSpPr>
            <a:spLocks noGrp="1" noChangeArrowheads="1"/>
          </p:cNvSpPr>
          <p:nvPr>
            <p:ph type="body" idx="1"/>
          </p:nvPr>
        </p:nvSpPr>
        <p:spPr>
          <a:xfrm>
            <a:off x="179512" y="1635646"/>
            <a:ext cx="7924800" cy="2483644"/>
          </a:xfrm>
        </p:spPr>
        <p:txBody>
          <a:bodyPr/>
          <a:lstStyle/>
          <a:p>
            <a:pPr marL="609148" indent="-609148">
              <a:buNone/>
            </a:pPr>
            <a:r>
              <a:rPr lang="de-DE" dirty="0" smtClean="0"/>
              <a:t>Bernd Schmid 1990:</a:t>
            </a:r>
          </a:p>
          <a:p>
            <a:pPr marL="609148" indent="-609148">
              <a:buNone/>
            </a:pPr>
            <a:r>
              <a:rPr lang="de-DE" dirty="0" smtClean="0"/>
              <a:t>Die </a:t>
            </a:r>
            <a:r>
              <a:rPr lang="de-DE" dirty="0"/>
              <a:t>Transaktionsanalyse  </a:t>
            </a:r>
            <a:r>
              <a:rPr lang="de-DE" dirty="0" smtClean="0"/>
              <a:t>meint </a:t>
            </a:r>
            <a:r>
              <a:rPr lang="de-DE" dirty="0"/>
              <a:t>einen professionellen </a:t>
            </a:r>
            <a:r>
              <a:rPr lang="de-DE" dirty="0" smtClean="0"/>
              <a:t>Umgang</a:t>
            </a:r>
          </a:p>
          <a:p>
            <a:pPr marL="609148" indent="-609148">
              <a:buNone/>
            </a:pPr>
            <a:r>
              <a:rPr lang="de-DE" dirty="0" smtClean="0"/>
              <a:t>mit der Gestaltung </a:t>
            </a:r>
            <a:r>
              <a:rPr lang="de-DE" dirty="0"/>
              <a:t>von Wirklichkeit durch Kommunikation</a:t>
            </a:r>
            <a:endParaRPr lang="de-DE" dirty="0">
              <a:latin typeface="Trebuchet MS" charset="0"/>
            </a:endParaRPr>
          </a:p>
          <a:p>
            <a:pPr marL="609148" indent="-609148">
              <a:buNone/>
            </a:pPr>
            <a:endParaRPr lang="de-DE" dirty="0" smtClean="0">
              <a:latin typeface="Trebuchet MS" charset="0"/>
            </a:endParaRPr>
          </a:p>
          <a:p>
            <a:pPr marL="609148" indent="-609148">
              <a:buNone/>
            </a:pPr>
            <a:r>
              <a:rPr lang="de-DE" dirty="0" smtClean="0">
                <a:latin typeface="Trebuchet MS" charset="0"/>
              </a:rPr>
              <a:t>DGTA-Website 2017:</a:t>
            </a:r>
          </a:p>
          <a:p>
            <a:pPr marL="609148" indent="-609148">
              <a:buNone/>
            </a:pPr>
            <a:r>
              <a:rPr lang="de-DE" dirty="0" smtClean="0"/>
              <a:t>Die Transaktionsanalyse ermöglicht einen qualifizierten Umgang </a:t>
            </a:r>
          </a:p>
          <a:p>
            <a:pPr marL="609148" indent="-609148">
              <a:buNone/>
            </a:pPr>
            <a:r>
              <a:rPr lang="de-DE" dirty="0" smtClean="0"/>
              <a:t>mit der Gestaltung von Wirklichkeiten durch Kommunikation. </a:t>
            </a:r>
            <a:endParaRPr lang="de-DE" dirty="0" smtClean="0">
              <a:latin typeface="Trebuchet MS" charset="0"/>
            </a:endParaRPr>
          </a:p>
          <a:p>
            <a:pPr marL="609148" indent="-609148">
              <a:buNone/>
            </a:pPr>
            <a:endParaRPr lang="de-DE" dirty="0">
              <a:latin typeface="Trebuchet MS" charset="0"/>
            </a:endParaRPr>
          </a:p>
        </p:txBody>
      </p:sp>
      <p:sp>
        <p:nvSpPr>
          <p:cNvPr id="343044" name="Rectangle 4"/>
          <p:cNvSpPr>
            <a:spLocks noChangeArrowheads="1"/>
          </p:cNvSpPr>
          <p:nvPr/>
        </p:nvSpPr>
        <p:spPr bwMode="auto">
          <a:xfrm>
            <a:off x="2" y="-185719"/>
            <a:ext cx="181623" cy="371444"/>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89933" tIns="46766" rIns="89933" bIns="46766" anchor="ctr">
            <a:spAutoFit/>
          </a:bodyPr>
          <a:lstStyle/>
          <a:p>
            <a:endParaRPr lang="de-DE"/>
          </a:p>
        </p:txBody>
      </p:sp>
      <p:sp>
        <p:nvSpPr>
          <p:cNvPr id="5" name="Textfeld 4"/>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32767262"/>
      </p:ext>
    </p:extLst>
  </p:cSld>
  <p:clrMapOvr>
    <a:masterClrMapping/>
  </p:clrMapOvr>
  <p:transition>
    <p:zoom/>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 4" descr="TobleroneModell.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627" y="1275606"/>
            <a:ext cx="6392466" cy="4261644"/>
          </a:xfrm>
          <a:prstGeom prst="rect">
            <a:avLst/>
          </a:prstGeom>
        </p:spPr>
      </p:pic>
      <p:sp>
        <p:nvSpPr>
          <p:cNvPr id="4" name="Inhaltsplatzhalter 2"/>
          <p:cNvSpPr>
            <a:spLocks noGrp="1"/>
          </p:cNvSpPr>
          <p:nvPr>
            <p:ph sz="half" idx="1"/>
          </p:nvPr>
        </p:nvSpPr>
        <p:spPr>
          <a:xfrm>
            <a:off x="179512" y="339503"/>
            <a:ext cx="7272808" cy="1109915"/>
          </a:xfrm>
        </p:spPr>
        <p:txBody>
          <a:bodyPr>
            <a:normAutofit/>
          </a:bodyPr>
          <a:lstStyle/>
          <a:p>
            <a:pPr lvl="0"/>
            <a:r>
              <a:rPr lang="de-AT" sz="2800" dirty="0">
                <a:solidFill>
                  <a:srgbClr val="000090"/>
                </a:solidFill>
              </a:rPr>
              <a:t>Das </a:t>
            </a:r>
            <a:r>
              <a:rPr lang="de-AT" sz="2800" dirty="0" err="1">
                <a:solidFill>
                  <a:srgbClr val="000090"/>
                </a:solidFill>
              </a:rPr>
              <a:t>Toblerone</a:t>
            </a:r>
            <a:r>
              <a:rPr lang="de-AT" sz="2800" dirty="0">
                <a:solidFill>
                  <a:srgbClr val="000090"/>
                </a:solidFill>
              </a:rPr>
              <a:t>-Modell </a:t>
            </a:r>
          </a:p>
          <a:p>
            <a:pPr lvl="0"/>
            <a:r>
              <a:rPr lang="de-AT" sz="2200" dirty="0">
                <a:solidFill>
                  <a:srgbClr val="000090"/>
                </a:solidFill>
              </a:rPr>
              <a:t>für professionelle Kompetenz und Supervision</a:t>
            </a:r>
          </a:p>
        </p:txBody>
      </p:sp>
      <p:sp>
        <p:nvSpPr>
          <p:cNvPr id="3" name="Rechteck 2"/>
          <p:cNvSpPr/>
          <p:nvPr/>
        </p:nvSpPr>
        <p:spPr>
          <a:xfrm>
            <a:off x="6516216" y="3219824"/>
            <a:ext cx="3059832" cy="830932"/>
          </a:xfrm>
          <a:prstGeom prst="rect">
            <a:avLst/>
          </a:prstGeom>
        </p:spPr>
        <p:txBody>
          <a:bodyPr wrap="square" lIns="91372" tIns="45688" rIns="91372" bIns="45688">
            <a:spAutoFit/>
          </a:bodyPr>
          <a:lstStyle/>
          <a:p>
            <a:r>
              <a:rPr lang="de-DE" sz="1200" dirty="0"/>
              <a:t>Supervision nach dem </a:t>
            </a:r>
            <a:r>
              <a:rPr lang="de-DE" sz="1200" dirty="0" err="1"/>
              <a:t>Toblerone</a:t>
            </a:r>
            <a:r>
              <a:rPr lang="de-DE" sz="1200" dirty="0"/>
              <a:t>-Modell</a:t>
            </a:r>
          </a:p>
          <a:p>
            <a:r>
              <a:rPr lang="de-DE" sz="1200" dirty="0"/>
              <a:t>im Praxisfeld </a:t>
            </a:r>
            <a:r>
              <a:rPr lang="de-DE" sz="1200" dirty="0" smtClean="0"/>
              <a:t>Organisation</a:t>
            </a:r>
            <a:endParaRPr lang="de-DE" sz="1200" dirty="0"/>
          </a:p>
          <a:p>
            <a:r>
              <a:rPr lang="de-DE" sz="1200" i="1" dirty="0"/>
              <a:t>Zeitschrift für Transaktionsanalyse</a:t>
            </a:r>
          </a:p>
          <a:p>
            <a:r>
              <a:rPr lang="de-DE" sz="1200" dirty="0"/>
              <a:t>2/1990, S. 61-74</a:t>
            </a:r>
          </a:p>
        </p:txBody>
      </p:sp>
      <p:sp>
        <p:nvSpPr>
          <p:cNvPr id="6" name="Rechteck 5"/>
          <p:cNvSpPr/>
          <p:nvPr/>
        </p:nvSpPr>
        <p:spPr>
          <a:xfrm>
            <a:off x="6444208" y="2211713"/>
            <a:ext cx="3006080" cy="830932"/>
          </a:xfrm>
          <a:prstGeom prst="rect">
            <a:avLst/>
          </a:prstGeom>
        </p:spPr>
        <p:txBody>
          <a:bodyPr wrap="square" lIns="91372" tIns="45688" rIns="91372" bIns="45688">
            <a:spAutoFit/>
          </a:bodyPr>
          <a:lstStyle/>
          <a:p>
            <a:r>
              <a:rPr lang="de-DE" sz="1200" dirty="0"/>
              <a:t>Professionelle Kompetenz für Transaktionsanalytiker –Das </a:t>
            </a:r>
            <a:r>
              <a:rPr lang="de-DE" sz="1200" dirty="0" err="1"/>
              <a:t>Toblerone</a:t>
            </a:r>
            <a:r>
              <a:rPr lang="de-DE" sz="1200" dirty="0"/>
              <a:t>-Modell</a:t>
            </a:r>
            <a:r>
              <a:rPr lang="de-DE" sz="1200" b="1" dirty="0"/>
              <a:t>. </a:t>
            </a:r>
            <a:r>
              <a:rPr lang="de-DE" sz="1200" i="1" dirty="0"/>
              <a:t>Zeitschrift für Transaktionsanalyse 1/1990</a:t>
            </a:r>
            <a:r>
              <a:rPr lang="de-DE" sz="1200" dirty="0"/>
              <a:t>, S. 32-41 </a:t>
            </a:r>
          </a:p>
        </p:txBody>
      </p:sp>
      <p:sp>
        <p:nvSpPr>
          <p:cNvPr id="8" name="Rechteck 7"/>
          <p:cNvSpPr/>
          <p:nvPr/>
        </p:nvSpPr>
        <p:spPr>
          <a:xfrm>
            <a:off x="6444208" y="1275609"/>
            <a:ext cx="4572000" cy="830932"/>
          </a:xfrm>
          <a:prstGeom prst="rect">
            <a:avLst/>
          </a:prstGeom>
        </p:spPr>
        <p:txBody>
          <a:bodyPr lIns="91372" tIns="45688" rIns="91372" bIns="45688">
            <a:spAutoFit/>
          </a:bodyPr>
          <a:lstStyle/>
          <a:p>
            <a:r>
              <a:rPr lang="en-GB" sz="1200" dirty="0"/>
              <a:t>The </a:t>
            </a:r>
            <a:r>
              <a:rPr lang="en-GB" sz="1200" dirty="0" err="1"/>
              <a:t>Toblerone</a:t>
            </a:r>
            <a:r>
              <a:rPr lang="en-GB" sz="1200" dirty="0"/>
              <a:t> Model of</a:t>
            </a:r>
          </a:p>
          <a:p>
            <a:r>
              <a:rPr lang="en-GB" sz="1200" dirty="0"/>
              <a:t> Competence  for Transactional Analysis</a:t>
            </a:r>
            <a:endParaRPr lang="de-DE" sz="1200" dirty="0"/>
          </a:p>
          <a:p>
            <a:r>
              <a:rPr lang="en-GB" sz="1200" i="1" dirty="0"/>
              <a:t>Newsletter European Association for </a:t>
            </a:r>
          </a:p>
          <a:p>
            <a:r>
              <a:rPr lang="en-GB" sz="1200" i="1" dirty="0"/>
              <a:t>Transactional Analysis </a:t>
            </a:r>
            <a:r>
              <a:rPr lang="en-GB" sz="1200" dirty="0"/>
              <a:t>(Ed.) 1988</a:t>
            </a:r>
            <a:endParaRPr lang="de-DE" sz="1200" dirty="0"/>
          </a:p>
        </p:txBody>
      </p:sp>
      <p:sp>
        <p:nvSpPr>
          <p:cNvPr id="7" name="Textfeld 6"/>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5348547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p:cNvSpPr/>
          <p:nvPr/>
        </p:nvSpPr>
        <p:spPr>
          <a:xfrm>
            <a:off x="251520" y="1635646"/>
            <a:ext cx="6480720" cy="3785417"/>
          </a:xfrm>
          <a:prstGeom prst="rect">
            <a:avLst/>
          </a:prstGeom>
        </p:spPr>
        <p:txBody>
          <a:bodyPr wrap="square" lIns="91202" tIns="45604" rIns="91202" bIns="45604">
            <a:spAutoFit/>
          </a:bodyPr>
          <a:lstStyle/>
          <a:p>
            <a:pPr marL="456015" indent="-456015">
              <a:buFont typeface="+mj-lt"/>
              <a:buAutoNum type="arabicPeriod"/>
            </a:pPr>
            <a:r>
              <a:rPr lang="de-DE" sz="2400" dirty="0"/>
              <a:t>Durch Selbstbeobachtung und Beobachtung der eigenen Resonanzen werden Rückschlüsse auf die sich entfaltende Wirklichkeit gezogen</a:t>
            </a:r>
          </a:p>
          <a:p>
            <a:pPr marL="456015" indent="-456015">
              <a:buFont typeface="+mj-lt"/>
              <a:buAutoNum type="arabicPeriod"/>
            </a:pPr>
            <a:r>
              <a:rPr lang="de-DE" sz="2400" dirty="0"/>
              <a:t>Eigene Resonanzen werden bewusst registriert und gespiegelt oder zur Fokussierung bzw. zur Steuerung in der Begegnung genutzt.</a:t>
            </a:r>
          </a:p>
          <a:p>
            <a:pPr marL="456015" indent="-456015">
              <a:buFont typeface="+mj-lt"/>
              <a:buAutoNum type="arabicPeriod"/>
            </a:pPr>
            <a:r>
              <a:rPr lang="de-DE" sz="2400" dirty="0"/>
              <a:t>Dialoge über Hintergründe und Zusammenhänge der sich aktualisierende Wirklichkeiten</a:t>
            </a:r>
          </a:p>
          <a:p>
            <a:pPr marL="456015" indent="-456015">
              <a:buFont typeface="+mj-lt"/>
              <a:buAutoNum type="arabicPeriod"/>
            </a:pPr>
            <a:endParaRPr lang="de-DE" sz="2400" dirty="0"/>
          </a:p>
        </p:txBody>
      </p:sp>
      <p:sp>
        <p:nvSpPr>
          <p:cNvPr id="3" name="Inhaltsplatzhalter 2"/>
          <p:cNvSpPr>
            <a:spLocks noGrp="1"/>
          </p:cNvSpPr>
          <p:nvPr>
            <p:ph sz="half" idx="1"/>
          </p:nvPr>
        </p:nvSpPr>
        <p:spPr>
          <a:xfrm>
            <a:off x="179512" y="339503"/>
            <a:ext cx="7272808" cy="1109915"/>
          </a:xfrm>
        </p:spPr>
        <p:txBody>
          <a:bodyPr>
            <a:normAutofit/>
          </a:bodyPr>
          <a:lstStyle/>
          <a:p>
            <a:pPr lvl="0"/>
            <a:r>
              <a:rPr lang="de-DE" sz="2800" b="1" dirty="0">
                <a:solidFill>
                  <a:srgbClr val="000090"/>
                </a:solidFill>
                <a:sym typeface="Wingdings"/>
              </a:rPr>
              <a:t>3.5 </a:t>
            </a:r>
            <a:r>
              <a:rPr lang="de-DE" sz="2800" b="1" dirty="0">
                <a:solidFill>
                  <a:srgbClr val="000090"/>
                </a:solidFill>
                <a:latin typeface="Trebuchet MS" charset="0"/>
              </a:rPr>
              <a:t> Resonanzen </a:t>
            </a:r>
            <a:r>
              <a:rPr lang="de-DE" sz="2800" dirty="0">
                <a:solidFill>
                  <a:srgbClr val="000090"/>
                </a:solidFill>
                <a:latin typeface="Trebuchet MS" charset="0"/>
              </a:rPr>
              <a:t>-soziale Diagnose</a:t>
            </a:r>
            <a:endParaRPr lang="en-US" dirty="0">
              <a:solidFill>
                <a:srgbClr val="000090"/>
              </a:solidFill>
            </a:endParaRPr>
          </a:p>
        </p:txBody>
      </p:sp>
      <p:sp>
        <p:nvSpPr>
          <p:cNvPr id="4" name="Textfeld 3"/>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2"/>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2"/>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3"/>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3"/>
              </a:rPr>
              <a:t/>
            </a:r>
            <a:br>
              <a:rPr lang="de-DE" sz="700" b="0" i="1" dirty="0" smtClean="0">
                <a:solidFill>
                  <a:schemeClr val="tx1"/>
                </a:solidFill>
                <a:latin typeface="Arial" panose="020B0604020202020204" pitchFamily="34" charset="0"/>
                <a:cs typeface="Arial" panose="020B0604020202020204" pitchFamily="34" charset="0"/>
                <a:hlinkClick r:id="rId3"/>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0491874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p:txBody>
          <a:bodyPr/>
          <a:lstStyle/>
          <a:p>
            <a:r>
              <a:rPr lang="de-DE" dirty="0" smtClean="0"/>
              <a:t>     - Wer </a:t>
            </a:r>
            <a:r>
              <a:rPr lang="de-DE" dirty="0"/>
              <a:t>oder was begegnet sich? </a:t>
            </a:r>
          </a:p>
        </p:txBody>
      </p:sp>
      <p:grpSp>
        <p:nvGrpSpPr>
          <p:cNvPr id="8" name="Gruppieren 10"/>
          <p:cNvGrpSpPr>
            <a:grpSpLocks/>
          </p:cNvGrpSpPr>
          <p:nvPr/>
        </p:nvGrpSpPr>
        <p:grpSpPr bwMode="auto">
          <a:xfrm>
            <a:off x="179512" y="1851670"/>
            <a:ext cx="6624736" cy="3147814"/>
            <a:chOff x="1372086" y="1981198"/>
            <a:chExt cx="8076689" cy="3960465"/>
          </a:xfrm>
        </p:grpSpPr>
        <p:sp>
          <p:nvSpPr>
            <p:cNvPr id="9" name="Rectangle 4"/>
            <p:cNvSpPr>
              <a:spLocks noChangeArrowheads="1"/>
            </p:cNvSpPr>
            <p:nvPr/>
          </p:nvSpPr>
          <p:spPr bwMode="auto">
            <a:xfrm rot="5400000">
              <a:off x="5093694" y="397106"/>
              <a:ext cx="829245" cy="3997433"/>
            </a:xfrm>
            <a:prstGeom prst="rect">
              <a:avLst/>
            </a:prstGeom>
            <a:solidFill>
              <a:srgbClr val="797B7B"/>
            </a:solidFill>
            <a:ln w="12700" cap="sq">
              <a:solidFill>
                <a:schemeClr val="tx1"/>
              </a:solidFill>
              <a:miter lim="800000"/>
              <a:headEnd type="none" w="sm" len="sm"/>
              <a:tailEnd type="none" w="sm" len="sm"/>
            </a:ln>
            <a:effectLst/>
            <a:extLst/>
          </p:spPr>
          <p:txBody>
            <a:bodyPr vert="vert270" wrap="none" lIns="102645" tIns="53375" rIns="102645" bIns="53375" anchor="ctr"/>
            <a:lstStyle/>
            <a:p>
              <a:pPr algn="ctr" defTabSz="388629">
                <a:defRPr/>
              </a:pPr>
              <a:r>
                <a:rPr lang="de-DE" sz="1600" dirty="0">
                  <a:solidFill>
                    <a:schemeClr val="bg1"/>
                  </a:solidFill>
                  <a:latin typeface="AkkuratStd" pitchFamily="34" charset="0"/>
                </a:rPr>
                <a:t>Verhalten</a:t>
              </a:r>
            </a:p>
          </p:txBody>
        </p:sp>
        <p:sp>
          <p:nvSpPr>
            <p:cNvPr id="10" name="Rectangle 7"/>
            <p:cNvSpPr>
              <a:spLocks noChangeArrowheads="1"/>
            </p:cNvSpPr>
            <p:nvPr/>
          </p:nvSpPr>
          <p:spPr bwMode="auto">
            <a:xfrm rot="5400000">
              <a:off x="5093694" y="1400511"/>
              <a:ext cx="829245" cy="3997433"/>
            </a:xfrm>
            <a:prstGeom prst="rect">
              <a:avLst/>
            </a:prstGeom>
            <a:solidFill>
              <a:srgbClr val="797B7B"/>
            </a:solidFill>
            <a:ln w="12700" cap="sq">
              <a:solidFill>
                <a:schemeClr val="tx1"/>
              </a:solidFill>
              <a:miter lim="800000"/>
              <a:headEnd type="none" w="sm" len="sm"/>
              <a:tailEnd type="none" w="sm" len="sm"/>
            </a:ln>
            <a:effectLst/>
            <a:extLst/>
          </p:spPr>
          <p:txBody>
            <a:bodyPr vert="vert270" wrap="none" lIns="102645" tIns="53375" rIns="102645" bIns="53375" anchor="ctr"/>
            <a:lstStyle/>
            <a:p>
              <a:pPr algn="ctr" defTabSz="388629">
                <a:defRPr/>
              </a:pPr>
              <a:r>
                <a:rPr lang="de-DE" sz="1600" dirty="0">
                  <a:solidFill>
                    <a:schemeClr val="bg1"/>
                  </a:solidFill>
                  <a:latin typeface="AkkuratStd" pitchFamily="34" charset="0"/>
                </a:rPr>
                <a:t>Haltungen</a:t>
              </a:r>
            </a:p>
          </p:txBody>
        </p:sp>
        <p:sp>
          <p:nvSpPr>
            <p:cNvPr id="11" name="Rectangle 8"/>
            <p:cNvSpPr>
              <a:spLocks noChangeArrowheads="1"/>
            </p:cNvSpPr>
            <p:nvPr/>
          </p:nvSpPr>
          <p:spPr bwMode="auto">
            <a:xfrm rot="5400000">
              <a:off x="5093694" y="2469736"/>
              <a:ext cx="829245" cy="3997433"/>
            </a:xfrm>
            <a:prstGeom prst="rect">
              <a:avLst/>
            </a:prstGeom>
            <a:solidFill>
              <a:srgbClr val="797B7B"/>
            </a:solidFill>
            <a:ln w="12700" cap="sq">
              <a:solidFill>
                <a:schemeClr val="tx1"/>
              </a:solidFill>
              <a:miter lim="800000"/>
              <a:headEnd type="none" w="sm" len="sm"/>
              <a:tailEnd type="none" w="sm" len="sm"/>
            </a:ln>
            <a:effectLst/>
            <a:extLst/>
          </p:spPr>
          <p:txBody>
            <a:bodyPr vert="vert270" wrap="none" lIns="102645" tIns="53375" rIns="102645" bIns="53375" anchor="ctr"/>
            <a:lstStyle/>
            <a:p>
              <a:pPr algn="ctr" defTabSz="388629">
                <a:defRPr/>
              </a:pPr>
              <a:r>
                <a:rPr lang="de-DE" sz="1600" dirty="0">
                  <a:solidFill>
                    <a:schemeClr val="bg1"/>
                  </a:solidFill>
                  <a:latin typeface="AkkuratStd" pitchFamily="34" charset="0"/>
                </a:rPr>
                <a:t>Persönliche Mythen</a:t>
              </a:r>
            </a:p>
          </p:txBody>
        </p:sp>
        <p:sp>
          <p:nvSpPr>
            <p:cNvPr id="12" name="Rectangle 9"/>
            <p:cNvSpPr>
              <a:spLocks noChangeArrowheads="1"/>
            </p:cNvSpPr>
            <p:nvPr/>
          </p:nvSpPr>
          <p:spPr bwMode="auto">
            <a:xfrm rot="5400000">
              <a:off x="5093694" y="3528324"/>
              <a:ext cx="829245" cy="3997433"/>
            </a:xfrm>
            <a:prstGeom prst="rect">
              <a:avLst/>
            </a:prstGeom>
            <a:solidFill>
              <a:srgbClr val="797B7B"/>
            </a:solidFill>
            <a:ln w="12700" cap="sq">
              <a:solidFill>
                <a:schemeClr val="tx1"/>
              </a:solidFill>
              <a:miter lim="800000"/>
              <a:headEnd type="none" w="sm" len="sm"/>
              <a:tailEnd type="none" w="sm" len="sm"/>
            </a:ln>
            <a:effectLst/>
            <a:extLst/>
          </p:spPr>
          <p:txBody>
            <a:bodyPr vert="vert270" wrap="square" lIns="102645" tIns="53375" rIns="102645" bIns="53375" anchor="ctr"/>
            <a:lstStyle/>
            <a:p>
              <a:pPr algn="ctr" defTabSz="388629">
                <a:defRPr/>
              </a:pPr>
              <a:r>
                <a:rPr lang="de-DE" sz="1600" dirty="0">
                  <a:solidFill>
                    <a:schemeClr val="bg1"/>
                  </a:solidFill>
                  <a:latin typeface="AkkuratStd" pitchFamily="34" charset="0"/>
                </a:rPr>
                <a:t>Mythen und Traditionen aus anderen Hintergründen</a:t>
              </a:r>
            </a:p>
          </p:txBody>
        </p:sp>
        <p:pic>
          <p:nvPicPr>
            <p:cNvPr id="13" name="Picture 15" descr="C:\Dokumente und Einstellungen\Service\Eigene Dateien\Communications1.jpg"/>
            <p:cNvPicPr>
              <a:picLocks noChangeAspect="1" noChangeArrowheads="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rcRect/>
            <a:stretch>
              <a:fillRect/>
            </a:stretch>
          </p:blipFill>
          <p:spPr bwMode="auto">
            <a:xfrm>
              <a:off x="1372086" y="1981198"/>
              <a:ext cx="1956009" cy="3960465"/>
            </a:xfrm>
            <a:prstGeom prst="rect">
              <a:avLst/>
            </a:prstGeom>
            <a:solidFill>
              <a:srgbClr val="0092D2"/>
            </a:solidFill>
            <a:ln w="12700">
              <a:solidFill>
                <a:schemeClr val="tx1"/>
              </a:solidFill>
              <a:miter lim="800000"/>
              <a:headEnd/>
              <a:tailEnd/>
            </a:ln>
          </p:spPr>
        </p:pic>
        <p:pic>
          <p:nvPicPr>
            <p:cNvPr id="14" name="Picture 16" descr="C:\Dokumente und Einstellungen\Service\Eigene Dateien\Communications2.jpg"/>
            <p:cNvPicPr>
              <a:picLocks noChangeAspect="1" noChangeArrowheads="1"/>
            </p:cNvPicPr>
            <p:nvPr/>
          </p:nvPicPr>
          <p:blipFill>
            <a:blip r:embed="rId5">
              <a:extLst>
                <a:ext uri="{BEBA8EAE-BF5A-486C-A8C5-ECC9F3942E4B}">
                  <a14:imgProps xmlns:a14="http://schemas.microsoft.com/office/drawing/2010/main">
                    <a14:imgLayer r:embed="rId6">
                      <a14:imgEffect>
                        <a14:saturation sat="0"/>
                      </a14:imgEffect>
                    </a14:imgLayer>
                  </a14:imgProps>
                </a:ext>
              </a:extLst>
            </a:blip>
            <a:srcRect/>
            <a:stretch>
              <a:fillRect/>
            </a:stretch>
          </p:blipFill>
          <p:spPr bwMode="auto">
            <a:xfrm>
              <a:off x="7697491" y="1981200"/>
              <a:ext cx="1751284" cy="3960463"/>
            </a:xfrm>
            <a:prstGeom prst="rect">
              <a:avLst/>
            </a:prstGeom>
            <a:solidFill>
              <a:srgbClr val="0092D2"/>
            </a:solidFill>
            <a:ln w="12700">
              <a:solidFill>
                <a:schemeClr val="tx1"/>
              </a:solidFill>
              <a:miter lim="800000"/>
              <a:headEnd/>
              <a:tailEnd/>
            </a:ln>
          </p:spPr>
        </p:pic>
      </p:grpSp>
      <p:sp>
        <p:nvSpPr>
          <p:cNvPr id="15" name="Textfeld 14"/>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7"/>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7"/>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8"/>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8"/>
              </a:rPr>
              <a:t/>
            </a:r>
            <a:br>
              <a:rPr lang="de-DE" sz="700" b="0" i="1" dirty="0" smtClean="0">
                <a:solidFill>
                  <a:schemeClr val="tx1"/>
                </a:solidFill>
                <a:latin typeface="Arial" panose="020B0604020202020204" pitchFamily="34" charset="0"/>
                <a:cs typeface="Arial" panose="020B0604020202020204" pitchFamily="34" charset="0"/>
                <a:hlinkClick r:id="rId8"/>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1002623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7" name="Rectangle 19"/>
          <p:cNvSpPr>
            <a:spLocks noChangeArrowheads="1"/>
          </p:cNvSpPr>
          <p:nvPr/>
        </p:nvSpPr>
        <p:spPr bwMode="auto">
          <a:xfrm>
            <a:off x="2409828" y="1285883"/>
            <a:ext cx="9144000" cy="371216"/>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89716" tIns="46653" rIns="89716" bIns="46653">
            <a:spAutoFit/>
          </a:bodyPr>
          <a:lstStyle/>
          <a:p>
            <a:pPr>
              <a:defRPr/>
            </a:pPr>
            <a:endParaRPr lang="de-DE">
              <a:cs typeface="+mn-cs"/>
            </a:endParaRPr>
          </a:p>
        </p:txBody>
      </p:sp>
      <p:sp>
        <p:nvSpPr>
          <p:cNvPr id="3" name="Textfeld 2"/>
          <p:cNvSpPr txBox="1"/>
          <p:nvPr/>
        </p:nvSpPr>
        <p:spPr>
          <a:xfrm>
            <a:off x="1043608" y="4681842"/>
            <a:ext cx="5112568" cy="461431"/>
          </a:xfrm>
          <a:prstGeom prst="rect">
            <a:avLst/>
          </a:prstGeom>
          <a:noFill/>
        </p:spPr>
        <p:txBody>
          <a:bodyPr wrap="square" lIns="91202" tIns="45604" rIns="91202" bIns="45604" rtlCol="0">
            <a:spAutoFit/>
          </a:bodyPr>
          <a:lstStyle/>
          <a:p>
            <a:r>
              <a:rPr lang="en-US" sz="2400" dirty="0">
                <a:solidFill>
                  <a:schemeClr val="bg1"/>
                </a:solidFill>
              </a:rPr>
              <a:t>Die Kunst mehrspännig </a:t>
            </a:r>
            <a:r>
              <a:rPr lang="en-US" sz="2400" dirty="0">
                <a:solidFill>
                  <a:srgbClr val="FFFFFF"/>
                </a:solidFill>
              </a:rPr>
              <a:t>zu fahren</a:t>
            </a:r>
            <a:endParaRPr lang="en-US" sz="2400" dirty="0"/>
          </a:p>
        </p:txBody>
      </p:sp>
      <p:sp>
        <p:nvSpPr>
          <p:cNvPr id="2" name="Textfeld 1"/>
          <p:cNvSpPr txBox="1"/>
          <p:nvPr/>
        </p:nvSpPr>
        <p:spPr>
          <a:xfrm>
            <a:off x="107509" y="4515971"/>
            <a:ext cx="6574005" cy="461431"/>
          </a:xfrm>
          <a:prstGeom prst="rect">
            <a:avLst/>
          </a:prstGeom>
          <a:noFill/>
        </p:spPr>
        <p:txBody>
          <a:bodyPr wrap="none" lIns="91202" tIns="45604" rIns="91202" bIns="45604" rtlCol="0">
            <a:spAutoFit/>
          </a:bodyPr>
          <a:lstStyle/>
          <a:p>
            <a:r>
              <a:rPr lang="en-US" sz="2400" dirty="0" err="1">
                <a:solidFill>
                  <a:schemeClr val="bg1"/>
                </a:solidFill>
              </a:rPr>
              <a:t>Unbewusste</a:t>
            </a:r>
            <a:r>
              <a:rPr lang="en-US" sz="2400" dirty="0">
                <a:solidFill>
                  <a:schemeClr val="bg1"/>
                </a:solidFill>
              </a:rPr>
              <a:t> </a:t>
            </a:r>
            <a:r>
              <a:rPr lang="en-US" sz="2400" dirty="0" err="1">
                <a:solidFill>
                  <a:schemeClr val="bg1"/>
                </a:solidFill>
              </a:rPr>
              <a:t>Steuerung</a:t>
            </a:r>
            <a:r>
              <a:rPr lang="en-US" sz="2400" dirty="0">
                <a:solidFill>
                  <a:schemeClr val="bg1"/>
                </a:solidFill>
              </a:rPr>
              <a:t> und </a:t>
            </a:r>
            <a:r>
              <a:rPr lang="en-US" sz="2400" dirty="0" err="1">
                <a:solidFill>
                  <a:schemeClr val="bg1"/>
                </a:solidFill>
              </a:rPr>
              <a:t>vielfältige</a:t>
            </a:r>
            <a:r>
              <a:rPr lang="en-US" sz="2400" dirty="0">
                <a:solidFill>
                  <a:schemeClr val="bg1"/>
                </a:solidFill>
              </a:rPr>
              <a:t> </a:t>
            </a:r>
            <a:r>
              <a:rPr lang="en-US" sz="2400" dirty="0" err="1">
                <a:solidFill>
                  <a:schemeClr val="bg1"/>
                </a:solidFill>
              </a:rPr>
              <a:t>Hintegründe</a:t>
            </a:r>
            <a:endParaRPr lang="en-US" sz="2400" dirty="0">
              <a:solidFill>
                <a:schemeClr val="bg1"/>
              </a:solidFill>
            </a:endParaRPr>
          </a:p>
        </p:txBody>
      </p:sp>
      <p:pic>
        <p:nvPicPr>
          <p:cNvPr id="9" name="Bild 8" descr="Marokko 2 039 Kopie.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34242"/>
            <a:ext cx="6858000" cy="5177742"/>
          </a:xfrm>
          <a:prstGeom prst="rect">
            <a:avLst/>
          </a:prstGeom>
        </p:spPr>
      </p:pic>
      <p:pic>
        <p:nvPicPr>
          <p:cNvPr id="7" name="Picture 2" descr="C:\Users\Praktikant\Downloads\DialogmodellDerKommunikation.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188640" y="1563640"/>
            <a:ext cx="7560840" cy="4320851"/>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2"/>
          <p:cNvSpPr txBox="1">
            <a:spLocks noChangeArrowheads="1"/>
          </p:cNvSpPr>
          <p:nvPr/>
        </p:nvSpPr>
        <p:spPr>
          <a:xfrm>
            <a:off x="1" y="123478"/>
            <a:ext cx="6696744" cy="1080120"/>
          </a:xfrm>
          <a:prstGeom prst="rect">
            <a:avLst/>
          </a:prstGeom>
        </p:spPr>
        <p:txBody>
          <a:bodyPr lIns="91372" tIns="45688" rIns="91372" bIns="45688"/>
          <a:lstStyle>
            <a:lvl1pPr algn="l" defTabSz="912199" rtl="0" eaLnBrk="1" latinLnBrk="0" hangingPunct="1">
              <a:spcBef>
                <a:spcPct val="0"/>
              </a:spcBef>
              <a:buNone/>
              <a:defRPr sz="2800" kern="1200">
                <a:solidFill>
                  <a:srgbClr val="575984"/>
                </a:solidFill>
                <a:latin typeface="AkkuratStd" pitchFamily="34" charset="0"/>
                <a:ea typeface="+mj-ea"/>
                <a:cs typeface="+mj-cs"/>
              </a:defRPr>
            </a:lvl1pPr>
          </a:lstStyle>
          <a:p>
            <a:r>
              <a:rPr lang="de-DE" b="1" dirty="0" smtClean="0">
                <a:solidFill>
                  <a:srgbClr val="000090"/>
                </a:solidFill>
                <a:latin typeface="Trebuchet MS" charset="0"/>
              </a:rPr>
              <a:t> </a:t>
            </a:r>
            <a:r>
              <a:rPr lang="de-DE" dirty="0" smtClean="0">
                <a:solidFill>
                  <a:srgbClr val="000090"/>
                </a:solidFill>
                <a:latin typeface="Trebuchet MS" charset="0"/>
              </a:rPr>
              <a:t>Das Dialogmodell und Kommunikation</a:t>
            </a:r>
            <a:r>
              <a:rPr lang="de-DE" b="1" dirty="0" smtClean="0">
                <a:solidFill>
                  <a:srgbClr val="000000"/>
                </a:solidFill>
              </a:rPr>
              <a:t/>
            </a:r>
            <a:br>
              <a:rPr lang="de-DE" b="1" dirty="0" smtClean="0">
                <a:solidFill>
                  <a:srgbClr val="000000"/>
                </a:solidFill>
              </a:rPr>
            </a:br>
            <a:endParaRPr lang="de-DE" b="1" dirty="0">
              <a:solidFill>
                <a:srgbClr val="00318A"/>
              </a:solidFill>
              <a:latin typeface="Trebuchet MS" charset="0"/>
            </a:endParaRPr>
          </a:p>
        </p:txBody>
      </p:sp>
      <p:sp>
        <p:nvSpPr>
          <p:cNvPr id="10" name="Textfeld 9"/>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5"/>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5"/>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6"/>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6"/>
              </a:rPr>
              <a:t/>
            </a:r>
            <a:br>
              <a:rPr lang="de-DE" sz="700" b="0" i="1" dirty="0" smtClean="0">
                <a:solidFill>
                  <a:schemeClr val="tx1"/>
                </a:solidFill>
                <a:latin typeface="Arial" panose="020B0604020202020204" pitchFamily="34" charset="0"/>
                <a:cs typeface="Arial" panose="020B0604020202020204" pitchFamily="34" charset="0"/>
                <a:hlinkClick r:id="rId6"/>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33324098"/>
      </p:ext>
    </p:extLst>
  </p:cSld>
  <p:clrMapOvr>
    <a:masterClrMapping/>
  </p:clrMapOvr>
  <p:transition>
    <p:zoom/>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p:cNvSpPr/>
          <p:nvPr/>
        </p:nvSpPr>
        <p:spPr>
          <a:xfrm>
            <a:off x="251520" y="1635647"/>
            <a:ext cx="7560840" cy="4524129"/>
          </a:xfrm>
          <a:prstGeom prst="rect">
            <a:avLst/>
          </a:prstGeom>
        </p:spPr>
        <p:txBody>
          <a:bodyPr wrap="square" lIns="91202" tIns="45604" rIns="91202" bIns="45604">
            <a:spAutoFit/>
          </a:bodyPr>
          <a:lstStyle/>
          <a:p>
            <a:pPr marL="342709" indent="-342709">
              <a:buFont typeface="Arial"/>
              <a:buChar char="•"/>
            </a:pPr>
            <a:r>
              <a:rPr lang="de-DE" sz="2400" dirty="0"/>
              <a:t>Vordergrund vs. Hintergrund als Betrachter-Perspektive</a:t>
            </a:r>
          </a:p>
          <a:p>
            <a:pPr marL="342709" indent="-342709">
              <a:buFont typeface="Arial"/>
              <a:buChar char="•"/>
            </a:pPr>
            <a:r>
              <a:rPr lang="de-DE" sz="2400" dirty="0"/>
              <a:t>Vordergrund/Hintergrund durch Fokussieren</a:t>
            </a:r>
          </a:p>
          <a:p>
            <a:pPr marL="342709" indent="-342709">
              <a:buFont typeface="Arial"/>
              <a:buChar char="•"/>
            </a:pPr>
            <a:r>
              <a:rPr lang="de-DE" sz="2400" dirty="0"/>
              <a:t>Einfache vs. Komplexe Spiele</a:t>
            </a:r>
          </a:p>
          <a:p>
            <a:pPr marL="342709" indent="-342709">
              <a:buFont typeface="Arial"/>
              <a:buChar char="•"/>
            </a:pPr>
            <a:endParaRPr lang="de-DE" sz="2400" dirty="0"/>
          </a:p>
          <a:p>
            <a:pPr marL="342709" indent="-342709">
              <a:buFont typeface="Arial"/>
              <a:buChar char="•"/>
            </a:pPr>
            <a:endParaRPr lang="de-DE" sz="2400" dirty="0"/>
          </a:p>
          <a:p>
            <a:pPr marL="342709" indent="-342709">
              <a:buFont typeface="Arial"/>
              <a:buChar char="•"/>
            </a:pPr>
            <a:endParaRPr lang="de-DE" sz="2400" dirty="0"/>
          </a:p>
          <a:p>
            <a:pPr marL="342709" indent="-342709">
              <a:buFont typeface="Arial"/>
              <a:buChar char="•"/>
            </a:pPr>
            <a:endParaRPr lang="de-DE" sz="2400" dirty="0"/>
          </a:p>
          <a:p>
            <a:pPr marL="342709" indent="-342709">
              <a:buFont typeface="Arial"/>
              <a:buChar char="•"/>
            </a:pPr>
            <a:r>
              <a:rPr lang="de-DE" sz="2400" dirty="0">
                <a:sym typeface="Wingdings"/>
              </a:rPr>
              <a:t></a:t>
            </a:r>
            <a:r>
              <a:rPr lang="de-DE" sz="2400" dirty="0"/>
              <a:t>Bewusste Perspektivenwahl</a:t>
            </a:r>
          </a:p>
          <a:p>
            <a:pPr marL="342709" indent="-342709">
              <a:buFont typeface="Arial"/>
              <a:buChar char="•"/>
            </a:pPr>
            <a:r>
              <a:rPr lang="de-DE" sz="2400" dirty="0">
                <a:sym typeface="Wingdings"/>
              </a:rPr>
              <a:t></a:t>
            </a:r>
            <a:r>
              <a:rPr lang="de-DE" sz="2400" dirty="0"/>
              <a:t>Spezifische Nutzung von TA-Konzepten</a:t>
            </a:r>
          </a:p>
          <a:p>
            <a:pPr marL="342709" indent="-342709">
              <a:buFont typeface="Arial"/>
              <a:buChar char="•"/>
            </a:pPr>
            <a:endParaRPr lang="de-DE" sz="2400" dirty="0"/>
          </a:p>
          <a:p>
            <a:pPr marL="342709" indent="-342709">
              <a:buFont typeface="Arial"/>
              <a:buChar char="•"/>
            </a:pPr>
            <a:endParaRPr lang="de-DE" sz="2400" dirty="0"/>
          </a:p>
          <a:p>
            <a:pPr marL="342709" indent="-342709">
              <a:buFont typeface="Arial"/>
              <a:buChar char="•"/>
            </a:pPr>
            <a:endParaRPr lang="de-DE" sz="2400" dirty="0"/>
          </a:p>
        </p:txBody>
      </p:sp>
      <p:sp>
        <p:nvSpPr>
          <p:cNvPr id="3" name="Inhaltsplatzhalter 2"/>
          <p:cNvSpPr>
            <a:spLocks noGrp="1"/>
          </p:cNvSpPr>
          <p:nvPr>
            <p:ph sz="half" idx="1"/>
          </p:nvPr>
        </p:nvSpPr>
        <p:spPr>
          <a:xfrm>
            <a:off x="179512" y="339503"/>
            <a:ext cx="7272808" cy="1109915"/>
          </a:xfrm>
        </p:spPr>
        <p:txBody>
          <a:bodyPr>
            <a:normAutofit/>
          </a:bodyPr>
          <a:lstStyle/>
          <a:p>
            <a:pPr lvl="0"/>
            <a:r>
              <a:rPr lang="de-DE" sz="2800" b="1" dirty="0">
                <a:solidFill>
                  <a:srgbClr val="000090"/>
                </a:solidFill>
              </a:rPr>
              <a:t>3.6. Meta-Betrachtungen </a:t>
            </a:r>
            <a:endParaRPr lang="de-AT" sz="2800" b="1" dirty="0">
              <a:solidFill>
                <a:srgbClr val="000090"/>
              </a:solidFill>
            </a:endParaRPr>
          </a:p>
        </p:txBody>
      </p:sp>
      <p:sp>
        <p:nvSpPr>
          <p:cNvPr id="4" name="Textfeld 3"/>
          <p:cNvSpPr txBox="1"/>
          <p:nvPr/>
        </p:nvSpPr>
        <p:spPr>
          <a:xfrm>
            <a:off x="179512" y="3075806"/>
            <a:ext cx="7992888" cy="923281"/>
          </a:xfrm>
          <a:prstGeom prst="rect">
            <a:avLst/>
          </a:prstGeom>
          <a:noFill/>
        </p:spPr>
        <p:txBody>
          <a:bodyPr wrap="square" lIns="91389" tIns="45696" rIns="91389" bIns="45696" rtlCol="0">
            <a:spAutoFit/>
          </a:bodyPr>
          <a:lstStyle/>
          <a:p>
            <a:r>
              <a:rPr lang="de-DE" dirty="0"/>
              <a:t>1986:</a:t>
            </a:r>
            <a:r>
              <a:rPr lang="de-DE" b="1" dirty="0"/>
              <a:t> Systemische Transaktionsanalyse</a:t>
            </a:r>
            <a:r>
              <a:rPr lang="de-DE" dirty="0"/>
              <a:t> - Anstöße zu einem erneuten Durchdenken und zur Diskussion transaktions-analytischer Konzepte aus systemischer Sicht</a:t>
            </a:r>
            <a:r>
              <a:rPr lang="de-DE" dirty="0" smtClean="0"/>
              <a:t>. </a:t>
            </a:r>
            <a:r>
              <a:rPr lang="de-DE" dirty="0"/>
              <a:t>Eigendruck, Wiesloch, 182 Seiten</a:t>
            </a:r>
            <a:r>
              <a:rPr lang="de-DE" dirty="0" smtClean="0"/>
              <a:t> Kostenloser </a:t>
            </a:r>
            <a:r>
              <a:rPr lang="de-DE" dirty="0" err="1" smtClean="0"/>
              <a:t>download</a:t>
            </a:r>
            <a:r>
              <a:rPr lang="de-DE" dirty="0" smtClean="0"/>
              <a:t> isb</a:t>
            </a:r>
            <a:endParaRPr lang="de-DE" dirty="0"/>
          </a:p>
        </p:txBody>
      </p:sp>
      <p:sp>
        <p:nvSpPr>
          <p:cNvPr id="5" name="Textfeld 4"/>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2"/>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2"/>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3"/>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3"/>
              </a:rPr>
              <a:t/>
            </a:r>
            <a:br>
              <a:rPr lang="de-DE" sz="700" b="0" i="1" dirty="0" smtClean="0">
                <a:solidFill>
                  <a:schemeClr val="tx1"/>
                </a:solidFill>
                <a:latin typeface="Arial" panose="020B0604020202020204" pitchFamily="34" charset="0"/>
                <a:cs typeface="Arial" panose="020B0604020202020204" pitchFamily="34" charset="0"/>
                <a:hlinkClick r:id="rId3"/>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7097314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4" name="Rectangle 2"/>
          <p:cNvSpPr>
            <a:spLocks noGrp="1" noChangeArrowheads="1"/>
          </p:cNvSpPr>
          <p:nvPr>
            <p:ph type="title"/>
          </p:nvPr>
        </p:nvSpPr>
        <p:spPr>
          <a:xfrm>
            <a:off x="755577" y="627535"/>
            <a:ext cx="6592888" cy="576064"/>
          </a:xfrm>
        </p:spPr>
        <p:txBody>
          <a:bodyPr/>
          <a:lstStyle/>
          <a:p>
            <a:pPr>
              <a:defRPr/>
            </a:pPr>
            <a:r>
              <a:rPr lang="de-DE" b="1" dirty="0" smtClean="0"/>
              <a:t>Mein aktueller Kontext </a:t>
            </a:r>
            <a:r>
              <a:rPr lang="de-DE" dirty="0"/>
              <a:t/>
            </a:r>
            <a:br>
              <a:rPr lang="de-DE" dirty="0"/>
            </a:br>
            <a:endParaRPr lang="de-DE" b="1" dirty="0" smtClean="0">
              <a:solidFill>
                <a:srgbClr val="00318A"/>
              </a:solidFill>
              <a:latin typeface="Trebuchet MS" charset="0"/>
              <a:cs typeface="+mj-cs"/>
            </a:endParaRPr>
          </a:p>
        </p:txBody>
      </p:sp>
      <p:sp>
        <p:nvSpPr>
          <p:cNvPr id="340995" name="Rectangle 3"/>
          <p:cNvSpPr>
            <a:spLocks noGrp="1" noChangeArrowheads="1"/>
          </p:cNvSpPr>
          <p:nvPr>
            <p:ph type="body" idx="1"/>
          </p:nvPr>
        </p:nvSpPr>
        <p:spPr>
          <a:xfrm>
            <a:off x="827088" y="1491854"/>
            <a:ext cx="5473104" cy="3651647"/>
          </a:xfrm>
        </p:spPr>
        <p:txBody>
          <a:bodyPr/>
          <a:lstStyle/>
          <a:p>
            <a:pPr marL="0" indent="0">
              <a:buNone/>
            </a:pPr>
            <a:endParaRPr lang="de-DE" sz="2800" dirty="0">
              <a:solidFill>
                <a:srgbClr val="FFFFFF"/>
              </a:solidFill>
            </a:endParaRPr>
          </a:p>
        </p:txBody>
      </p:sp>
      <p:sp>
        <p:nvSpPr>
          <p:cNvPr id="340996" name="Rectangle 4"/>
          <p:cNvSpPr>
            <a:spLocks noChangeArrowheads="1"/>
          </p:cNvSpPr>
          <p:nvPr/>
        </p:nvSpPr>
        <p:spPr bwMode="auto">
          <a:xfrm>
            <a:off x="6" y="-185626"/>
            <a:ext cx="181285" cy="371271"/>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89766" tIns="46680" rIns="89766" bIns="46680" anchor="ctr">
            <a:spAutoFit/>
          </a:bodyPr>
          <a:lstStyle/>
          <a:p>
            <a:pPr>
              <a:defRPr/>
            </a:pPr>
            <a:endParaRPr lang="de-DE">
              <a:cs typeface="+mn-cs"/>
            </a:endParaRPr>
          </a:p>
        </p:txBody>
      </p:sp>
      <p:pic>
        <p:nvPicPr>
          <p:cNvPr id="3" name="Bild 2" descr="Bodensee 8-2009 094 Kopie.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2141" y="14161"/>
            <a:ext cx="6858000" cy="5149881"/>
          </a:xfrm>
          <a:prstGeom prst="rect">
            <a:avLst/>
          </a:prstGeom>
        </p:spPr>
      </p:pic>
      <p:sp>
        <p:nvSpPr>
          <p:cNvPr id="6" name="Textfeld 5"/>
          <p:cNvSpPr txBox="1"/>
          <p:nvPr/>
        </p:nvSpPr>
        <p:spPr>
          <a:xfrm>
            <a:off x="4067946" y="411514"/>
            <a:ext cx="1957207" cy="830762"/>
          </a:xfrm>
          <a:prstGeom prst="rect">
            <a:avLst/>
          </a:prstGeom>
          <a:noFill/>
        </p:spPr>
        <p:txBody>
          <a:bodyPr wrap="none" lIns="91202" tIns="45604" rIns="91202" bIns="45604" rtlCol="0">
            <a:spAutoFit/>
          </a:bodyPr>
          <a:lstStyle/>
          <a:p>
            <a:r>
              <a:rPr lang="de-DE" sz="2400" dirty="0">
                <a:solidFill>
                  <a:srgbClr val="FFFFFF"/>
                </a:solidFill>
              </a:rPr>
              <a:t>Bernd Schmid</a:t>
            </a:r>
          </a:p>
          <a:p>
            <a:r>
              <a:rPr lang="de-DE" sz="2400" b="1" dirty="0">
                <a:solidFill>
                  <a:srgbClr val="FFFFFF"/>
                </a:solidFill>
              </a:rPr>
              <a:t>Zürich 6/2017</a:t>
            </a:r>
          </a:p>
        </p:txBody>
      </p:sp>
      <p:sp>
        <p:nvSpPr>
          <p:cNvPr id="8" name="Textfeld 7"/>
          <p:cNvSpPr txBox="1"/>
          <p:nvPr/>
        </p:nvSpPr>
        <p:spPr>
          <a:xfrm>
            <a:off x="683568" y="2715769"/>
            <a:ext cx="2082391" cy="1477093"/>
          </a:xfrm>
          <a:prstGeom prst="rect">
            <a:avLst/>
          </a:prstGeom>
          <a:noFill/>
        </p:spPr>
        <p:txBody>
          <a:bodyPr wrap="none" lIns="91202" tIns="45604" rIns="91202" bIns="45604" rtlCol="0">
            <a:spAutoFit/>
          </a:bodyPr>
          <a:lstStyle/>
          <a:p>
            <a:r>
              <a:rPr lang="de-DE" sz="2400" dirty="0">
                <a:solidFill>
                  <a:srgbClr val="FFFFFF"/>
                </a:solidFill>
                <a:latin typeface="Arial"/>
                <a:cs typeface="Arial"/>
              </a:rPr>
              <a:t>4. Wirklichkeit</a:t>
            </a:r>
          </a:p>
          <a:p>
            <a:r>
              <a:rPr lang="de-DE" sz="2400" dirty="0">
                <a:solidFill>
                  <a:srgbClr val="FFFFFF"/>
                </a:solidFill>
                <a:latin typeface="Arial"/>
                <a:cs typeface="Arial"/>
              </a:rPr>
              <a:t>    zusammen  </a:t>
            </a:r>
          </a:p>
          <a:p>
            <a:r>
              <a:rPr lang="de-DE" sz="2400" dirty="0">
                <a:solidFill>
                  <a:srgbClr val="FFFFFF"/>
                </a:solidFill>
                <a:latin typeface="Arial"/>
                <a:cs typeface="Arial"/>
              </a:rPr>
              <a:t>    gestalten </a:t>
            </a:r>
          </a:p>
          <a:p>
            <a:endParaRPr lang="en-US" dirty="0">
              <a:solidFill>
                <a:srgbClr val="FFFFFF"/>
              </a:solidFill>
            </a:endParaRPr>
          </a:p>
        </p:txBody>
      </p:sp>
      <p:sp>
        <p:nvSpPr>
          <p:cNvPr id="9" name="Textfeld 8"/>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4"/>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4"/>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5"/>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5"/>
              </a:rPr>
              <a:t/>
            </a:r>
            <a:br>
              <a:rPr lang="de-DE" sz="700" b="0" i="1" dirty="0" smtClean="0">
                <a:solidFill>
                  <a:schemeClr val="tx1"/>
                </a:solidFill>
                <a:latin typeface="Arial" panose="020B0604020202020204" pitchFamily="34" charset="0"/>
                <a:cs typeface="Arial" panose="020B0604020202020204" pitchFamily="34" charset="0"/>
                <a:hlinkClick r:id="rId5"/>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29576996"/>
      </p:ext>
    </p:extLst>
  </p:cSld>
  <p:clrMapOvr>
    <a:masterClrMapping/>
  </p:clrMapOvr>
  <p:transition>
    <p:zoom/>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2" name="Rectangle 2"/>
          <p:cNvSpPr>
            <a:spLocks noGrp="1" noChangeArrowheads="1"/>
          </p:cNvSpPr>
          <p:nvPr>
            <p:ph type="title"/>
          </p:nvPr>
        </p:nvSpPr>
        <p:spPr>
          <a:xfrm>
            <a:off x="251520" y="267494"/>
            <a:ext cx="6592888" cy="1019175"/>
          </a:xfrm>
        </p:spPr>
        <p:txBody>
          <a:bodyPr/>
          <a:lstStyle/>
          <a:p>
            <a:r>
              <a:rPr lang="de-DE" b="1" dirty="0"/>
              <a:t>4</a:t>
            </a:r>
            <a:r>
              <a:rPr lang="de-DE" b="1" dirty="0" smtClean="0"/>
              <a:t>. Wirklichkeiten gestalten I : </a:t>
            </a:r>
            <a:r>
              <a:rPr lang="de-DE" dirty="0"/>
              <a:t/>
            </a:r>
            <a:br>
              <a:rPr lang="de-DE" dirty="0"/>
            </a:br>
            <a:endParaRPr lang="de-DE" b="1" dirty="0">
              <a:solidFill>
                <a:srgbClr val="00318A"/>
              </a:solidFill>
              <a:latin typeface="Trebuchet MS" charset="0"/>
            </a:endParaRPr>
          </a:p>
        </p:txBody>
      </p:sp>
      <p:sp>
        <p:nvSpPr>
          <p:cNvPr id="343044" name="Rectangle 4"/>
          <p:cNvSpPr>
            <a:spLocks noChangeArrowheads="1"/>
          </p:cNvSpPr>
          <p:nvPr/>
        </p:nvSpPr>
        <p:spPr bwMode="auto">
          <a:xfrm>
            <a:off x="2" y="-185719"/>
            <a:ext cx="181623" cy="371444"/>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89933" tIns="46766" rIns="89933" bIns="46766" anchor="ctr">
            <a:spAutoFit/>
          </a:bodyPr>
          <a:lstStyle/>
          <a:p>
            <a:endParaRPr lang="de-DE"/>
          </a:p>
        </p:txBody>
      </p:sp>
      <p:sp>
        <p:nvSpPr>
          <p:cNvPr id="2" name="Inhaltsplatzhalter 1"/>
          <p:cNvSpPr>
            <a:spLocks noGrp="1"/>
          </p:cNvSpPr>
          <p:nvPr>
            <p:ph idx="1"/>
          </p:nvPr>
        </p:nvSpPr>
        <p:spPr>
          <a:xfrm>
            <a:off x="107505" y="1995686"/>
            <a:ext cx="7920879" cy="3744416"/>
          </a:xfrm>
        </p:spPr>
        <p:txBody>
          <a:bodyPr/>
          <a:lstStyle/>
          <a:p>
            <a:pPr marL="0" indent="0">
              <a:buNone/>
            </a:pPr>
            <a:r>
              <a:rPr lang="de-DE" sz="2000" b="1" dirty="0"/>
              <a:t>4.1.  Wirklichkeits-</a:t>
            </a:r>
            <a:r>
              <a:rPr lang="de-DE" sz="2000" b="1" dirty="0" smtClean="0"/>
              <a:t>Gemeinschaften</a:t>
            </a:r>
            <a:endParaRPr lang="de-DE" sz="2000" b="1" dirty="0"/>
          </a:p>
          <a:p>
            <a:pPr marL="0" indent="0">
              <a:buNone/>
            </a:pPr>
            <a:r>
              <a:rPr lang="de-DE" sz="2000" i="1" dirty="0"/>
              <a:t>           - Ebenen der Wirklichkeitsbegegnung</a:t>
            </a:r>
          </a:p>
          <a:p>
            <a:pPr marL="0" indent="0">
              <a:buNone/>
            </a:pPr>
            <a:r>
              <a:rPr lang="de-DE" sz="2000" b="1" dirty="0"/>
              <a:t>4.2. Wirklichkeit als Inszenierung </a:t>
            </a:r>
          </a:p>
          <a:p>
            <a:pPr marL="0" indent="0">
              <a:buNone/>
            </a:pPr>
            <a:r>
              <a:rPr lang="de-DE" sz="2000" b="1" dirty="0"/>
              <a:t>	– </a:t>
            </a:r>
            <a:r>
              <a:rPr lang="de-DE" sz="2000" i="1" dirty="0"/>
              <a:t>Perspektiven der  Theatermetapher</a:t>
            </a:r>
          </a:p>
          <a:p>
            <a:pPr marL="0" indent="0">
              <a:buNone/>
            </a:pPr>
            <a:r>
              <a:rPr lang="de-DE" sz="2000" i="1" dirty="0"/>
              <a:t>	-  Begegnung als gemeinsame Inszenierung</a:t>
            </a:r>
          </a:p>
          <a:p>
            <a:pPr marL="0" indent="0">
              <a:buNone/>
            </a:pPr>
            <a:r>
              <a:rPr lang="de-DE" sz="2000" b="1" dirty="0" smtClean="0"/>
              <a:t>4.3.    </a:t>
            </a:r>
            <a:r>
              <a:rPr lang="de-DE" sz="2000" b="1" dirty="0"/>
              <a:t>Steuerungs-Konzepte</a:t>
            </a:r>
          </a:p>
          <a:p>
            <a:pPr marL="0" indent="0">
              <a:buNone/>
            </a:pPr>
            <a:r>
              <a:rPr lang="de-DE" sz="2000" b="1" dirty="0"/>
              <a:t>          - (</a:t>
            </a:r>
            <a:r>
              <a:rPr lang="de-DE" sz="2000" i="1" dirty="0"/>
              <a:t>Team-) Steuerungs-Dreieck</a:t>
            </a:r>
          </a:p>
          <a:p>
            <a:pPr marL="0" indent="0">
              <a:buNone/>
            </a:pPr>
            <a:r>
              <a:rPr lang="de-DE" sz="2000" i="1" dirty="0"/>
              <a:t>          - Perspektiven-Ereignis-Modell</a:t>
            </a:r>
          </a:p>
          <a:p>
            <a:pPr marL="0" indent="0">
              <a:buNone/>
            </a:pPr>
            <a:endParaRPr lang="de-DE" dirty="0">
              <a:solidFill>
                <a:srgbClr val="000000"/>
              </a:solidFill>
              <a:latin typeface="Trebuchet MS" charset="0"/>
            </a:endParaRPr>
          </a:p>
          <a:p>
            <a:pPr marL="0" indent="0">
              <a:buNone/>
            </a:pPr>
            <a:endParaRPr lang="de-DE" dirty="0"/>
          </a:p>
          <a:p>
            <a:pPr marL="0" indent="0">
              <a:buNone/>
            </a:pPr>
            <a:r>
              <a:rPr lang="de-DE" i="1" dirty="0" smtClean="0"/>
              <a:t>							</a:t>
            </a:r>
            <a:endParaRPr lang="de-DE" dirty="0"/>
          </a:p>
          <a:p>
            <a:pPr marL="0" indent="0">
              <a:buNone/>
            </a:pPr>
            <a:endParaRPr lang="de-DE" dirty="0"/>
          </a:p>
          <a:p>
            <a:pPr marL="0" indent="0">
              <a:buNone/>
            </a:pPr>
            <a:endParaRPr lang="de-DE" dirty="0"/>
          </a:p>
        </p:txBody>
      </p:sp>
      <p:sp>
        <p:nvSpPr>
          <p:cNvPr id="5" name="Textfeld 4"/>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22766753"/>
      </p:ext>
    </p:extLst>
  </p:cSld>
  <p:clrMapOvr>
    <a:masterClrMapping/>
  </p:clrMapOvr>
  <p:transition>
    <p:zoom/>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2" name="Rectangle 2"/>
          <p:cNvSpPr>
            <a:spLocks noGrp="1" noChangeArrowheads="1"/>
          </p:cNvSpPr>
          <p:nvPr>
            <p:ph type="title"/>
          </p:nvPr>
        </p:nvSpPr>
        <p:spPr>
          <a:xfrm>
            <a:off x="179512" y="267494"/>
            <a:ext cx="7344816" cy="1019175"/>
          </a:xfrm>
        </p:spPr>
        <p:txBody>
          <a:bodyPr/>
          <a:lstStyle/>
          <a:p>
            <a:r>
              <a:rPr lang="de-DE" b="1" dirty="0"/>
              <a:t>4</a:t>
            </a:r>
            <a:r>
              <a:rPr lang="de-DE" b="1" dirty="0" smtClean="0"/>
              <a:t>. Wirklichkeiten gestalten II: </a:t>
            </a:r>
            <a:r>
              <a:rPr lang="de-DE" dirty="0"/>
              <a:t/>
            </a:r>
            <a:br>
              <a:rPr lang="de-DE" dirty="0"/>
            </a:br>
            <a:endParaRPr lang="de-DE" b="1" dirty="0">
              <a:solidFill>
                <a:srgbClr val="00318A"/>
              </a:solidFill>
              <a:latin typeface="Trebuchet MS" charset="0"/>
            </a:endParaRPr>
          </a:p>
        </p:txBody>
      </p:sp>
      <p:sp>
        <p:nvSpPr>
          <p:cNvPr id="343044" name="Rectangle 4"/>
          <p:cNvSpPr>
            <a:spLocks noChangeArrowheads="1"/>
          </p:cNvSpPr>
          <p:nvPr/>
        </p:nvSpPr>
        <p:spPr bwMode="auto">
          <a:xfrm>
            <a:off x="2" y="-185719"/>
            <a:ext cx="181623" cy="371444"/>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89933" tIns="46766" rIns="89933" bIns="46766" anchor="ctr">
            <a:spAutoFit/>
          </a:bodyPr>
          <a:lstStyle/>
          <a:p>
            <a:endParaRPr lang="de-DE"/>
          </a:p>
        </p:txBody>
      </p:sp>
      <p:sp>
        <p:nvSpPr>
          <p:cNvPr id="2" name="Inhaltsplatzhalter 1"/>
          <p:cNvSpPr>
            <a:spLocks noGrp="1"/>
          </p:cNvSpPr>
          <p:nvPr>
            <p:ph idx="1"/>
          </p:nvPr>
        </p:nvSpPr>
        <p:spPr>
          <a:xfrm>
            <a:off x="-4055" y="1707654"/>
            <a:ext cx="7920879" cy="3744416"/>
          </a:xfrm>
        </p:spPr>
        <p:txBody>
          <a:bodyPr/>
          <a:lstStyle/>
          <a:p>
            <a:pPr marL="0" indent="0">
              <a:buNone/>
            </a:pPr>
            <a:r>
              <a:rPr lang="de-DE" sz="2000" b="1" dirty="0"/>
              <a:t> </a:t>
            </a:r>
            <a:r>
              <a:rPr lang="de-DE" sz="2000" b="1" dirty="0" smtClean="0"/>
              <a:t>4.4.   Wirklichkeiten  </a:t>
            </a:r>
            <a:r>
              <a:rPr lang="de-DE" sz="2000" b="1" dirty="0"/>
              <a:t>in Organisationen</a:t>
            </a:r>
          </a:p>
          <a:p>
            <a:pPr marL="0" indent="0">
              <a:buNone/>
            </a:pPr>
            <a:r>
              <a:rPr lang="de-DE" sz="2000" i="1" dirty="0"/>
              <a:t>         -  </a:t>
            </a:r>
            <a:r>
              <a:rPr lang="de-DE" sz="2000" i="1" dirty="0" smtClean="0"/>
              <a:t>Das Verantwortungs-System</a:t>
            </a:r>
            <a:endParaRPr lang="de-DE" sz="2000" i="1" dirty="0"/>
          </a:p>
          <a:p>
            <a:pPr marL="0" indent="0">
              <a:buNone/>
            </a:pPr>
            <a:r>
              <a:rPr lang="de-DE" sz="2000" i="1" dirty="0"/>
              <a:t>          - Macht und Autorisierung</a:t>
            </a:r>
          </a:p>
          <a:p>
            <a:pPr marL="0" indent="0">
              <a:buNone/>
            </a:pPr>
            <a:r>
              <a:rPr lang="de-DE" sz="2000" i="1" dirty="0"/>
              <a:t>          - </a:t>
            </a:r>
            <a:r>
              <a:rPr lang="de-DE" sz="2000" i="1" dirty="0" smtClean="0"/>
              <a:t>Das Führungs-System</a:t>
            </a:r>
            <a:endParaRPr lang="de-DE" sz="2000" i="1" dirty="0"/>
          </a:p>
          <a:p>
            <a:pPr marL="0" indent="0">
              <a:buNone/>
            </a:pPr>
            <a:r>
              <a:rPr lang="de-DE" sz="2000" b="1" dirty="0" smtClean="0"/>
              <a:t>4.5.  Gemeinschaftliches Lernen</a:t>
            </a:r>
          </a:p>
          <a:p>
            <a:pPr marL="0" indent="0">
              <a:buNone/>
            </a:pPr>
            <a:r>
              <a:rPr lang="de-DE" sz="2000" dirty="0" smtClean="0"/>
              <a:t>          - Personen- und System-Qualifizierung</a:t>
            </a:r>
            <a:endParaRPr lang="de-DE" sz="2000" dirty="0"/>
          </a:p>
          <a:p>
            <a:pPr marL="0" indent="0">
              <a:buNone/>
            </a:pPr>
            <a:r>
              <a:rPr lang="de-DE" sz="2000" dirty="0"/>
              <a:t> </a:t>
            </a:r>
            <a:r>
              <a:rPr lang="de-DE" sz="2000" dirty="0" smtClean="0"/>
              <a:t>       </a:t>
            </a:r>
            <a:r>
              <a:rPr lang="de-DE" sz="2000" dirty="0"/>
              <a:t> -  </a:t>
            </a:r>
            <a:r>
              <a:rPr lang="de-DE" sz="2000" i="1" dirty="0"/>
              <a:t>System </a:t>
            </a:r>
            <a:r>
              <a:rPr lang="de-DE" sz="2000" i="1" dirty="0" smtClean="0"/>
              <a:t>– Lernen</a:t>
            </a:r>
          </a:p>
          <a:p>
            <a:pPr marL="0" indent="0">
              <a:buNone/>
            </a:pPr>
            <a:r>
              <a:rPr lang="de-DE" sz="2000" dirty="0" smtClean="0"/>
              <a:t>          - </a:t>
            </a:r>
            <a:r>
              <a:rPr lang="de-DE" sz="2000" dirty="0"/>
              <a:t>Innere Bilder</a:t>
            </a:r>
          </a:p>
          <a:p>
            <a:pPr marL="0" indent="0">
              <a:buNone/>
            </a:pPr>
            <a:r>
              <a:rPr lang="de-DE" sz="2000" b="1" dirty="0" smtClean="0">
                <a:solidFill>
                  <a:srgbClr val="000000"/>
                </a:solidFill>
                <a:latin typeface="Trebuchet MS" charset="0"/>
              </a:rPr>
              <a:t>4.6.  </a:t>
            </a:r>
            <a:r>
              <a:rPr lang="de-DE" sz="2000" b="1" dirty="0">
                <a:solidFill>
                  <a:srgbClr val="000000"/>
                </a:solidFill>
                <a:latin typeface="Trebuchet MS" charset="0"/>
              </a:rPr>
              <a:t>Professions-, Organisations- und </a:t>
            </a:r>
            <a:r>
              <a:rPr lang="de-DE" sz="2000" b="1" dirty="0" smtClean="0">
                <a:solidFill>
                  <a:srgbClr val="000000"/>
                </a:solidFill>
                <a:latin typeface="Trebuchet MS" charset="0"/>
              </a:rPr>
              <a:t>Wirtschaftskultur-Pflege</a:t>
            </a:r>
          </a:p>
          <a:p>
            <a:pPr marL="0" indent="0">
              <a:buNone/>
            </a:pPr>
            <a:r>
              <a:rPr lang="de-DE" sz="2000" dirty="0" smtClean="0"/>
              <a:t>           -  Komplexität und Kultur</a:t>
            </a:r>
          </a:p>
          <a:p>
            <a:pPr marL="0" indent="0">
              <a:buNone/>
            </a:pPr>
            <a:r>
              <a:rPr lang="de-DE" sz="2000" dirty="0" smtClean="0"/>
              <a:t>           </a:t>
            </a:r>
            <a:r>
              <a:rPr lang="de-DE" sz="2000" dirty="0"/>
              <a:t>-  Der Dilemma-Zirkel</a:t>
            </a:r>
          </a:p>
          <a:p>
            <a:pPr marL="0" indent="0">
              <a:buNone/>
            </a:pPr>
            <a:r>
              <a:rPr lang="de-DE" i="1" dirty="0" smtClean="0"/>
              <a:t>							</a:t>
            </a:r>
            <a:endParaRPr lang="de-DE" dirty="0"/>
          </a:p>
          <a:p>
            <a:pPr marL="0" indent="0">
              <a:buNone/>
            </a:pPr>
            <a:endParaRPr lang="de-DE" dirty="0"/>
          </a:p>
          <a:p>
            <a:pPr marL="0" indent="0">
              <a:buNone/>
            </a:pPr>
            <a:endParaRPr lang="de-DE" dirty="0"/>
          </a:p>
        </p:txBody>
      </p:sp>
      <p:sp>
        <p:nvSpPr>
          <p:cNvPr id="5" name="Textfeld 4"/>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5062748"/>
      </p:ext>
    </p:extLst>
  </p:cSld>
  <p:clrMapOvr>
    <a:masterClrMapping/>
  </p:clrMapOvr>
  <p:transition>
    <p:zoom/>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7" name="Rectangle 19"/>
          <p:cNvSpPr>
            <a:spLocks noChangeArrowheads="1"/>
          </p:cNvSpPr>
          <p:nvPr/>
        </p:nvSpPr>
        <p:spPr bwMode="auto">
          <a:xfrm>
            <a:off x="2409828" y="1285883"/>
            <a:ext cx="9144000" cy="371216"/>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89716" tIns="46653" rIns="89716" bIns="46653">
            <a:spAutoFit/>
          </a:bodyPr>
          <a:lstStyle/>
          <a:p>
            <a:pPr>
              <a:defRPr/>
            </a:pPr>
            <a:endParaRPr lang="de-DE">
              <a:cs typeface="+mn-cs"/>
            </a:endParaRPr>
          </a:p>
        </p:txBody>
      </p:sp>
      <p:pic>
        <p:nvPicPr>
          <p:cNvPr id="4" name="Bild 3" descr="2016-04-21 08.47.20 Kopie 2.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20194"/>
            <a:ext cx="6732240" cy="5184232"/>
          </a:xfrm>
          <a:prstGeom prst="rect">
            <a:avLst/>
          </a:prstGeom>
        </p:spPr>
      </p:pic>
      <p:sp>
        <p:nvSpPr>
          <p:cNvPr id="2" name="Textfeld 1"/>
          <p:cNvSpPr txBox="1"/>
          <p:nvPr/>
        </p:nvSpPr>
        <p:spPr>
          <a:xfrm>
            <a:off x="107505" y="2643759"/>
            <a:ext cx="5479455" cy="1384760"/>
          </a:xfrm>
          <a:prstGeom prst="rect">
            <a:avLst/>
          </a:prstGeom>
          <a:noFill/>
        </p:spPr>
        <p:txBody>
          <a:bodyPr wrap="none" lIns="91202" tIns="45604" rIns="91202" bIns="45604" rtlCol="0">
            <a:spAutoFit/>
          </a:bodyPr>
          <a:lstStyle/>
          <a:p>
            <a:r>
              <a:rPr lang="de-DE" sz="2800" b="1" dirty="0">
                <a:solidFill>
                  <a:srgbClr val="FFFFFF"/>
                </a:solidFill>
              </a:rPr>
              <a:t>4.1.  Wirklichkeits-Gemeinschaften</a:t>
            </a:r>
          </a:p>
          <a:p>
            <a:r>
              <a:rPr lang="de-DE" sz="2800" b="1" dirty="0">
                <a:solidFill>
                  <a:srgbClr val="FFFFFF"/>
                </a:solidFill>
              </a:rPr>
              <a:t>         - </a:t>
            </a:r>
            <a:r>
              <a:rPr lang="de-DE" sz="2800" dirty="0">
                <a:solidFill>
                  <a:srgbClr val="FFFFFF"/>
                </a:solidFill>
              </a:rPr>
              <a:t>Gemeinschafts-Wirklichkeiten</a:t>
            </a:r>
          </a:p>
          <a:p>
            <a:r>
              <a:rPr lang="de-DE" sz="2800" dirty="0">
                <a:solidFill>
                  <a:srgbClr val="FFFFFF"/>
                </a:solidFill>
              </a:rPr>
              <a:t>	(</a:t>
            </a:r>
            <a:r>
              <a:rPr lang="de-DE" sz="2800" dirty="0" err="1">
                <a:solidFill>
                  <a:srgbClr val="FFFFFF"/>
                </a:solidFill>
              </a:rPr>
              <a:t>Shared</a:t>
            </a:r>
            <a:r>
              <a:rPr lang="de-DE" sz="2800" dirty="0">
                <a:solidFill>
                  <a:srgbClr val="FFFFFF"/>
                </a:solidFill>
              </a:rPr>
              <a:t> </a:t>
            </a:r>
            <a:r>
              <a:rPr lang="de-DE" sz="2800" dirty="0" err="1">
                <a:solidFill>
                  <a:srgbClr val="FFFFFF"/>
                </a:solidFill>
              </a:rPr>
              <a:t>reality</a:t>
            </a:r>
            <a:r>
              <a:rPr lang="de-DE" sz="2800" dirty="0">
                <a:solidFill>
                  <a:srgbClr val="FFFFFF"/>
                </a:solidFill>
              </a:rPr>
              <a:t>)</a:t>
            </a:r>
          </a:p>
        </p:txBody>
      </p:sp>
      <p:sp>
        <p:nvSpPr>
          <p:cNvPr id="5" name="Textfeld 4"/>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4"/>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4"/>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5"/>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5"/>
              </a:rPr>
              <a:t/>
            </a:r>
            <a:br>
              <a:rPr lang="de-DE" sz="700" b="0" i="1" dirty="0" smtClean="0">
                <a:solidFill>
                  <a:schemeClr val="tx1"/>
                </a:solidFill>
                <a:latin typeface="Arial" panose="020B0604020202020204" pitchFamily="34" charset="0"/>
                <a:cs typeface="Arial" panose="020B0604020202020204" pitchFamily="34" charset="0"/>
                <a:hlinkClick r:id="rId5"/>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39748380"/>
      </p:ext>
    </p:extLst>
  </p:cSld>
  <p:clrMapOvr>
    <a:masterClrMapping/>
  </p:clrMapOvr>
  <p:transition>
    <p:zoom/>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07508" y="195486"/>
            <a:ext cx="6840537" cy="1296640"/>
          </a:xfrm>
        </p:spPr>
        <p:txBody>
          <a:bodyPr/>
          <a:lstStyle/>
          <a:p>
            <a:r>
              <a:rPr lang="de-DE" dirty="0" smtClean="0"/>
              <a:t>Ebenen der Wirklichkeitsbegegnung</a:t>
            </a:r>
            <a:br>
              <a:rPr lang="de-DE" dirty="0" smtClean="0"/>
            </a:br>
            <a:r>
              <a:rPr lang="de-DE" dirty="0"/>
              <a:t> </a:t>
            </a:r>
            <a:r>
              <a:rPr lang="de-DE" sz="1800" dirty="0"/>
              <a:t> - Schiff et. al. </a:t>
            </a:r>
            <a:r>
              <a:rPr lang="de-DE" sz="1800" dirty="0" err="1"/>
              <a:t>revisited</a:t>
            </a:r>
            <a:endParaRPr lang="de-DE" sz="1800" b="1" dirty="0"/>
          </a:p>
        </p:txBody>
      </p:sp>
      <p:sp>
        <p:nvSpPr>
          <p:cNvPr id="10" name="Inhaltsplatzhalter 9"/>
          <p:cNvSpPr>
            <a:spLocks noGrp="1"/>
          </p:cNvSpPr>
          <p:nvPr>
            <p:ph sz="half" idx="1"/>
          </p:nvPr>
        </p:nvSpPr>
        <p:spPr/>
        <p:txBody>
          <a:bodyPr>
            <a:normAutofit fontScale="85000" lnSpcReduction="10000"/>
          </a:bodyPr>
          <a:lstStyle/>
          <a:p>
            <a:pPr marL="0" indent="0">
              <a:buNone/>
            </a:pPr>
            <a:r>
              <a:rPr lang="de-DE" dirty="0"/>
              <a:t>Stufe 4: </a:t>
            </a:r>
          </a:p>
          <a:p>
            <a:pPr marL="0" indent="0">
              <a:buNone/>
            </a:pPr>
            <a:r>
              <a:rPr lang="de-DE" dirty="0"/>
              <a:t>Lösungen und Verantwortlichkeiten.</a:t>
            </a:r>
          </a:p>
          <a:p>
            <a:pPr marL="0" indent="0">
              <a:buNone/>
            </a:pPr>
            <a:endParaRPr lang="de-DE" dirty="0"/>
          </a:p>
          <a:p>
            <a:pPr marL="0" indent="0">
              <a:buNone/>
            </a:pPr>
            <a:r>
              <a:rPr lang="de-DE" dirty="0"/>
              <a:t>Stufe 3: </a:t>
            </a:r>
          </a:p>
          <a:p>
            <a:pPr marL="0" indent="0">
              <a:buNone/>
            </a:pPr>
            <a:r>
              <a:rPr lang="de-DE" dirty="0"/>
              <a:t>Schlussfolgerungen und   Wirkungszusammenhänge.</a:t>
            </a:r>
          </a:p>
          <a:p>
            <a:pPr marL="0" indent="0">
              <a:buNone/>
            </a:pPr>
            <a:endParaRPr lang="de-DE" dirty="0"/>
          </a:p>
          <a:p>
            <a:pPr marL="0" indent="0">
              <a:buNone/>
            </a:pPr>
            <a:r>
              <a:rPr lang="de-DE" dirty="0"/>
              <a:t>Stufe 2: </a:t>
            </a:r>
          </a:p>
          <a:p>
            <a:pPr marL="0" indent="0">
              <a:buNone/>
            </a:pPr>
            <a:r>
              <a:rPr lang="de-DE" dirty="0"/>
              <a:t>Bedeutungen und Informationen. </a:t>
            </a:r>
          </a:p>
          <a:p>
            <a:pPr marL="0" indent="0">
              <a:buNone/>
            </a:pPr>
            <a:endParaRPr lang="de-DE" dirty="0"/>
          </a:p>
          <a:p>
            <a:pPr marL="0" indent="0">
              <a:buNone/>
            </a:pPr>
            <a:r>
              <a:rPr lang="de-DE" dirty="0"/>
              <a:t>Stufe 1: </a:t>
            </a:r>
          </a:p>
          <a:p>
            <a:pPr marL="0" indent="0">
              <a:buNone/>
            </a:pPr>
            <a:r>
              <a:rPr lang="de-DE" dirty="0"/>
              <a:t>Daten und Szenarien.</a:t>
            </a:r>
          </a:p>
          <a:p>
            <a:pPr marL="0" indent="0">
              <a:buNone/>
            </a:pPr>
            <a:endParaRPr lang="de-DE" dirty="0"/>
          </a:p>
          <a:p>
            <a:pPr marL="0" indent="0">
              <a:buNone/>
            </a:pPr>
            <a:endParaRPr lang="de-DE" dirty="0"/>
          </a:p>
        </p:txBody>
      </p:sp>
      <p:cxnSp>
        <p:nvCxnSpPr>
          <p:cNvPr id="25" name="Gerade Verbindung 24"/>
          <p:cNvCxnSpPr/>
          <p:nvPr/>
        </p:nvCxnSpPr>
        <p:spPr>
          <a:xfrm>
            <a:off x="3995936" y="1923678"/>
            <a:ext cx="1296144" cy="57606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Gerade Verbindung 26"/>
          <p:cNvCxnSpPr/>
          <p:nvPr/>
        </p:nvCxnSpPr>
        <p:spPr>
          <a:xfrm>
            <a:off x="3275856" y="2787774"/>
            <a:ext cx="1656184" cy="2160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Gerade Verbindung 28"/>
          <p:cNvCxnSpPr/>
          <p:nvPr/>
        </p:nvCxnSpPr>
        <p:spPr>
          <a:xfrm flipV="1">
            <a:off x="3707904" y="3579862"/>
            <a:ext cx="792088" cy="720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Gerade Verbindung 30"/>
          <p:cNvCxnSpPr/>
          <p:nvPr/>
        </p:nvCxnSpPr>
        <p:spPr>
          <a:xfrm flipV="1">
            <a:off x="2699792" y="4011911"/>
            <a:ext cx="1512168"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3" name="Picture 2" descr="C:\Users\Praktikant\Downloads\EbenenDerWirklichkeitsbegegnung.png"/>
          <p:cNvPicPr>
            <a:picLocks noGrp="1" noChangeAspect="1" noChangeArrowheads="1"/>
          </p:cNvPicPr>
          <p:nvPr>
            <p:ph sz="half" idx="2"/>
          </p:nvPr>
        </p:nvPicPr>
        <p:blipFill>
          <a:blip r:embed="rId2" cstate="email">
            <a:extLst>
              <a:ext uri="{28A0092B-C50C-407E-A947-70E740481C1C}">
                <a14:useLocalDpi xmlns:a14="http://schemas.microsoft.com/office/drawing/2010/main"/>
              </a:ext>
            </a:extLst>
          </a:blip>
          <a:srcRect/>
          <a:stretch>
            <a:fillRect/>
          </a:stretch>
        </p:blipFill>
        <p:spPr bwMode="auto">
          <a:xfrm>
            <a:off x="4110831" y="1708150"/>
            <a:ext cx="3240088" cy="3240088"/>
          </a:xfrm>
          <a:prstGeom prst="rect">
            <a:avLst/>
          </a:prstGeom>
          <a:noFill/>
          <a:extLst>
            <a:ext uri="{909E8E84-426E-40DD-AFC4-6F175D3DCCD1}">
              <a14:hiddenFill xmlns:a14="http://schemas.microsoft.com/office/drawing/2010/main">
                <a:solidFill>
                  <a:srgbClr val="FFFFFF"/>
                </a:solidFill>
              </a14:hiddenFill>
            </a:ext>
          </a:extLst>
        </p:spPr>
      </p:pic>
      <p:sp>
        <p:nvSpPr>
          <p:cNvPr id="9" name="Textfeld 8"/>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284589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2" name="Rectangle 2"/>
          <p:cNvSpPr>
            <a:spLocks noGrp="1" noChangeArrowheads="1"/>
          </p:cNvSpPr>
          <p:nvPr>
            <p:ph type="title"/>
          </p:nvPr>
        </p:nvSpPr>
        <p:spPr>
          <a:xfrm>
            <a:off x="107506" y="267494"/>
            <a:ext cx="7200800" cy="1019175"/>
          </a:xfrm>
        </p:spPr>
        <p:txBody>
          <a:bodyPr/>
          <a:lstStyle/>
          <a:p>
            <a:r>
              <a:rPr lang="de-DE" dirty="0" smtClean="0">
                <a:solidFill>
                  <a:srgbClr val="00318A"/>
                </a:solidFill>
                <a:latin typeface="Trebuchet MS" charset="0"/>
              </a:rPr>
              <a:t>1.2 Perspektiven der Transaktionsanalyse°</a:t>
            </a:r>
            <a:endParaRPr lang="de-DE" dirty="0">
              <a:solidFill>
                <a:srgbClr val="00318A"/>
              </a:solidFill>
              <a:latin typeface="Trebuchet MS" charset="0"/>
            </a:endParaRPr>
          </a:p>
        </p:txBody>
      </p:sp>
      <p:sp>
        <p:nvSpPr>
          <p:cNvPr id="343043" name="Rectangle 3"/>
          <p:cNvSpPr>
            <a:spLocks noGrp="1" noChangeArrowheads="1"/>
          </p:cNvSpPr>
          <p:nvPr>
            <p:ph type="body" idx="1"/>
          </p:nvPr>
        </p:nvSpPr>
        <p:spPr>
          <a:xfrm>
            <a:off x="179512" y="1275606"/>
            <a:ext cx="7924800" cy="2483644"/>
          </a:xfrm>
        </p:spPr>
        <p:txBody>
          <a:bodyPr/>
          <a:lstStyle/>
          <a:p>
            <a:r>
              <a:rPr lang="de-DE" b="1" dirty="0" smtClean="0">
                <a:latin typeface="Trebuchet MS" charset="0"/>
              </a:rPr>
              <a:t>Welt- und Menschenbild</a:t>
            </a:r>
          </a:p>
          <a:p>
            <a:r>
              <a:rPr lang="de-DE" dirty="0" smtClean="0">
                <a:latin typeface="Trebuchet MS" charset="0"/>
              </a:rPr>
              <a:t>(Psychologische) </a:t>
            </a:r>
            <a:r>
              <a:rPr lang="de-DE" b="1" dirty="0" smtClean="0">
                <a:latin typeface="Trebuchet MS" charset="0"/>
              </a:rPr>
              <a:t>Konzepte und Vorgehensweisen </a:t>
            </a:r>
            <a:r>
              <a:rPr lang="de-DE" dirty="0" smtClean="0">
                <a:latin typeface="Trebuchet MS" charset="0"/>
              </a:rPr>
              <a:t>für </a:t>
            </a:r>
          </a:p>
          <a:p>
            <a:pPr marL="0" indent="0">
              <a:buNone/>
            </a:pPr>
            <a:r>
              <a:rPr lang="de-DE" dirty="0" smtClean="0">
                <a:latin typeface="Trebuchet MS" charset="0"/>
              </a:rPr>
              <a:t>	Persönlichkeit, Kommunikation und Entwicklung</a:t>
            </a:r>
          </a:p>
          <a:p>
            <a:r>
              <a:rPr lang="de-DE" b="1" dirty="0" smtClean="0">
                <a:latin typeface="Trebuchet MS" charset="0"/>
              </a:rPr>
              <a:t>Tätigkeiten</a:t>
            </a:r>
            <a:r>
              <a:rPr lang="de-DE" dirty="0" smtClean="0">
                <a:latin typeface="Trebuchet MS" charset="0"/>
              </a:rPr>
              <a:t> und entsprechende Selbstverständnisse wie Praktiker, Lehrer und Supervisor </a:t>
            </a:r>
          </a:p>
          <a:p>
            <a:r>
              <a:rPr lang="de-DE" dirty="0" smtClean="0">
                <a:latin typeface="Trebuchet MS" charset="0"/>
              </a:rPr>
              <a:t>Deren Einbindung in Berufsfelder, Weiterbildungs- und </a:t>
            </a:r>
            <a:r>
              <a:rPr lang="de-DE" b="1" dirty="0" smtClean="0">
                <a:latin typeface="Trebuchet MS" charset="0"/>
              </a:rPr>
              <a:t>Verbands-Kulturen </a:t>
            </a:r>
            <a:endParaRPr lang="de-DE" b="1" dirty="0">
              <a:latin typeface="Trebuchet MS" charset="0"/>
            </a:endParaRPr>
          </a:p>
        </p:txBody>
      </p:sp>
      <p:sp>
        <p:nvSpPr>
          <p:cNvPr id="343044" name="Rectangle 4"/>
          <p:cNvSpPr>
            <a:spLocks noChangeArrowheads="1"/>
          </p:cNvSpPr>
          <p:nvPr/>
        </p:nvSpPr>
        <p:spPr bwMode="auto">
          <a:xfrm>
            <a:off x="2" y="-185719"/>
            <a:ext cx="181623" cy="371444"/>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89933" tIns="46766" rIns="89933" bIns="46766" anchor="ctr">
            <a:spAutoFit/>
          </a:bodyPr>
          <a:lstStyle/>
          <a:p>
            <a:endParaRPr lang="de-DE"/>
          </a:p>
        </p:txBody>
      </p:sp>
      <p:sp>
        <p:nvSpPr>
          <p:cNvPr id="3" name="Textfeld 2"/>
          <p:cNvSpPr txBox="1"/>
          <p:nvPr/>
        </p:nvSpPr>
        <p:spPr>
          <a:xfrm>
            <a:off x="323530" y="4227935"/>
            <a:ext cx="6663942" cy="923265"/>
          </a:xfrm>
          <a:prstGeom prst="rect">
            <a:avLst/>
          </a:prstGeom>
          <a:noFill/>
        </p:spPr>
        <p:txBody>
          <a:bodyPr wrap="none" lIns="91372" tIns="45688" rIns="91372" bIns="45688" rtlCol="0">
            <a:spAutoFit/>
          </a:bodyPr>
          <a:lstStyle/>
          <a:p>
            <a:r>
              <a:rPr lang="de-DE" dirty="0" smtClean="0"/>
              <a:t>°1990:</a:t>
            </a:r>
            <a:r>
              <a:rPr lang="de-DE" b="1" dirty="0" smtClean="0"/>
              <a:t> </a:t>
            </a:r>
            <a:r>
              <a:rPr lang="de-DE" b="1" dirty="0"/>
              <a:t>Eine neue TA:</a:t>
            </a:r>
            <a:r>
              <a:rPr lang="de-DE" dirty="0"/>
              <a:t> Leitgedanken zu einem erneuerten Verständnis </a:t>
            </a:r>
            <a:endParaRPr lang="de-DE" dirty="0" smtClean="0"/>
          </a:p>
          <a:p>
            <a:r>
              <a:rPr lang="de-DE" dirty="0" smtClean="0"/>
              <a:t>unseres </a:t>
            </a:r>
            <a:r>
              <a:rPr lang="de-DE" dirty="0"/>
              <a:t>professionellen Zugangs</a:t>
            </a:r>
            <a:r>
              <a:rPr lang="de-DE" b="1" dirty="0"/>
              <a:t> </a:t>
            </a:r>
            <a:r>
              <a:rPr lang="de-DE" dirty="0"/>
              <a:t>zur Wirklichkeit.</a:t>
            </a:r>
          </a:p>
          <a:p>
            <a:r>
              <a:rPr lang="de-DE" i="1" dirty="0"/>
              <a:t>Zeitschrift für Transaktionsanalyse</a:t>
            </a:r>
            <a:r>
              <a:rPr lang="de-DE" dirty="0"/>
              <a:t> 4,7, S. </a:t>
            </a:r>
            <a:r>
              <a:rPr lang="de-DE" dirty="0" smtClean="0"/>
              <a:t>169</a:t>
            </a:r>
            <a:endParaRPr lang="de-DE" dirty="0"/>
          </a:p>
        </p:txBody>
      </p:sp>
      <p:sp>
        <p:nvSpPr>
          <p:cNvPr id="6" name="Textfeld 5"/>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85441636"/>
      </p:ext>
    </p:extLst>
  </p:cSld>
  <p:clrMapOvr>
    <a:masterClrMapping/>
  </p:clrMapOvr>
  <p:transition>
    <p:zoom/>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d 3" descr="Sizilien Jni 2008 129 Kopie.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916" y="0"/>
            <a:ext cx="6858000" cy="5143500"/>
          </a:xfrm>
          <a:prstGeom prst="rect">
            <a:avLst/>
          </a:prstGeom>
        </p:spPr>
      </p:pic>
      <p:sp>
        <p:nvSpPr>
          <p:cNvPr id="6" name="Textfeld 5"/>
          <p:cNvSpPr txBox="1"/>
          <p:nvPr/>
        </p:nvSpPr>
        <p:spPr>
          <a:xfrm>
            <a:off x="395536" y="123481"/>
            <a:ext cx="5090927" cy="953873"/>
          </a:xfrm>
          <a:prstGeom prst="rect">
            <a:avLst/>
          </a:prstGeom>
          <a:noFill/>
        </p:spPr>
        <p:txBody>
          <a:bodyPr wrap="none" lIns="91202" tIns="45604" rIns="91202" bIns="45604" rtlCol="0">
            <a:spAutoFit/>
          </a:bodyPr>
          <a:lstStyle/>
          <a:p>
            <a:r>
              <a:rPr lang="en-US" sz="2800" b="1" dirty="0">
                <a:solidFill>
                  <a:srgbClr val="FFFFFF"/>
                </a:solidFill>
              </a:rPr>
              <a:t>4.2. </a:t>
            </a:r>
            <a:r>
              <a:rPr lang="en-US" sz="2800" b="1" dirty="0" err="1">
                <a:solidFill>
                  <a:srgbClr val="FFFFFF"/>
                </a:solidFill>
              </a:rPr>
              <a:t>Wirklichkeit</a:t>
            </a:r>
            <a:r>
              <a:rPr lang="en-US" sz="2800" b="1" dirty="0">
                <a:solidFill>
                  <a:srgbClr val="FFFFFF"/>
                </a:solidFill>
              </a:rPr>
              <a:t> </a:t>
            </a:r>
            <a:r>
              <a:rPr lang="en-US" sz="2800" b="1" dirty="0" err="1">
                <a:solidFill>
                  <a:srgbClr val="FFFFFF"/>
                </a:solidFill>
              </a:rPr>
              <a:t>als</a:t>
            </a:r>
            <a:r>
              <a:rPr lang="en-US" sz="2800" b="1" dirty="0">
                <a:solidFill>
                  <a:srgbClr val="FFFFFF"/>
                </a:solidFill>
              </a:rPr>
              <a:t> </a:t>
            </a:r>
            <a:r>
              <a:rPr lang="en-US" sz="2800" b="1" dirty="0" err="1">
                <a:solidFill>
                  <a:srgbClr val="FFFFFF"/>
                </a:solidFill>
              </a:rPr>
              <a:t>Inszenierung</a:t>
            </a:r>
            <a:endParaRPr lang="en-US" sz="2800" b="1" dirty="0">
              <a:solidFill>
                <a:srgbClr val="FFFFFF"/>
              </a:solidFill>
            </a:endParaRPr>
          </a:p>
          <a:p>
            <a:r>
              <a:rPr lang="en-US" sz="2800" dirty="0">
                <a:solidFill>
                  <a:srgbClr val="FFFFFF"/>
                </a:solidFill>
              </a:rPr>
              <a:t>       </a:t>
            </a:r>
            <a:r>
              <a:rPr lang="en-US" sz="2800" i="1" dirty="0">
                <a:solidFill>
                  <a:srgbClr val="FFFFFF"/>
                </a:solidFill>
              </a:rPr>
              <a:t>die Theater-</a:t>
            </a:r>
            <a:r>
              <a:rPr lang="en-US" sz="2800" i="1" dirty="0" err="1">
                <a:solidFill>
                  <a:srgbClr val="FFFFFF"/>
                </a:solidFill>
              </a:rPr>
              <a:t>Metapher</a:t>
            </a:r>
            <a:endParaRPr lang="en-US" sz="2800" i="1" dirty="0">
              <a:solidFill>
                <a:srgbClr val="FFFFFF"/>
              </a:solidFill>
            </a:endParaRPr>
          </a:p>
        </p:txBody>
      </p:sp>
      <p:sp>
        <p:nvSpPr>
          <p:cNvPr id="5" name="Textfeld 4"/>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4013504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Praktikant\Downloads\PerspektivenDerTheatermetapher.png"/>
          <p:cNvPicPr>
            <a:picLocks noGrp="1" noChangeAspect="1" noChangeArrowheads="1"/>
          </p:cNvPicPr>
          <p:nvPr>
            <p:ph sz="half" idx="1"/>
          </p:nvPr>
        </p:nvPicPr>
        <p:blipFill>
          <a:blip r:embed="rId2" cstate="email">
            <a:extLst>
              <a:ext uri="{28A0092B-C50C-407E-A947-70E740481C1C}">
                <a14:useLocalDpi xmlns:a14="http://schemas.microsoft.com/office/drawing/2010/main"/>
              </a:ext>
            </a:extLst>
          </a:blip>
          <a:srcRect/>
          <a:stretch>
            <a:fillRect/>
          </a:stretch>
        </p:blipFill>
        <p:spPr bwMode="auto">
          <a:xfrm>
            <a:off x="323528" y="987574"/>
            <a:ext cx="5256584" cy="4515966"/>
          </a:xfrm>
          <a:prstGeom prst="rect">
            <a:avLst/>
          </a:prstGeom>
          <a:noFill/>
          <a:extLst>
            <a:ext uri="{909E8E84-426E-40DD-AFC4-6F175D3DCCD1}">
              <a14:hiddenFill xmlns:a14="http://schemas.microsoft.com/office/drawing/2010/main">
                <a:solidFill>
                  <a:srgbClr val="FFFFFF"/>
                </a:solidFill>
              </a14:hiddenFill>
            </a:ext>
          </a:extLst>
        </p:spPr>
      </p:pic>
      <p:sp>
        <p:nvSpPr>
          <p:cNvPr id="3" name="Textfeld 2"/>
          <p:cNvSpPr txBox="1"/>
          <p:nvPr/>
        </p:nvSpPr>
        <p:spPr>
          <a:xfrm>
            <a:off x="251520" y="195491"/>
            <a:ext cx="6552728" cy="799985"/>
          </a:xfrm>
          <a:prstGeom prst="rect">
            <a:avLst/>
          </a:prstGeom>
          <a:noFill/>
        </p:spPr>
        <p:txBody>
          <a:bodyPr wrap="square" lIns="91202" tIns="45604" rIns="91202" bIns="45604" rtlCol="0">
            <a:spAutoFit/>
          </a:bodyPr>
          <a:lstStyle/>
          <a:p>
            <a:pPr lvl="0"/>
            <a:r>
              <a:rPr lang="de-DE" sz="2200" b="1" dirty="0">
                <a:solidFill>
                  <a:srgbClr val="00318A"/>
                </a:solidFill>
                <a:latin typeface="Trebuchet MS" charset="0"/>
                <a:ea typeface="+mj-ea"/>
                <a:cs typeface="+mj-cs"/>
              </a:rPr>
              <a:t>Perspektiven der Theatermetapher</a:t>
            </a:r>
          </a:p>
          <a:p>
            <a:r>
              <a:rPr lang="en-US" sz="2400" b="1" dirty="0">
                <a:solidFill>
                  <a:srgbClr val="00318A"/>
                </a:solidFill>
                <a:latin typeface="Trebuchet MS" charset="0"/>
                <a:ea typeface="+mj-ea"/>
                <a:cs typeface="+mj-cs"/>
              </a:rPr>
              <a:t> </a:t>
            </a:r>
          </a:p>
        </p:txBody>
      </p:sp>
      <p:sp>
        <p:nvSpPr>
          <p:cNvPr id="4" name="Textfeld 3"/>
          <p:cNvSpPr txBox="1"/>
          <p:nvPr/>
        </p:nvSpPr>
        <p:spPr>
          <a:xfrm>
            <a:off x="6427428" y="4463694"/>
            <a:ext cx="184185" cy="369098"/>
          </a:xfrm>
          <a:prstGeom prst="rect">
            <a:avLst/>
          </a:prstGeom>
          <a:noFill/>
        </p:spPr>
        <p:txBody>
          <a:bodyPr wrap="none" lIns="91202" tIns="45604" rIns="91202" bIns="45604" rtlCol="0">
            <a:spAutoFit/>
          </a:bodyPr>
          <a:lstStyle/>
          <a:p>
            <a:endParaRPr lang="en-US" dirty="0"/>
          </a:p>
        </p:txBody>
      </p:sp>
      <p:sp>
        <p:nvSpPr>
          <p:cNvPr id="5" name="Textfeld 4"/>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9809310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feld 2"/>
          <p:cNvSpPr txBox="1"/>
          <p:nvPr/>
        </p:nvSpPr>
        <p:spPr>
          <a:xfrm>
            <a:off x="539552" y="411510"/>
            <a:ext cx="4019049" cy="523220"/>
          </a:xfrm>
          <a:prstGeom prst="rect">
            <a:avLst/>
          </a:prstGeom>
          <a:noFill/>
        </p:spPr>
        <p:txBody>
          <a:bodyPr wrap="none" rtlCol="0">
            <a:spAutoFit/>
          </a:bodyPr>
          <a:lstStyle/>
          <a:p>
            <a:r>
              <a:rPr lang="de-DE" sz="2800" dirty="0" smtClean="0">
                <a:solidFill>
                  <a:srgbClr val="000090"/>
                </a:solidFill>
              </a:rPr>
              <a:t>Gemeinschaftswirklichkeit</a:t>
            </a:r>
            <a:endParaRPr lang="de-DE" sz="2800" dirty="0">
              <a:solidFill>
                <a:srgbClr val="000090"/>
              </a:solidFill>
            </a:endParaRPr>
          </a:p>
        </p:txBody>
      </p:sp>
      <p:pic>
        <p:nvPicPr>
          <p:cNvPr id="10" name="Bild 9" descr="KullturbegegnungsmodellDerKommunikation_2.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 y="1059583"/>
            <a:ext cx="7308304" cy="4176174"/>
          </a:xfrm>
          <a:prstGeom prst="rect">
            <a:avLst/>
          </a:prstGeom>
        </p:spPr>
      </p:pic>
      <p:sp>
        <p:nvSpPr>
          <p:cNvPr id="4" name="Textfeld 3"/>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42077898"/>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a:xfrm>
            <a:off x="179512" y="195486"/>
            <a:ext cx="6840537" cy="1296640"/>
          </a:xfrm>
        </p:spPr>
        <p:txBody>
          <a:bodyPr/>
          <a:lstStyle/>
          <a:p>
            <a:r>
              <a:rPr lang="de-DE" dirty="0" smtClean="0"/>
              <a:t>Kulturbegegnung</a:t>
            </a:r>
            <a:endParaRPr lang="de-DE" dirty="0"/>
          </a:p>
        </p:txBody>
      </p:sp>
      <p:pic>
        <p:nvPicPr>
          <p:cNvPr id="5" name="Bild 4" descr="DoppelteHerausforderung.jpe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3808" y="1222619"/>
            <a:ext cx="6860623" cy="3920881"/>
          </a:xfrm>
          <a:prstGeom prst="rect">
            <a:avLst/>
          </a:prstGeom>
        </p:spPr>
      </p:pic>
      <p:sp>
        <p:nvSpPr>
          <p:cNvPr id="6" name="Textfeld 5"/>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00595707"/>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Praktikant\Downloads\IntegrationVonInszenierung.png"/>
          <p:cNvPicPr>
            <a:picLocks noGrp="1" noChangeAspect="1" noChangeArrowheads="1"/>
          </p:cNvPicPr>
          <p:nvPr>
            <p:ph sz="half" idx="1"/>
          </p:nvPr>
        </p:nvPicPr>
        <p:blipFill>
          <a:blip r:embed="rId2" cstate="email">
            <a:extLst>
              <a:ext uri="{28A0092B-C50C-407E-A947-70E740481C1C}">
                <a14:useLocalDpi xmlns:a14="http://schemas.microsoft.com/office/drawing/2010/main"/>
              </a:ext>
            </a:extLst>
          </a:blip>
          <a:srcRect/>
          <a:stretch>
            <a:fillRect/>
          </a:stretch>
        </p:blipFill>
        <p:spPr bwMode="auto">
          <a:xfrm>
            <a:off x="-576506" y="1275607"/>
            <a:ext cx="7434058" cy="4248398"/>
          </a:xfrm>
          <a:prstGeom prst="rect">
            <a:avLst/>
          </a:prstGeom>
          <a:noFill/>
          <a:extLst>
            <a:ext uri="{909E8E84-426E-40DD-AFC4-6F175D3DCCD1}">
              <a14:hiddenFill xmlns:a14="http://schemas.microsoft.com/office/drawing/2010/main">
                <a:solidFill>
                  <a:srgbClr val="FFFFFF"/>
                </a:solidFill>
              </a14:hiddenFill>
            </a:ext>
          </a:extLst>
        </p:spPr>
      </p:pic>
      <p:sp>
        <p:nvSpPr>
          <p:cNvPr id="2" name="Textfeld 1"/>
          <p:cNvSpPr txBox="1"/>
          <p:nvPr/>
        </p:nvSpPr>
        <p:spPr>
          <a:xfrm>
            <a:off x="323535" y="339508"/>
            <a:ext cx="6019116" cy="738429"/>
          </a:xfrm>
          <a:prstGeom prst="rect">
            <a:avLst/>
          </a:prstGeom>
          <a:noFill/>
        </p:spPr>
        <p:txBody>
          <a:bodyPr wrap="none" lIns="91202" tIns="45604" rIns="91202" bIns="45604" rtlCol="0">
            <a:spAutoFit/>
          </a:bodyPr>
          <a:lstStyle/>
          <a:p>
            <a:pPr lvl="0"/>
            <a:r>
              <a:rPr lang="de-DE" sz="2400" b="1" dirty="0">
                <a:solidFill>
                  <a:srgbClr val="00318A"/>
                </a:solidFill>
                <a:latin typeface="Trebuchet MS" charset="0"/>
              </a:rPr>
              <a:t>Begegnung als gemeinsame Inszenierung</a:t>
            </a:r>
          </a:p>
          <a:p>
            <a:endParaRPr lang="en-US" dirty="0"/>
          </a:p>
        </p:txBody>
      </p:sp>
      <p:sp>
        <p:nvSpPr>
          <p:cNvPr id="4" name="Textfeld 3"/>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05309964"/>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7" name="Rectangle 19"/>
          <p:cNvSpPr>
            <a:spLocks noChangeArrowheads="1"/>
          </p:cNvSpPr>
          <p:nvPr/>
        </p:nvSpPr>
        <p:spPr bwMode="auto">
          <a:xfrm>
            <a:off x="2409828" y="1285883"/>
            <a:ext cx="9144000" cy="371216"/>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89716" tIns="46653" rIns="89716" bIns="46653">
            <a:spAutoFit/>
          </a:bodyPr>
          <a:lstStyle/>
          <a:p>
            <a:pPr>
              <a:defRPr/>
            </a:pPr>
            <a:endParaRPr lang="de-DE">
              <a:cs typeface="+mn-cs"/>
            </a:endParaRPr>
          </a:p>
        </p:txBody>
      </p:sp>
      <p:sp>
        <p:nvSpPr>
          <p:cNvPr id="3" name="Textfeld 2"/>
          <p:cNvSpPr txBox="1"/>
          <p:nvPr/>
        </p:nvSpPr>
        <p:spPr>
          <a:xfrm>
            <a:off x="1043608" y="4681842"/>
            <a:ext cx="5112568" cy="461431"/>
          </a:xfrm>
          <a:prstGeom prst="rect">
            <a:avLst/>
          </a:prstGeom>
          <a:noFill/>
        </p:spPr>
        <p:txBody>
          <a:bodyPr wrap="square" lIns="91202" tIns="45604" rIns="91202" bIns="45604" rtlCol="0">
            <a:spAutoFit/>
          </a:bodyPr>
          <a:lstStyle/>
          <a:p>
            <a:r>
              <a:rPr lang="en-US" sz="2400" dirty="0">
                <a:solidFill>
                  <a:schemeClr val="bg1"/>
                </a:solidFill>
              </a:rPr>
              <a:t>Die Kunst mehrspännig </a:t>
            </a:r>
            <a:r>
              <a:rPr lang="en-US" sz="2400" dirty="0">
                <a:solidFill>
                  <a:srgbClr val="FFFFFF"/>
                </a:solidFill>
              </a:rPr>
              <a:t>zu fahren</a:t>
            </a:r>
            <a:endParaRPr lang="en-US" sz="2400" dirty="0"/>
          </a:p>
        </p:txBody>
      </p:sp>
      <p:pic>
        <p:nvPicPr>
          <p:cNvPr id="6" name="Bild 5" descr="P1060368 Kopie.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6858000" cy="5143500"/>
          </a:xfrm>
          <a:prstGeom prst="rect">
            <a:avLst/>
          </a:prstGeom>
        </p:spPr>
      </p:pic>
      <p:sp>
        <p:nvSpPr>
          <p:cNvPr id="5" name="Textfeld 4"/>
          <p:cNvSpPr txBox="1"/>
          <p:nvPr/>
        </p:nvSpPr>
        <p:spPr>
          <a:xfrm>
            <a:off x="1835696" y="4299942"/>
            <a:ext cx="4414335" cy="522986"/>
          </a:xfrm>
          <a:prstGeom prst="rect">
            <a:avLst/>
          </a:prstGeom>
          <a:noFill/>
        </p:spPr>
        <p:txBody>
          <a:bodyPr wrap="none" lIns="91202" tIns="45604" rIns="91202" bIns="45604" rtlCol="0">
            <a:spAutoFit/>
          </a:bodyPr>
          <a:lstStyle/>
          <a:p>
            <a:r>
              <a:rPr lang="de-DE" sz="2800" b="1" dirty="0" smtClean="0">
                <a:solidFill>
                  <a:srgbClr val="FFFFFF"/>
                </a:solidFill>
                <a:latin typeface="Arial"/>
                <a:cs typeface="Arial"/>
              </a:rPr>
              <a:t>4.3. </a:t>
            </a:r>
            <a:r>
              <a:rPr lang="de-DE" sz="2800" b="1" dirty="0">
                <a:solidFill>
                  <a:srgbClr val="FFFFFF"/>
                </a:solidFill>
                <a:latin typeface="Arial"/>
                <a:cs typeface="Arial"/>
              </a:rPr>
              <a:t>Steuerungskonzepte</a:t>
            </a:r>
            <a:endParaRPr lang="en-US" sz="2800" b="1" dirty="0">
              <a:solidFill>
                <a:srgbClr val="FFFFFF"/>
              </a:solidFill>
              <a:latin typeface="Arial"/>
              <a:cs typeface="Arial"/>
            </a:endParaRPr>
          </a:p>
        </p:txBody>
      </p:sp>
      <p:sp>
        <p:nvSpPr>
          <p:cNvPr id="7" name="Textfeld 6"/>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4"/>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4"/>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5"/>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5"/>
              </a:rPr>
              <a:t/>
            </a:r>
            <a:br>
              <a:rPr lang="de-DE" sz="700" b="0" i="1" dirty="0" smtClean="0">
                <a:solidFill>
                  <a:schemeClr val="tx1"/>
                </a:solidFill>
                <a:latin typeface="Arial" panose="020B0604020202020204" pitchFamily="34" charset="0"/>
                <a:cs typeface="Arial" panose="020B0604020202020204" pitchFamily="34" charset="0"/>
                <a:hlinkClick r:id="rId5"/>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00632731"/>
      </p:ext>
    </p:extLst>
  </p:cSld>
  <p:clrMapOvr>
    <a:masterClrMapping/>
  </p:clrMapOvr>
  <p:transition>
    <p:zoom/>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feld 5"/>
          <p:cNvSpPr txBox="1"/>
          <p:nvPr/>
        </p:nvSpPr>
        <p:spPr>
          <a:xfrm>
            <a:off x="179512" y="915572"/>
            <a:ext cx="4680520" cy="738429"/>
          </a:xfrm>
          <a:prstGeom prst="rect">
            <a:avLst/>
          </a:prstGeom>
          <a:noFill/>
        </p:spPr>
        <p:txBody>
          <a:bodyPr wrap="square" lIns="91202" tIns="45604" rIns="91202" bIns="45604" rtlCol="0">
            <a:spAutoFit/>
          </a:bodyPr>
          <a:lstStyle/>
          <a:p>
            <a:pPr lvl="0"/>
            <a:r>
              <a:rPr lang="de-DE" sz="2400" dirty="0">
                <a:solidFill>
                  <a:srgbClr val="FFFFFF"/>
                </a:solidFill>
              </a:rPr>
              <a:t>Perspektiven statt Verdinglichung </a:t>
            </a:r>
          </a:p>
          <a:p>
            <a:endParaRPr lang="en-US" dirty="0">
              <a:solidFill>
                <a:srgbClr val="FFFFFF"/>
              </a:solidFill>
            </a:endParaRPr>
          </a:p>
        </p:txBody>
      </p:sp>
      <p:pic>
        <p:nvPicPr>
          <p:cNvPr id="2" name="Bild 1" descr="Screenshot 2016-10-20 10.47.51.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275870" y="0"/>
            <a:ext cx="3509547" cy="5143500"/>
          </a:xfrm>
          <a:prstGeom prst="rect">
            <a:avLst/>
          </a:prstGeom>
        </p:spPr>
      </p:pic>
      <p:pic>
        <p:nvPicPr>
          <p:cNvPr id="11" name="Bild 10" descr="Foto0011 Kopie.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3347864" cy="5143500"/>
          </a:xfrm>
          <a:prstGeom prst="rect">
            <a:avLst/>
          </a:prstGeom>
        </p:spPr>
      </p:pic>
      <p:sp>
        <p:nvSpPr>
          <p:cNvPr id="13" name="Textfeld 12"/>
          <p:cNvSpPr txBox="1"/>
          <p:nvPr/>
        </p:nvSpPr>
        <p:spPr>
          <a:xfrm>
            <a:off x="107506" y="1563644"/>
            <a:ext cx="3092433" cy="461431"/>
          </a:xfrm>
          <a:prstGeom prst="rect">
            <a:avLst/>
          </a:prstGeom>
          <a:noFill/>
        </p:spPr>
        <p:txBody>
          <a:bodyPr wrap="none" lIns="91202" tIns="45604" rIns="91202" bIns="45604" rtlCol="0">
            <a:spAutoFit/>
          </a:bodyPr>
          <a:lstStyle/>
          <a:p>
            <a:r>
              <a:rPr lang="en-US" sz="2400" dirty="0" err="1">
                <a:solidFill>
                  <a:srgbClr val="FFFFFF"/>
                </a:solidFill>
              </a:rPr>
              <a:t>Beobachterperspektive</a:t>
            </a:r>
            <a:endParaRPr lang="en-US" sz="2400" dirty="0">
              <a:solidFill>
                <a:srgbClr val="FFFFFF"/>
              </a:solidFill>
            </a:endParaRPr>
          </a:p>
        </p:txBody>
      </p:sp>
      <p:sp>
        <p:nvSpPr>
          <p:cNvPr id="14" name="Textfeld 13"/>
          <p:cNvSpPr txBox="1"/>
          <p:nvPr/>
        </p:nvSpPr>
        <p:spPr>
          <a:xfrm>
            <a:off x="251528" y="3147820"/>
            <a:ext cx="2026937" cy="461431"/>
          </a:xfrm>
          <a:prstGeom prst="rect">
            <a:avLst/>
          </a:prstGeom>
          <a:noFill/>
        </p:spPr>
        <p:txBody>
          <a:bodyPr wrap="none" lIns="91202" tIns="45604" rIns="91202" bIns="45604" rtlCol="0">
            <a:spAutoFit/>
          </a:bodyPr>
          <a:lstStyle/>
          <a:p>
            <a:r>
              <a:rPr lang="en-US" sz="2400" dirty="0">
                <a:solidFill>
                  <a:srgbClr val="FFFFFF"/>
                </a:solidFill>
              </a:rPr>
              <a:t>und </a:t>
            </a:r>
            <a:r>
              <a:rPr lang="en-US" sz="2400" dirty="0" err="1">
                <a:solidFill>
                  <a:srgbClr val="FFFFFF"/>
                </a:solidFill>
              </a:rPr>
              <a:t>Steuerung</a:t>
            </a:r>
            <a:endParaRPr lang="en-US" sz="2400" dirty="0">
              <a:solidFill>
                <a:srgbClr val="FFFFFF"/>
              </a:solidFill>
            </a:endParaRPr>
          </a:p>
        </p:txBody>
      </p:sp>
      <p:sp>
        <p:nvSpPr>
          <p:cNvPr id="7" name="Textfeld 6"/>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4"/>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4"/>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5"/>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5"/>
              </a:rPr>
              <a:t/>
            </a:r>
            <a:br>
              <a:rPr lang="de-DE" sz="700" b="0" i="1" dirty="0" smtClean="0">
                <a:solidFill>
                  <a:schemeClr val="tx1"/>
                </a:solidFill>
                <a:latin typeface="Arial" panose="020B0604020202020204" pitchFamily="34" charset="0"/>
                <a:cs typeface="Arial" panose="020B0604020202020204" pitchFamily="34" charset="0"/>
                <a:hlinkClick r:id="rId5"/>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72179500"/>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3" name="Rectangle 5"/>
          <p:cNvSpPr>
            <a:spLocks noChangeArrowheads="1"/>
          </p:cNvSpPr>
          <p:nvPr/>
        </p:nvSpPr>
        <p:spPr bwMode="auto">
          <a:xfrm>
            <a:off x="2409828" y="1285877"/>
            <a:ext cx="9144000" cy="371460"/>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89950" tIns="46774" rIns="89950" bIns="46774">
            <a:spAutoFit/>
          </a:bodyPr>
          <a:lstStyle/>
          <a:p>
            <a:endParaRPr lang="de-DE"/>
          </a:p>
        </p:txBody>
      </p:sp>
      <p:sp>
        <p:nvSpPr>
          <p:cNvPr id="150534" name="Rectangle 6"/>
          <p:cNvSpPr>
            <a:spLocks noChangeArrowheads="1"/>
          </p:cNvSpPr>
          <p:nvPr/>
        </p:nvSpPr>
        <p:spPr bwMode="auto">
          <a:xfrm>
            <a:off x="2409828" y="1253732"/>
            <a:ext cx="9144000" cy="371460"/>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89950" tIns="46774" rIns="89950" bIns="46774">
            <a:spAutoFit/>
          </a:bodyPr>
          <a:lstStyle/>
          <a:p>
            <a:endParaRPr lang="de-DE"/>
          </a:p>
        </p:txBody>
      </p:sp>
      <p:sp>
        <p:nvSpPr>
          <p:cNvPr id="150535" name="Rectangle 7"/>
          <p:cNvSpPr>
            <a:spLocks noChangeArrowheads="1"/>
          </p:cNvSpPr>
          <p:nvPr/>
        </p:nvSpPr>
        <p:spPr bwMode="auto">
          <a:xfrm>
            <a:off x="2409828" y="1400178"/>
            <a:ext cx="9144000" cy="371460"/>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89950" tIns="46774" rIns="89950" bIns="46774">
            <a:spAutoFit/>
          </a:bodyPr>
          <a:lstStyle/>
          <a:p>
            <a:endParaRPr lang="de-DE"/>
          </a:p>
        </p:txBody>
      </p:sp>
      <p:sp>
        <p:nvSpPr>
          <p:cNvPr id="150537" name="Text Box 9"/>
          <p:cNvSpPr txBox="1">
            <a:spLocks noChangeArrowheads="1"/>
          </p:cNvSpPr>
          <p:nvPr/>
        </p:nvSpPr>
        <p:spPr bwMode="auto">
          <a:xfrm>
            <a:off x="1890716" y="184549"/>
            <a:ext cx="3657769" cy="586904"/>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89950" tIns="46774" rIns="89950" bIns="46774">
            <a:spAutoFit/>
          </a:bodyPr>
          <a:lstStyle/>
          <a:p>
            <a:r>
              <a:rPr lang="de-DE" sz="3200">
                <a:solidFill>
                  <a:srgbClr val="002E8A"/>
                </a:solidFill>
              </a:rPr>
              <a:t>„Steuerungsdreieck</a:t>
            </a:r>
            <a:r>
              <a:rPr lang="ja-JP" altLang="de-DE" sz="3200">
                <a:solidFill>
                  <a:srgbClr val="002E8A"/>
                </a:solidFill>
                <a:latin typeface="Arial"/>
              </a:rPr>
              <a:t>“</a:t>
            </a:r>
            <a:endParaRPr lang="de-DE" sz="3200">
              <a:solidFill>
                <a:srgbClr val="002E8A"/>
              </a:solidFill>
            </a:endParaRPr>
          </a:p>
        </p:txBody>
      </p:sp>
      <p:pic>
        <p:nvPicPr>
          <p:cNvPr id="10" name="Bild 9" descr="DimensionenDerKomplexitätssteuerung.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8390" y="987574"/>
            <a:ext cx="7128792" cy="4752528"/>
          </a:xfrm>
          <a:prstGeom prst="rect">
            <a:avLst/>
          </a:prstGeom>
        </p:spPr>
      </p:pic>
      <p:sp>
        <p:nvSpPr>
          <p:cNvPr id="7" name="Textfeld 6"/>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4"/>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4"/>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5"/>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5"/>
              </a:rPr>
              <a:t/>
            </a:r>
            <a:br>
              <a:rPr lang="de-DE" sz="700" b="0" i="1" dirty="0" smtClean="0">
                <a:solidFill>
                  <a:schemeClr val="tx1"/>
                </a:solidFill>
                <a:latin typeface="Arial" panose="020B0604020202020204" pitchFamily="34" charset="0"/>
                <a:cs typeface="Arial" panose="020B0604020202020204" pitchFamily="34" charset="0"/>
                <a:hlinkClick r:id="rId5"/>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76771721"/>
      </p:ext>
    </p:extLst>
  </p:cSld>
  <p:clrMapOvr>
    <a:masterClrMapping/>
  </p:clrMapOvr>
  <p:transition>
    <p:zoom/>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a:xfrm>
            <a:off x="251523" y="123478"/>
            <a:ext cx="6840537" cy="1296640"/>
          </a:xfrm>
        </p:spPr>
        <p:txBody>
          <a:bodyPr/>
          <a:lstStyle/>
          <a:p>
            <a:r>
              <a:rPr lang="de-DE" dirty="0"/>
              <a:t>Designdreieck für Teamcoaching</a:t>
            </a:r>
          </a:p>
        </p:txBody>
      </p:sp>
      <p:pic>
        <p:nvPicPr>
          <p:cNvPr id="7" name="Picture 2" descr="C:\Users\Praktikant\Downloads\DesigndreieckFürTeamcoaching (1).png"/>
          <p:cNvPicPr>
            <a:picLocks noGrp="1" noChangeAspect="1" noChangeArrowheads="1"/>
          </p:cNvPicPr>
          <p:nvPr>
            <p:ph sz="half" idx="1"/>
          </p:nvPr>
        </p:nvPicPr>
        <p:blipFill>
          <a:blip r:embed="rId2" cstate="email">
            <a:extLst>
              <a:ext uri="{28A0092B-C50C-407E-A947-70E740481C1C}">
                <a14:useLocalDpi xmlns:a14="http://schemas.microsoft.com/office/drawing/2010/main"/>
              </a:ext>
            </a:extLst>
          </a:blip>
          <a:srcRect/>
          <a:stretch>
            <a:fillRect/>
          </a:stretch>
        </p:blipFill>
        <p:spPr bwMode="auto">
          <a:xfrm>
            <a:off x="323528" y="1203599"/>
            <a:ext cx="6587303" cy="4392414"/>
          </a:xfrm>
          <a:prstGeom prst="rect">
            <a:avLst/>
          </a:prstGeom>
          <a:noFill/>
          <a:extLst>
            <a:ext uri="{909E8E84-426E-40DD-AFC4-6F175D3DCCD1}">
              <a14:hiddenFill xmlns:a14="http://schemas.microsoft.com/office/drawing/2010/main">
                <a:solidFill>
                  <a:srgbClr val="FFFFFF"/>
                </a:solidFill>
              </a14:hiddenFill>
            </a:ext>
          </a:extLst>
        </p:spPr>
      </p:pic>
      <p:sp>
        <p:nvSpPr>
          <p:cNvPr id="4" name="Textfeld 3"/>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67275270"/>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r>
              <a:rPr lang="de-DE" dirty="0" smtClean="0"/>
              <a:t>Das Perspektiven-Ereignis-Modell</a:t>
            </a:r>
            <a:endParaRPr lang="de-DE" dirty="0"/>
          </a:p>
        </p:txBody>
      </p:sp>
      <p:pic>
        <p:nvPicPr>
          <p:cNvPr id="5" name="Bild 4" descr="PerspektivenUndEreignisseImWechselschritt.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7504" y="1419622"/>
            <a:ext cx="6134093" cy="4089395"/>
          </a:xfrm>
          <a:prstGeom prst="rect">
            <a:avLst/>
          </a:prstGeom>
        </p:spPr>
      </p:pic>
      <p:sp>
        <p:nvSpPr>
          <p:cNvPr id="6" name="Textfeld 5"/>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864698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2" name="Rectangle 2"/>
          <p:cNvSpPr>
            <a:spLocks noGrp="1" noChangeArrowheads="1"/>
          </p:cNvSpPr>
          <p:nvPr>
            <p:ph type="title"/>
          </p:nvPr>
        </p:nvSpPr>
        <p:spPr>
          <a:xfrm>
            <a:off x="179512" y="267494"/>
            <a:ext cx="6696744" cy="1019175"/>
          </a:xfrm>
        </p:spPr>
        <p:txBody>
          <a:bodyPr/>
          <a:lstStyle/>
          <a:p>
            <a:r>
              <a:rPr lang="de-DE" b="1" dirty="0" smtClean="0">
                <a:latin typeface="Trebuchet MS" charset="0"/>
              </a:rPr>
              <a:t/>
            </a:r>
            <a:br>
              <a:rPr lang="de-DE" b="1" dirty="0" smtClean="0">
                <a:latin typeface="Trebuchet MS" charset="0"/>
              </a:rPr>
            </a:br>
            <a:r>
              <a:rPr lang="de-DE" b="1" dirty="0" smtClean="0">
                <a:latin typeface="Trebuchet MS" charset="0"/>
              </a:rPr>
              <a:t>1.3 Z</a:t>
            </a:r>
            <a:r>
              <a:rPr lang="de-DE" b="1" dirty="0" smtClean="0">
                <a:solidFill>
                  <a:srgbClr val="00318A"/>
                </a:solidFill>
                <a:latin typeface="Trebuchet MS" charset="0"/>
              </a:rPr>
              <a:t>weige der Transaktionsanalyse </a:t>
            </a:r>
            <a:r>
              <a:rPr lang="de-DE" dirty="0" smtClean="0">
                <a:solidFill>
                  <a:srgbClr val="00318A"/>
                </a:solidFill>
                <a:latin typeface="Trebuchet MS" charset="0"/>
              </a:rPr>
              <a:t/>
            </a:r>
            <a:br>
              <a:rPr lang="de-DE" dirty="0" smtClean="0">
                <a:solidFill>
                  <a:srgbClr val="00318A"/>
                </a:solidFill>
                <a:latin typeface="Trebuchet MS" charset="0"/>
              </a:rPr>
            </a:br>
            <a:r>
              <a:rPr lang="de-DE" dirty="0" smtClean="0">
                <a:solidFill>
                  <a:srgbClr val="00318A"/>
                </a:solidFill>
                <a:latin typeface="Trebuchet MS" charset="0"/>
              </a:rPr>
              <a:t>	- </a:t>
            </a:r>
            <a:r>
              <a:rPr lang="de-DE" dirty="0" smtClean="0">
                <a:latin typeface="Trebuchet MS" charset="0"/>
              </a:rPr>
              <a:t>Eric </a:t>
            </a:r>
            <a:r>
              <a:rPr lang="de-DE" dirty="0">
                <a:latin typeface="Trebuchet MS" charset="0"/>
              </a:rPr>
              <a:t>Berne und Zeitgenossen </a:t>
            </a:r>
            <a:endParaRPr lang="de-DE" dirty="0">
              <a:solidFill>
                <a:srgbClr val="00318A"/>
              </a:solidFill>
              <a:latin typeface="Trebuchet MS" charset="0"/>
            </a:endParaRPr>
          </a:p>
        </p:txBody>
      </p:sp>
      <p:sp>
        <p:nvSpPr>
          <p:cNvPr id="343043" name="Rectangle 3"/>
          <p:cNvSpPr>
            <a:spLocks noGrp="1" noChangeArrowheads="1"/>
          </p:cNvSpPr>
          <p:nvPr>
            <p:ph type="body" idx="1"/>
          </p:nvPr>
        </p:nvSpPr>
        <p:spPr>
          <a:xfrm>
            <a:off x="395536" y="1635646"/>
            <a:ext cx="6192688" cy="2483644"/>
          </a:xfrm>
        </p:spPr>
        <p:txBody>
          <a:bodyPr/>
          <a:lstStyle/>
          <a:p>
            <a:r>
              <a:rPr lang="de-DE" b="1" dirty="0" smtClean="0">
                <a:latin typeface="Trebuchet MS" charset="0"/>
              </a:rPr>
              <a:t>Bob + Mary </a:t>
            </a:r>
            <a:r>
              <a:rPr lang="de-DE" b="1" dirty="0" err="1" smtClean="0">
                <a:latin typeface="Trebuchet MS" charset="0"/>
              </a:rPr>
              <a:t>Goulding</a:t>
            </a:r>
            <a:r>
              <a:rPr lang="de-DE" b="1" dirty="0">
                <a:latin typeface="Trebuchet MS" charset="0"/>
              </a:rPr>
              <a:t>°</a:t>
            </a:r>
            <a:r>
              <a:rPr lang="de-DE" b="1" dirty="0" smtClean="0">
                <a:latin typeface="Trebuchet MS" charset="0"/>
              </a:rPr>
              <a:t> </a:t>
            </a:r>
            <a:r>
              <a:rPr lang="de-DE" dirty="0" smtClean="0">
                <a:latin typeface="Trebuchet MS" charset="0"/>
              </a:rPr>
              <a:t>(Neuentscheidung)</a:t>
            </a:r>
          </a:p>
          <a:p>
            <a:r>
              <a:rPr lang="de-DE" b="1" dirty="0" err="1" smtClean="0">
                <a:latin typeface="Trebuchet MS" charset="0"/>
              </a:rPr>
              <a:t>Jacqui</a:t>
            </a:r>
            <a:r>
              <a:rPr lang="de-DE" b="1" dirty="0" smtClean="0">
                <a:latin typeface="Trebuchet MS" charset="0"/>
              </a:rPr>
              <a:t> Schiff et al.° </a:t>
            </a:r>
            <a:r>
              <a:rPr lang="de-DE" dirty="0" smtClean="0">
                <a:latin typeface="Trebuchet MS" charset="0"/>
              </a:rPr>
              <a:t>(Neu-</a:t>
            </a:r>
            <a:r>
              <a:rPr lang="de-DE" dirty="0" err="1" smtClean="0">
                <a:latin typeface="Trebuchet MS" charset="0"/>
              </a:rPr>
              <a:t>Beelterung</a:t>
            </a:r>
            <a:r>
              <a:rPr lang="de-DE" dirty="0" smtClean="0">
                <a:latin typeface="Trebuchet MS" charset="0"/>
              </a:rPr>
              <a:t>)</a:t>
            </a:r>
          </a:p>
          <a:p>
            <a:r>
              <a:rPr lang="de-DE" b="1" dirty="0" smtClean="0">
                <a:latin typeface="Trebuchet MS" charset="0"/>
              </a:rPr>
              <a:t>Fanita English° </a:t>
            </a:r>
            <a:r>
              <a:rPr lang="de-DE" dirty="0" smtClean="0">
                <a:latin typeface="Trebuchet MS" charset="0"/>
              </a:rPr>
              <a:t>(Ersatzgefühle und </a:t>
            </a:r>
            <a:r>
              <a:rPr lang="de-DE" dirty="0" err="1" smtClean="0">
                <a:latin typeface="Trebuchet MS" charset="0"/>
              </a:rPr>
              <a:t>Episkript</a:t>
            </a:r>
            <a:r>
              <a:rPr lang="de-DE" dirty="0" smtClean="0">
                <a:latin typeface="Trebuchet MS" charset="0"/>
              </a:rPr>
              <a:t>)</a:t>
            </a:r>
          </a:p>
          <a:p>
            <a:endParaRPr lang="de-DE" dirty="0" smtClean="0">
              <a:latin typeface="Trebuchet MS" charset="0"/>
            </a:endParaRPr>
          </a:p>
          <a:p>
            <a:r>
              <a:rPr lang="de-DE" b="1" dirty="0" smtClean="0">
                <a:latin typeface="Trebuchet MS" charset="0"/>
              </a:rPr>
              <a:t>David Kupfer </a:t>
            </a:r>
            <a:r>
              <a:rPr lang="de-DE" dirty="0" smtClean="0">
                <a:latin typeface="Trebuchet MS" charset="0"/>
              </a:rPr>
              <a:t>(Verbands- und Weiterbildungskultur),</a:t>
            </a:r>
          </a:p>
          <a:p>
            <a:r>
              <a:rPr lang="de-DE" b="1" dirty="0" smtClean="0">
                <a:latin typeface="Trebuchet MS" charset="0"/>
              </a:rPr>
              <a:t>Claude </a:t>
            </a:r>
            <a:r>
              <a:rPr lang="de-DE" b="1" dirty="0">
                <a:latin typeface="Trebuchet MS" charset="0"/>
              </a:rPr>
              <a:t>Steiner </a:t>
            </a:r>
            <a:r>
              <a:rPr lang="de-DE" dirty="0">
                <a:latin typeface="Trebuchet MS" charset="0"/>
              </a:rPr>
              <a:t>(radikale Psychiatrie), </a:t>
            </a:r>
            <a:endParaRPr lang="de-DE" dirty="0" smtClean="0">
              <a:latin typeface="Trebuchet MS" charset="0"/>
            </a:endParaRPr>
          </a:p>
          <a:p>
            <a:r>
              <a:rPr lang="de-DE" b="1" dirty="0" smtClean="0">
                <a:latin typeface="Trebuchet MS" charset="0"/>
              </a:rPr>
              <a:t>Muriel James </a:t>
            </a:r>
            <a:r>
              <a:rPr lang="de-DE" dirty="0" smtClean="0">
                <a:latin typeface="Trebuchet MS" charset="0"/>
              </a:rPr>
              <a:t>(spirituelle Orientierung)</a:t>
            </a:r>
          </a:p>
          <a:p>
            <a:r>
              <a:rPr lang="de-DE" b="1" dirty="0" err="1" smtClean="0">
                <a:latin typeface="Trebuchet MS" charset="0"/>
              </a:rPr>
              <a:t>Taibi</a:t>
            </a:r>
            <a:r>
              <a:rPr lang="de-DE" b="1" dirty="0" smtClean="0">
                <a:latin typeface="Trebuchet MS" charset="0"/>
              </a:rPr>
              <a:t> Kahler </a:t>
            </a:r>
            <a:r>
              <a:rPr lang="de-DE" dirty="0" smtClean="0">
                <a:latin typeface="Trebuchet MS" charset="0"/>
              </a:rPr>
              <a:t>(Antreiber) </a:t>
            </a:r>
          </a:p>
        </p:txBody>
      </p:sp>
      <p:sp>
        <p:nvSpPr>
          <p:cNvPr id="343044" name="Rectangle 4"/>
          <p:cNvSpPr>
            <a:spLocks noChangeArrowheads="1"/>
          </p:cNvSpPr>
          <p:nvPr/>
        </p:nvSpPr>
        <p:spPr bwMode="auto">
          <a:xfrm>
            <a:off x="2" y="-185719"/>
            <a:ext cx="181623" cy="371444"/>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89933" tIns="46766" rIns="89933" bIns="46766" anchor="ctr">
            <a:spAutoFit/>
          </a:bodyPr>
          <a:lstStyle/>
          <a:p>
            <a:endParaRPr lang="de-DE"/>
          </a:p>
        </p:txBody>
      </p:sp>
      <p:sp>
        <p:nvSpPr>
          <p:cNvPr id="3" name="Textfeld 2"/>
          <p:cNvSpPr txBox="1"/>
          <p:nvPr/>
        </p:nvSpPr>
        <p:spPr>
          <a:xfrm>
            <a:off x="539555" y="4443960"/>
            <a:ext cx="2854768" cy="369267"/>
          </a:xfrm>
          <a:prstGeom prst="rect">
            <a:avLst/>
          </a:prstGeom>
          <a:noFill/>
        </p:spPr>
        <p:txBody>
          <a:bodyPr wrap="none" lIns="91372" tIns="45688" rIns="91372" bIns="45688" rtlCol="0">
            <a:spAutoFit/>
          </a:bodyPr>
          <a:lstStyle/>
          <a:p>
            <a:r>
              <a:rPr lang="de-DE" dirty="0" smtClean="0"/>
              <a:t>°nach Website DGTA 5/2017</a:t>
            </a:r>
            <a:endParaRPr lang="de-DE" dirty="0"/>
          </a:p>
        </p:txBody>
      </p:sp>
      <p:sp>
        <p:nvSpPr>
          <p:cNvPr id="6" name="Textfeld 5"/>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32082303"/>
      </p:ext>
    </p:extLst>
  </p:cSld>
  <p:clrMapOvr>
    <a:masterClrMapping/>
  </p:clrMapOvr>
  <p:transition>
    <p:zoom/>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 4" descr="AbstraktionZuPerspektivenUndKonkretisierungInEreignisse.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483518"/>
            <a:ext cx="5400000" cy="5400000"/>
          </a:xfrm>
          <a:prstGeom prst="rect">
            <a:avLst/>
          </a:prstGeom>
        </p:spPr>
      </p:pic>
      <p:sp>
        <p:nvSpPr>
          <p:cNvPr id="2" name="Textfeld 1"/>
          <p:cNvSpPr txBox="1"/>
          <p:nvPr/>
        </p:nvSpPr>
        <p:spPr>
          <a:xfrm>
            <a:off x="107504" y="18900"/>
            <a:ext cx="5992070" cy="523220"/>
          </a:xfrm>
          <a:prstGeom prst="rect">
            <a:avLst/>
          </a:prstGeom>
          <a:noFill/>
        </p:spPr>
        <p:txBody>
          <a:bodyPr wrap="none" rtlCol="0">
            <a:spAutoFit/>
          </a:bodyPr>
          <a:lstStyle/>
          <a:p>
            <a:r>
              <a:rPr lang="de-DE" sz="2800" dirty="0" smtClean="0">
                <a:solidFill>
                  <a:srgbClr val="000090"/>
                </a:solidFill>
              </a:rPr>
              <a:t>Konkretes und perspektivisches Denken</a:t>
            </a:r>
            <a:endParaRPr lang="de-DE" sz="2800" dirty="0">
              <a:solidFill>
                <a:srgbClr val="000090"/>
              </a:solidFill>
            </a:endParaRPr>
          </a:p>
        </p:txBody>
      </p:sp>
      <p:sp>
        <p:nvSpPr>
          <p:cNvPr id="4" name="Textfeld 3"/>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7401157"/>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3" name="Rectangle 5"/>
          <p:cNvSpPr>
            <a:spLocks noChangeArrowheads="1"/>
          </p:cNvSpPr>
          <p:nvPr/>
        </p:nvSpPr>
        <p:spPr bwMode="auto">
          <a:xfrm>
            <a:off x="2409828" y="1285877"/>
            <a:ext cx="9144000" cy="371460"/>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89950" tIns="46774" rIns="89950" bIns="46774">
            <a:spAutoFit/>
          </a:bodyPr>
          <a:lstStyle/>
          <a:p>
            <a:endParaRPr lang="de-DE"/>
          </a:p>
        </p:txBody>
      </p:sp>
      <p:sp>
        <p:nvSpPr>
          <p:cNvPr id="150534" name="Rectangle 6"/>
          <p:cNvSpPr>
            <a:spLocks noChangeArrowheads="1"/>
          </p:cNvSpPr>
          <p:nvPr/>
        </p:nvSpPr>
        <p:spPr bwMode="auto">
          <a:xfrm>
            <a:off x="2409828" y="1253732"/>
            <a:ext cx="9144000" cy="371460"/>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89950" tIns="46774" rIns="89950" bIns="46774">
            <a:spAutoFit/>
          </a:bodyPr>
          <a:lstStyle/>
          <a:p>
            <a:endParaRPr lang="de-DE"/>
          </a:p>
        </p:txBody>
      </p:sp>
      <p:sp>
        <p:nvSpPr>
          <p:cNvPr id="150535" name="Rectangle 7"/>
          <p:cNvSpPr>
            <a:spLocks noChangeArrowheads="1"/>
          </p:cNvSpPr>
          <p:nvPr/>
        </p:nvSpPr>
        <p:spPr bwMode="auto">
          <a:xfrm>
            <a:off x="2409828" y="1400178"/>
            <a:ext cx="9144000" cy="371460"/>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89950" tIns="46774" rIns="89950" bIns="46774">
            <a:spAutoFit/>
          </a:bodyPr>
          <a:lstStyle/>
          <a:p>
            <a:endParaRPr lang="de-DE"/>
          </a:p>
        </p:txBody>
      </p:sp>
      <p:sp>
        <p:nvSpPr>
          <p:cNvPr id="150537" name="Text Box 9"/>
          <p:cNvSpPr txBox="1">
            <a:spLocks noChangeArrowheads="1"/>
          </p:cNvSpPr>
          <p:nvPr/>
        </p:nvSpPr>
        <p:spPr bwMode="auto">
          <a:xfrm>
            <a:off x="107504" y="123478"/>
            <a:ext cx="5983977" cy="525349"/>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89950" tIns="46774" rIns="89950" bIns="46774">
            <a:spAutoFit/>
          </a:bodyPr>
          <a:lstStyle/>
          <a:p>
            <a:r>
              <a:rPr lang="de-DE" sz="2800" b="1" dirty="0" smtClean="0">
                <a:solidFill>
                  <a:srgbClr val="002E8A"/>
                </a:solidFill>
              </a:rPr>
              <a:t>4.4 Wirklichkeiten          in Organisation</a:t>
            </a:r>
            <a:endParaRPr lang="de-DE" sz="2800" b="1" dirty="0">
              <a:solidFill>
                <a:srgbClr val="002E8A"/>
              </a:solidFill>
            </a:endParaRPr>
          </a:p>
        </p:txBody>
      </p:sp>
      <p:sp>
        <p:nvSpPr>
          <p:cNvPr id="32" name="Rechteck 31"/>
          <p:cNvSpPr/>
          <p:nvPr/>
        </p:nvSpPr>
        <p:spPr>
          <a:xfrm>
            <a:off x="-774714" y="-417552"/>
            <a:ext cx="1268701" cy="246221"/>
          </a:xfrm>
          <a:prstGeom prst="rect">
            <a:avLst/>
          </a:prstGeom>
        </p:spPr>
        <p:txBody>
          <a:bodyPr wrap="square">
            <a:spAutoFit/>
          </a:bodyPr>
          <a:lstStyle/>
          <a:p>
            <a:pPr rtl="0"/>
            <a:r>
              <a:rPr lang="de-DE" sz="1000" b="0" i="0" u="none" strike="noStrike" kern="1200" baseline="0" dirty="0" smtClean="0">
                <a:solidFill>
                  <a:schemeClr val="bg1"/>
                </a:solidFill>
                <a:latin typeface="Akkurat-Light"/>
                <a:ea typeface="+mn-ea"/>
                <a:cs typeface="+mn-cs"/>
              </a:rPr>
              <a:t>Seite</a:t>
            </a:r>
            <a:r>
              <a:rPr lang="de-DE" sz="1000" b="0" i="0" u="none" strike="noStrike" kern="1200" dirty="0" smtClean="0">
                <a:solidFill>
                  <a:schemeClr val="bg1"/>
                </a:solidFill>
                <a:latin typeface="Akkurat-Light"/>
                <a:ea typeface="+mn-ea"/>
                <a:cs typeface="+mn-cs"/>
              </a:rPr>
              <a:t> </a:t>
            </a:r>
            <a:fld id="{394D9841-61B8-2443-9DD4-16A0FD7F3B63}" type="slidenum">
              <a:rPr lang="de-DE" sz="1000" b="0" i="0" u="none" strike="noStrike" kern="1200" smtClean="0">
                <a:solidFill>
                  <a:schemeClr val="bg1"/>
                </a:solidFill>
                <a:latin typeface="Akkurat-Light"/>
                <a:ea typeface="+mn-ea"/>
                <a:cs typeface="+mn-cs"/>
              </a:rPr>
              <a:t>81</a:t>
            </a:fld>
            <a:endParaRPr lang="de-DE" sz="1200" b="0" i="0" u="none" strike="noStrike" kern="1200" baseline="0" dirty="0" smtClean="0">
              <a:solidFill>
                <a:schemeClr val="bg1"/>
              </a:solidFill>
              <a:latin typeface="Akkurat-Light"/>
              <a:ea typeface="+mn-ea"/>
              <a:cs typeface="+mn-cs"/>
            </a:endParaRPr>
          </a:p>
        </p:txBody>
      </p:sp>
      <p:sp>
        <p:nvSpPr>
          <p:cNvPr id="33" name="Rechteck 32"/>
          <p:cNvSpPr/>
          <p:nvPr/>
        </p:nvSpPr>
        <p:spPr>
          <a:xfrm>
            <a:off x="434668" y="-509758"/>
            <a:ext cx="4269867" cy="369332"/>
          </a:xfrm>
          <a:prstGeom prst="rect">
            <a:avLst/>
          </a:prstGeom>
          <a:ln>
            <a:noFill/>
          </a:ln>
        </p:spPr>
        <p:txBody>
          <a:bodyPr wrap="square">
            <a:spAutoFit/>
          </a:bodyPr>
          <a:lstStyle/>
          <a:p>
            <a:pPr algn="just"/>
            <a:r>
              <a:rPr lang="de-DE" sz="1800" dirty="0" smtClean="0">
                <a:solidFill>
                  <a:srgbClr val="FFFFFF"/>
                </a:solidFill>
                <a:cs typeface="Arial" charset="0"/>
              </a:rPr>
              <a:t>Perspektiven auf Unternehmen</a:t>
            </a:r>
            <a:endParaRPr lang="de-DE" sz="1800" dirty="0">
              <a:solidFill>
                <a:srgbClr val="FFFFFF"/>
              </a:solidFill>
            </a:endParaRPr>
          </a:p>
        </p:txBody>
      </p:sp>
      <p:sp>
        <p:nvSpPr>
          <p:cNvPr id="34" name="Gleichschenkliges Dreieck 33"/>
          <p:cNvSpPr/>
          <p:nvPr/>
        </p:nvSpPr>
        <p:spPr>
          <a:xfrm rot="2985241">
            <a:off x="247814" y="2959364"/>
            <a:ext cx="2598165" cy="2521309"/>
          </a:xfrm>
          <a:prstGeom prst="triangle">
            <a:avLst/>
          </a:prstGeom>
          <a:gradFill>
            <a:gsLst>
              <a:gs pos="25000">
                <a:schemeClr val="accent1">
                  <a:tint val="66000"/>
                  <a:satMod val="160000"/>
                </a:schemeClr>
              </a:gs>
              <a:gs pos="100000">
                <a:schemeClr val="accent1">
                  <a:tint val="23500"/>
                  <a:satMod val="160000"/>
                </a:schemeClr>
              </a:gs>
            </a:gsLst>
            <a:lin ang="5400000" scaled="0"/>
          </a:gradFill>
          <a:ln>
            <a:noFill/>
          </a:ln>
          <a:effectLst>
            <a:glow rad="127000">
              <a:schemeClr val="bg1"/>
            </a:glow>
            <a:outerShdw blurRad="50800" dist="50800" dir="5400000" algn="ctr" rotWithShape="0">
              <a:schemeClr val="bg1"/>
            </a:outerShdw>
          </a:effectLst>
        </p:spPr>
        <p:style>
          <a:lnRef idx="2">
            <a:schemeClr val="accent1">
              <a:shade val="50000"/>
            </a:schemeClr>
          </a:lnRef>
          <a:fillRef idx="1">
            <a:schemeClr val="accent1"/>
          </a:fillRef>
          <a:effectRef idx="0">
            <a:schemeClr val="accent1"/>
          </a:effectRef>
          <a:fontRef idx="minor">
            <a:schemeClr val="lt1"/>
          </a:fontRef>
        </p:style>
        <p:txBody>
          <a:bodyPr lIns="104287" tIns="52144" rIns="104287" bIns="52144" rtlCol="0" anchor="ctr"/>
          <a:lstStyle/>
          <a:p>
            <a:pPr algn="ctr"/>
            <a:endParaRPr lang="de-DE"/>
          </a:p>
        </p:txBody>
      </p:sp>
      <p:sp>
        <p:nvSpPr>
          <p:cNvPr id="35" name="Ellipse 4"/>
          <p:cNvSpPr/>
          <p:nvPr/>
        </p:nvSpPr>
        <p:spPr>
          <a:xfrm>
            <a:off x="2303949" y="1840933"/>
            <a:ext cx="3956077" cy="2064629"/>
          </a:xfrm>
          <a:prstGeom prst="ellipse">
            <a:avLst/>
          </a:prstGeom>
          <a:solidFill>
            <a:schemeClr val="accent1"/>
          </a:solidFill>
          <a:ln>
            <a:prstDash val="solid"/>
          </a:ln>
        </p:spPr>
        <p:style>
          <a:lnRef idx="2">
            <a:schemeClr val="accent1">
              <a:shade val="50000"/>
            </a:schemeClr>
          </a:lnRef>
          <a:fillRef idx="1">
            <a:schemeClr val="accent1"/>
          </a:fillRef>
          <a:effectRef idx="0">
            <a:schemeClr val="accent1"/>
          </a:effectRef>
          <a:fontRef idx="minor">
            <a:schemeClr val="lt1"/>
          </a:fontRef>
        </p:style>
        <p:txBody>
          <a:bodyPr lIns="104287" tIns="52144" rIns="104287" bIns="52144" rtlCol="0" anchor="ctr"/>
          <a:lstStyle/>
          <a:p>
            <a:pPr algn="ctr"/>
            <a:r>
              <a:rPr lang="de-DE" sz="3200" b="1" dirty="0"/>
              <a:t>Ereignis</a:t>
            </a:r>
          </a:p>
          <a:p>
            <a:pPr algn="ctr"/>
            <a:endParaRPr lang="de-DE" sz="3200" b="1" dirty="0"/>
          </a:p>
          <a:p>
            <a:pPr algn="ctr"/>
            <a:r>
              <a:rPr lang="de-DE" sz="3200" b="1" dirty="0"/>
              <a:t> Unternehmen</a:t>
            </a:r>
          </a:p>
        </p:txBody>
      </p:sp>
      <p:cxnSp>
        <p:nvCxnSpPr>
          <p:cNvPr id="36" name="Gerade Verbindung 35"/>
          <p:cNvCxnSpPr/>
          <p:nvPr/>
        </p:nvCxnSpPr>
        <p:spPr>
          <a:xfrm>
            <a:off x="3146051" y="2884294"/>
            <a:ext cx="2525156" cy="0"/>
          </a:xfrm>
          <a:prstGeom prst="line">
            <a:avLst/>
          </a:prstGeom>
          <a:ln w="28575" cap="rnd">
            <a:solidFill>
              <a:schemeClr val="bg1"/>
            </a:solidFill>
          </a:ln>
        </p:spPr>
        <p:style>
          <a:lnRef idx="1">
            <a:schemeClr val="accent1"/>
          </a:lnRef>
          <a:fillRef idx="0">
            <a:schemeClr val="accent1"/>
          </a:fillRef>
          <a:effectRef idx="0">
            <a:schemeClr val="accent1"/>
          </a:effectRef>
          <a:fontRef idx="minor">
            <a:schemeClr val="tx1"/>
          </a:fontRef>
        </p:style>
      </p:cxnSp>
      <p:pic>
        <p:nvPicPr>
          <p:cNvPr id="37"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rot="21104595">
            <a:off x="790407" y="1761604"/>
            <a:ext cx="868452" cy="8403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8"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rot="4156079" flipH="1">
            <a:off x="6274491" y="3863818"/>
            <a:ext cx="819309" cy="890720"/>
          </a:xfrm>
          <a:prstGeom prst="rect">
            <a:avLst/>
          </a:prstGeom>
          <a:noFill/>
          <a:ln>
            <a:noFill/>
          </a:ln>
          <a:scene3d>
            <a:camera prst="orthographicFront">
              <a:rot lat="0" lon="0" rev="0"/>
            </a:camera>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9"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rot="622104" flipH="1">
            <a:off x="6947503" y="2056045"/>
            <a:ext cx="868452" cy="8403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rot="1625288">
            <a:off x="2987500" y="563150"/>
            <a:ext cx="868452" cy="8403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rot="19974712" flipH="1">
            <a:off x="5578980" y="780835"/>
            <a:ext cx="868452" cy="8403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2" name="Textfeld 41"/>
          <p:cNvSpPr txBox="1"/>
          <p:nvPr/>
        </p:nvSpPr>
        <p:spPr>
          <a:xfrm>
            <a:off x="147306" y="2472444"/>
            <a:ext cx="1023316" cy="459249"/>
          </a:xfrm>
          <a:prstGeom prst="rect">
            <a:avLst/>
          </a:prstGeom>
          <a:noFill/>
        </p:spPr>
        <p:txBody>
          <a:bodyPr wrap="square" lIns="104287" tIns="52144" rIns="104287" bIns="52144" rtlCol="0">
            <a:spAutoFit/>
          </a:bodyPr>
          <a:lstStyle/>
          <a:p>
            <a:r>
              <a:rPr lang="de-DE" sz="2300" dirty="0"/>
              <a:t>Kultur</a:t>
            </a:r>
          </a:p>
        </p:txBody>
      </p:sp>
      <p:sp>
        <p:nvSpPr>
          <p:cNvPr id="43" name="Textfeld 42"/>
          <p:cNvSpPr txBox="1"/>
          <p:nvPr/>
        </p:nvSpPr>
        <p:spPr>
          <a:xfrm>
            <a:off x="1568085" y="958673"/>
            <a:ext cx="1323390" cy="459249"/>
          </a:xfrm>
          <a:prstGeom prst="rect">
            <a:avLst/>
          </a:prstGeom>
          <a:noFill/>
        </p:spPr>
        <p:txBody>
          <a:bodyPr wrap="square" lIns="104287" tIns="52144" rIns="104287" bIns="52144" rtlCol="0">
            <a:spAutoFit/>
          </a:bodyPr>
          <a:lstStyle/>
          <a:p>
            <a:r>
              <a:rPr lang="de-DE" sz="2300" dirty="0"/>
              <a:t>Führung</a:t>
            </a:r>
          </a:p>
        </p:txBody>
      </p:sp>
      <p:sp>
        <p:nvSpPr>
          <p:cNvPr id="44" name="Textfeld 43"/>
          <p:cNvSpPr txBox="1"/>
          <p:nvPr/>
        </p:nvSpPr>
        <p:spPr>
          <a:xfrm>
            <a:off x="6310568" y="1024952"/>
            <a:ext cx="1068151" cy="459249"/>
          </a:xfrm>
          <a:prstGeom prst="rect">
            <a:avLst/>
          </a:prstGeom>
          <a:noFill/>
        </p:spPr>
        <p:txBody>
          <a:bodyPr wrap="square" lIns="104287" tIns="52144" rIns="104287" bIns="52144" rtlCol="0">
            <a:spAutoFit/>
          </a:bodyPr>
          <a:lstStyle/>
          <a:p>
            <a:r>
              <a:rPr lang="de-DE" sz="2300" dirty="0"/>
              <a:t>Lernen</a:t>
            </a:r>
          </a:p>
        </p:txBody>
      </p:sp>
      <p:sp>
        <p:nvSpPr>
          <p:cNvPr id="45" name="Textfeld 44"/>
          <p:cNvSpPr txBox="1"/>
          <p:nvPr/>
        </p:nvSpPr>
        <p:spPr>
          <a:xfrm>
            <a:off x="6013206" y="4620424"/>
            <a:ext cx="2351116" cy="459249"/>
          </a:xfrm>
          <a:prstGeom prst="rect">
            <a:avLst/>
          </a:prstGeom>
          <a:noFill/>
        </p:spPr>
        <p:txBody>
          <a:bodyPr wrap="square" lIns="104287" tIns="52144" rIns="104287" bIns="52144" rtlCol="0">
            <a:spAutoFit/>
          </a:bodyPr>
          <a:lstStyle/>
          <a:p>
            <a:r>
              <a:rPr lang="de-DE" sz="2300" dirty="0"/>
              <a:t>Wirtschaftlichkeit</a:t>
            </a:r>
          </a:p>
        </p:txBody>
      </p:sp>
      <p:sp>
        <p:nvSpPr>
          <p:cNvPr id="46" name="Textfeld 45"/>
          <p:cNvSpPr txBox="1"/>
          <p:nvPr/>
        </p:nvSpPr>
        <p:spPr>
          <a:xfrm>
            <a:off x="6886403" y="2928233"/>
            <a:ext cx="2067122" cy="459249"/>
          </a:xfrm>
          <a:prstGeom prst="rect">
            <a:avLst/>
          </a:prstGeom>
          <a:noFill/>
        </p:spPr>
        <p:txBody>
          <a:bodyPr wrap="square" lIns="104287" tIns="52144" rIns="104287" bIns="52144" rtlCol="0">
            <a:spAutoFit/>
          </a:bodyPr>
          <a:lstStyle/>
          <a:p>
            <a:r>
              <a:rPr lang="de-DE" sz="2300" dirty="0"/>
              <a:t>Verantwortung</a:t>
            </a:r>
          </a:p>
        </p:txBody>
      </p:sp>
      <p:pic>
        <p:nvPicPr>
          <p:cNvPr id="47"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rot="16714937">
            <a:off x="1223315" y="5272940"/>
            <a:ext cx="301827" cy="3281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8" name="Picture 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rot="18776309">
            <a:off x="178836" y="4036569"/>
            <a:ext cx="543081" cy="5904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9" name="Picture 2"/>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rot="18776309">
            <a:off x="1878595" y="3644770"/>
            <a:ext cx="301026" cy="3272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0" name="Picture 2"/>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rot="20027662">
            <a:off x="1458251" y="4122832"/>
            <a:ext cx="459891" cy="4449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 name="Picture 2"/>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rot="18628938">
            <a:off x="980731" y="3982932"/>
            <a:ext cx="275737" cy="2653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2" name="Picture 2"/>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rot="17946545">
            <a:off x="949876" y="4622716"/>
            <a:ext cx="401642" cy="43664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7" name="Textfeld 26"/>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10"/>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10"/>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11"/>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11"/>
              </a:rPr>
              <a:t/>
            </a:r>
            <a:br>
              <a:rPr lang="de-DE" sz="700" b="0" i="1" dirty="0" smtClean="0">
                <a:solidFill>
                  <a:schemeClr val="tx1"/>
                </a:solidFill>
                <a:latin typeface="Arial" panose="020B0604020202020204" pitchFamily="34" charset="0"/>
                <a:cs typeface="Arial" panose="020B0604020202020204" pitchFamily="34" charset="0"/>
                <a:hlinkClick r:id="rId11"/>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21509136"/>
      </p:ext>
    </p:extLst>
  </p:cSld>
  <p:clrMapOvr>
    <a:masterClrMapping/>
  </p:clrMapOvr>
  <p:transition>
    <p:zoom/>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a:xfrm>
            <a:off x="611201" y="411510"/>
            <a:ext cx="6840537" cy="648072"/>
          </a:xfrm>
        </p:spPr>
        <p:txBody>
          <a:bodyPr/>
          <a:lstStyle/>
          <a:p>
            <a:r>
              <a:rPr lang="de-DE" dirty="0" smtClean="0"/>
              <a:t>Das Verantwortungs-System</a:t>
            </a:r>
            <a:endParaRPr lang="de-DE" dirty="0"/>
          </a:p>
        </p:txBody>
      </p:sp>
      <p:pic>
        <p:nvPicPr>
          <p:cNvPr id="2" name="Bild 1" descr="Verantwortung korrigiert.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67544" y="1059582"/>
            <a:ext cx="6126490" cy="4083918"/>
          </a:xfrm>
          <a:prstGeom prst="rect">
            <a:avLst/>
          </a:prstGeom>
        </p:spPr>
      </p:pic>
      <p:sp>
        <p:nvSpPr>
          <p:cNvPr id="4" name="Textfeld 3"/>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3147345"/>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8" name="Titel 9"/>
          <p:cNvSpPr>
            <a:spLocks noGrp="1"/>
          </p:cNvSpPr>
          <p:nvPr>
            <p:ph type="title"/>
          </p:nvPr>
        </p:nvSpPr>
        <p:spPr/>
        <p:txBody>
          <a:bodyPr/>
          <a:lstStyle/>
          <a:p>
            <a:r>
              <a:rPr lang="de-DE" dirty="0" smtClean="0"/>
              <a:t/>
            </a:r>
            <a:br>
              <a:rPr lang="de-DE" dirty="0" smtClean="0"/>
            </a:br>
            <a:r>
              <a:rPr lang="de-DE" dirty="0" smtClean="0"/>
              <a:t>Vier Dimensionen eines Verantwortungssystems</a:t>
            </a:r>
          </a:p>
        </p:txBody>
      </p:sp>
      <p:sp>
        <p:nvSpPr>
          <p:cNvPr id="264199" name="Textplatzhalter 11"/>
          <p:cNvSpPr>
            <a:spLocks noGrp="1"/>
          </p:cNvSpPr>
          <p:nvPr>
            <p:ph sz="half" idx="1"/>
          </p:nvPr>
        </p:nvSpPr>
        <p:spPr/>
        <p:txBody>
          <a:bodyPr>
            <a:normAutofit/>
          </a:bodyPr>
          <a:lstStyle/>
          <a:p>
            <a:pPr lvl="2"/>
            <a:endParaRPr lang="de-DE" dirty="0" smtClean="0"/>
          </a:p>
          <a:p>
            <a:pPr lvl="2"/>
            <a:r>
              <a:rPr lang="de-DE" dirty="0" smtClean="0"/>
              <a:t>Man </a:t>
            </a:r>
            <a:r>
              <a:rPr lang="de-DE" dirty="0" err="1" smtClean="0"/>
              <a:t>muß</a:t>
            </a:r>
            <a:r>
              <a:rPr lang="de-DE" dirty="0" smtClean="0"/>
              <a:t> antworten </a:t>
            </a:r>
            <a:r>
              <a:rPr lang="de-DE" b="1" dirty="0" smtClean="0"/>
              <a:t>können</a:t>
            </a:r>
            <a:r>
              <a:rPr lang="de-DE" dirty="0" smtClean="0"/>
              <a:t> </a:t>
            </a:r>
          </a:p>
          <a:p>
            <a:pPr lvl="2"/>
            <a:r>
              <a:rPr lang="de-DE" dirty="0" smtClean="0">
                <a:sym typeface="Wingdings" pitchFamily="2" charset="2"/>
              </a:rPr>
              <a:t> </a:t>
            </a:r>
            <a:r>
              <a:rPr lang="de-DE" dirty="0" smtClean="0"/>
              <a:t>dies ist eine Frage der </a:t>
            </a:r>
            <a:r>
              <a:rPr lang="de-DE" dirty="0" smtClean="0">
                <a:solidFill>
                  <a:srgbClr val="912133"/>
                </a:solidFill>
              </a:rPr>
              <a:t>Qualifikation</a:t>
            </a:r>
          </a:p>
          <a:p>
            <a:pPr lvl="2"/>
            <a:r>
              <a:rPr lang="de-DE" dirty="0" smtClean="0"/>
              <a:t>Man </a:t>
            </a:r>
            <a:r>
              <a:rPr lang="de-DE" dirty="0" err="1" smtClean="0"/>
              <a:t>muß</a:t>
            </a:r>
            <a:r>
              <a:rPr lang="de-DE" dirty="0" smtClean="0"/>
              <a:t> antworten </a:t>
            </a:r>
            <a:r>
              <a:rPr lang="de-DE" b="1" dirty="0" smtClean="0"/>
              <a:t>wollen</a:t>
            </a:r>
            <a:r>
              <a:rPr lang="de-DE" dirty="0" smtClean="0"/>
              <a:t> </a:t>
            </a:r>
          </a:p>
          <a:p>
            <a:pPr lvl="2"/>
            <a:r>
              <a:rPr lang="de-DE" dirty="0" smtClean="0">
                <a:sym typeface="Wingdings" pitchFamily="2" charset="2"/>
              </a:rPr>
              <a:t> </a:t>
            </a:r>
            <a:r>
              <a:rPr lang="de-DE" dirty="0" smtClean="0"/>
              <a:t>oft eine Frage der </a:t>
            </a:r>
            <a:r>
              <a:rPr lang="de-DE" dirty="0" smtClean="0">
                <a:solidFill>
                  <a:srgbClr val="912133"/>
                </a:solidFill>
              </a:rPr>
              <a:t>Wertorientierung</a:t>
            </a:r>
          </a:p>
          <a:p>
            <a:pPr lvl="2"/>
            <a:r>
              <a:rPr lang="de-DE" dirty="0" smtClean="0"/>
              <a:t>Man </a:t>
            </a:r>
            <a:r>
              <a:rPr lang="de-DE" dirty="0" err="1" smtClean="0"/>
              <a:t>muß</a:t>
            </a:r>
            <a:r>
              <a:rPr lang="de-DE" dirty="0" smtClean="0"/>
              <a:t> antworten </a:t>
            </a:r>
            <a:r>
              <a:rPr lang="de-DE" b="1" dirty="0" smtClean="0"/>
              <a:t>müssen</a:t>
            </a:r>
            <a:r>
              <a:rPr lang="de-DE" dirty="0" smtClean="0"/>
              <a:t> </a:t>
            </a:r>
          </a:p>
          <a:p>
            <a:pPr lvl="2"/>
            <a:r>
              <a:rPr lang="de-DE" dirty="0" smtClean="0">
                <a:sym typeface="Wingdings" pitchFamily="2" charset="2"/>
              </a:rPr>
              <a:t> </a:t>
            </a:r>
            <a:r>
              <a:rPr lang="de-DE" dirty="0" smtClean="0"/>
              <a:t>auf eine Frage der eingeforderten </a:t>
            </a:r>
            <a:r>
              <a:rPr lang="de-DE" dirty="0" smtClean="0">
                <a:solidFill>
                  <a:srgbClr val="912133"/>
                </a:solidFill>
              </a:rPr>
              <a:t>Zuständigkeit</a:t>
            </a:r>
          </a:p>
          <a:p>
            <a:pPr lvl="2"/>
            <a:r>
              <a:rPr lang="de-DE" dirty="0" smtClean="0"/>
              <a:t>Man </a:t>
            </a:r>
            <a:r>
              <a:rPr lang="de-DE" dirty="0" err="1" smtClean="0"/>
              <a:t>muß</a:t>
            </a:r>
            <a:r>
              <a:rPr lang="de-DE" dirty="0" smtClean="0"/>
              <a:t> antworten </a:t>
            </a:r>
            <a:r>
              <a:rPr lang="de-DE" b="1" dirty="0" smtClean="0"/>
              <a:t>dürfen</a:t>
            </a:r>
            <a:r>
              <a:rPr lang="de-DE" dirty="0" smtClean="0"/>
              <a:t> </a:t>
            </a:r>
          </a:p>
          <a:p>
            <a:pPr lvl="2"/>
            <a:r>
              <a:rPr lang="de-DE" dirty="0" smtClean="0">
                <a:sym typeface="Wingdings" pitchFamily="2" charset="2"/>
              </a:rPr>
              <a:t> </a:t>
            </a:r>
            <a:r>
              <a:rPr lang="de-DE" dirty="0" smtClean="0"/>
              <a:t>dies ist eine Frage der </a:t>
            </a:r>
            <a:r>
              <a:rPr lang="de-DE" dirty="0" smtClean="0">
                <a:solidFill>
                  <a:srgbClr val="912133"/>
                </a:solidFill>
              </a:rPr>
              <a:t>Autorisierung</a:t>
            </a:r>
          </a:p>
        </p:txBody>
      </p:sp>
      <p:sp>
        <p:nvSpPr>
          <p:cNvPr id="4" name="Textfeld 3"/>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2"/>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2"/>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3"/>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3"/>
              </a:rPr>
              <a:t/>
            </a:r>
            <a:br>
              <a:rPr lang="de-DE" sz="700" b="0" i="1" dirty="0" smtClean="0">
                <a:solidFill>
                  <a:schemeClr val="tx1"/>
                </a:solidFill>
                <a:latin typeface="Arial" panose="020B0604020202020204" pitchFamily="34" charset="0"/>
                <a:cs typeface="Arial" panose="020B0604020202020204" pitchFamily="34" charset="0"/>
                <a:hlinkClick r:id="rId3"/>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47582673"/>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C:\Users\Praktikant\Downloads\KomplementäreVerantwortungInOrganisationen.jpg"/>
          <p:cNvPicPr>
            <a:picLocks noGrp="1" noChangeAspect="1" noChangeArrowheads="1"/>
          </p:cNvPicPr>
          <p:nvPr>
            <p:ph sz="half" idx="1"/>
          </p:nvPr>
        </p:nvPicPr>
        <p:blipFill>
          <a:blip r:embed="rId2" cstate="email">
            <a:extLst>
              <a:ext uri="{28A0092B-C50C-407E-A947-70E740481C1C}">
                <a14:useLocalDpi xmlns:a14="http://schemas.microsoft.com/office/drawing/2010/main"/>
              </a:ext>
            </a:extLst>
          </a:blip>
          <a:stretch>
            <a:fillRect/>
          </a:stretch>
        </p:blipFill>
        <p:spPr bwMode="auto">
          <a:xfrm>
            <a:off x="1547664" y="1588200"/>
            <a:ext cx="5040560" cy="3360037"/>
          </a:xfrm>
          <a:prstGeom prst="rect">
            <a:avLst/>
          </a:prstGeom>
          <a:noFill/>
          <a:extLst>
            <a:ext uri="{909E8E84-426E-40DD-AFC4-6F175D3DCCD1}">
              <a14:hiddenFill xmlns:a14="http://schemas.microsoft.com/office/drawing/2010/main">
                <a:solidFill>
                  <a:srgbClr val="FFFFFF"/>
                </a:solidFill>
              </a14:hiddenFill>
            </a:ext>
          </a:extLst>
        </p:spPr>
      </p:pic>
      <p:sp>
        <p:nvSpPr>
          <p:cNvPr id="265223" name="Titel 4"/>
          <p:cNvSpPr>
            <a:spLocks noGrp="1"/>
          </p:cNvSpPr>
          <p:nvPr>
            <p:ph type="title"/>
          </p:nvPr>
        </p:nvSpPr>
        <p:spPr/>
        <p:txBody>
          <a:bodyPr/>
          <a:lstStyle/>
          <a:p>
            <a:r>
              <a:rPr lang="de-DE" smtClean="0"/>
              <a:t>Komplementäre Verantwortung in Organisationen</a:t>
            </a:r>
            <a:endParaRPr lang="de-DE" dirty="0" smtClean="0"/>
          </a:p>
        </p:txBody>
      </p:sp>
      <p:sp>
        <p:nvSpPr>
          <p:cNvPr id="4" name="Textfeld 3"/>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51155490"/>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Praktikant\Downloads\VerschiedeneMachtdimensionenAlsPerspektiven.png"/>
          <p:cNvPicPr>
            <a:picLocks noGrp="1" noChangeAspect="1" noChangeArrowheads="1"/>
          </p:cNvPicPr>
          <p:nvPr>
            <p:ph sz="half" idx="1"/>
          </p:nvPr>
        </p:nvPicPr>
        <p:blipFill>
          <a:blip r:embed="rId2" cstate="email">
            <a:extLst>
              <a:ext uri="{28A0092B-C50C-407E-A947-70E740481C1C}">
                <a14:useLocalDpi xmlns:a14="http://schemas.microsoft.com/office/drawing/2010/main"/>
              </a:ext>
            </a:extLst>
          </a:blip>
          <a:srcRect/>
          <a:stretch>
            <a:fillRect/>
          </a:stretch>
        </p:blipFill>
        <p:spPr bwMode="auto">
          <a:xfrm>
            <a:off x="395536" y="987574"/>
            <a:ext cx="6925290" cy="4617784"/>
          </a:xfrm>
          <a:prstGeom prst="rect">
            <a:avLst/>
          </a:prstGeom>
          <a:noFill/>
          <a:extLst>
            <a:ext uri="{909E8E84-426E-40DD-AFC4-6F175D3DCCD1}">
              <a14:hiddenFill xmlns:a14="http://schemas.microsoft.com/office/drawing/2010/main">
                <a:solidFill>
                  <a:srgbClr val="FFFFFF"/>
                </a:solidFill>
              </a14:hiddenFill>
            </a:ext>
          </a:extLst>
        </p:spPr>
      </p:pic>
      <p:sp>
        <p:nvSpPr>
          <p:cNvPr id="4" name="Textfeld 3"/>
          <p:cNvSpPr txBox="1"/>
          <p:nvPr/>
        </p:nvSpPr>
        <p:spPr>
          <a:xfrm>
            <a:off x="827584" y="483519"/>
            <a:ext cx="3920496" cy="523188"/>
          </a:xfrm>
          <a:prstGeom prst="rect">
            <a:avLst/>
          </a:prstGeom>
          <a:noFill/>
        </p:spPr>
        <p:txBody>
          <a:bodyPr wrap="none" lIns="91406" tIns="45704" rIns="91406" bIns="45704" rtlCol="0">
            <a:spAutoFit/>
          </a:bodyPr>
          <a:lstStyle/>
          <a:p>
            <a:r>
              <a:rPr lang="de-DE" sz="2800" dirty="0">
                <a:solidFill>
                  <a:srgbClr val="000090"/>
                </a:solidFill>
              </a:rPr>
              <a:t>Macht  und Autorisierung</a:t>
            </a:r>
          </a:p>
        </p:txBody>
      </p:sp>
      <p:sp>
        <p:nvSpPr>
          <p:cNvPr id="5" name="Textfeld 4"/>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32284999"/>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a:xfrm>
            <a:off x="467545" y="123478"/>
            <a:ext cx="6840537" cy="1296640"/>
          </a:xfrm>
        </p:spPr>
        <p:txBody>
          <a:bodyPr/>
          <a:lstStyle/>
          <a:p>
            <a:r>
              <a:rPr lang="de-DE" dirty="0" smtClean="0"/>
              <a:t>Definitionen</a:t>
            </a:r>
            <a:endParaRPr lang="de-DE" dirty="0"/>
          </a:p>
        </p:txBody>
      </p:sp>
      <p:sp>
        <p:nvSpPr>
          <p:cNvPr id="4" name="Inhaltsplatzhalter 3"/>
          <p:cNvSpPr>
            <a:spLocks noGrp="1"/>
          </p:cNvSpPr>
          <p:nvPr>
            <p:ph sz="half" idx="1"/>
          </p:nvPr>
        </p:nvSpPr>
        <p:spPr>
          <a:xfrm>
            <a:off x="323529" y="1779663"/>
            <a:ext cx="6840537" cy="3816648"/>
          </a:xfrm>
        </p:spPr>
        <p:txBody>
          <a:bodyPr>
            <a:normAutofit fontScale="92500"/>
          </a:bodyPr>
          <a:lstStyle/>
          <a:p>
            <a:endParaRPr lang="de-DE" dirty="0" smtClean="0"/>
          </a:p>
          <a:p>
            <a:r>
              <a:rPr lang="de-DE" sz="2400" b="1" dirty="0"/>
              <a:t>Hoheitsmach</a:t>
            </a:r>
            <a:r>
              <a:rPr lang="de-DE" sz="2400" dirty="0"/>
              <a:t>t meint, über Gestaltungsmöglichkeiten so verfügen zu können, dass anderen für ihre Wirklichkeitsmöglichkeiten einseitig Vorgaben gemacht werden. </a:t>
            </a:r>
          </a:p>
          <a:p>
            <a:r>
              <a:rPr lang="de-DE" sz="2400" b="1" dirty="0"/>
              <a:t>Schöpfermacht</a:t>
            </a:r>
            <a:r>
              <a:rPr lang="de-DE" sz="2400" dirty="0"/>
              <a:t> meint die Fähigkeit, </a:t>
            </a:r>
            <a:r>
              <a:rPr lang="de-DE" sz="2400" dirty="0" err="1"/>
              <a:t>kokreative</a:t>
            </a:r>
            <a:r>
              <a:rPr lang="de-DE" sz="2400" dirty="0"/>
              <a:t> Inszenierungen zu schaffen. </a:t>
            </a:r>
          </a:p>
          <a:p>
            <a:r>
              <a:rPr lang="de-DE" sz="2400" b="1" dirty="0"/>
              <a:t>Sinnmacht</a:t>
            </a:r>
            <a:r>
              <a:rPr lang="de-DE" sz="2400" dirty="0"/>
              <a:t>  meint eine Fügung, Sinn zu finden und Sinn zu schöpfen in dem, was man/frau erlebt und gestaltet</a:t>
            </a:r>
          </a:p>
          <a:p>
            <a:endParaRPr lang="de-DE" dirty="0"/>
          </a:p>
          <a:p>
            <a:endParaRPr lang="de-DE" dirty="0" smtClean="0"/>
          </a:p>
          <a:p>
            <a:endParaRPr lang="de-DE" dirty="0" smtClean="0"/>
          </a:p>
          <a:p>
            <a:endParaRPr lang="de-DE" dirty="0"/>
          </a:p>
        </p:txBody>
      </p:sp>
      <p:sp>
        <p:nvSpPr>
          <p:cNvPr id="5" name="Textfeld 4"/>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2"/>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2"/>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3"/>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3"/>
              </a:rPr>
              <a:t/>
            </a:r>
            <a:br>
              <a:rPr lang="de-DE" sz="700" b="0" i="1" dirty="0" smtClean="0">
                <a:solidFill>
                  <a:schemeClr val="tx1"/>
                </a:solidFill>
                <a:latin typeface="Arial" panose="020B0604020202020204" pitchFamily="34" charset="0"/>
                <a:cs typeface="Arial" panose="020B0604020202020204" pitchFamily="34" charset="0"/>
                <a:hlinkClick r:id="rId3"/>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83877888"/>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a:xfrm>
            <a:off x="467545" y="339502"/>
            <a:ext cx="6840537" cy="1296640"/>
          </a:xfrm>
        </p:spPr>
        <p:txBody>
          <a:bodyPr/>
          <a:lstStyle/>
          <a:p>
            <a:r>
              <a:rPr lang="de-DE" dirty="0"/>
              <a:t>Autorisierung (Schwester der Macht</a:t>
            </a:r>
            <a:r>
              <a:rPr lang="de-DE" dirty="0" smtClean="0"/>
              <a:t>)</a:t>
            </a:r>
            <a:endParaRPr lang="de-DE" dirty="0"/>
          </a:p>
        </p:txBody>
      </p:sp>
      <p:pic>
        <p:nvPicPr>
          <p:cNvPr id="5" name="Picture 7" descr="D:\Eigene Dateien\Schriften in Arbeit\Schaubilder\did. Schaubilder\Schaubilder Buecher\3.19_Arten von Autorisierung.JPG"/>
          <p:cNvPicPr>
            <a:picLocks noGrp="1" noChangeAspect="1" noChangeArrowheads="1"/>
          </p:cNvPicPr>
          <p:nvPr>
            <p:ph sz="half" idx="1"/>
          </p:nvPr>
        </p:nvPicPr>
        <p:blipFill>
          <a:blip r:embed="rId2" cstate="email">
            <a:extLst>
              <a:ext uri="{28A0092B-C50C-407E-A947-70E740481C1C}">
                <a14:useLocalDpi xmlns:a14="http://schemas.microsoft.com/office/drawing/2010/main"/>
              </a:ext>
            </a:extLst>
          </a:blip>
          <a:srcRect/>
          <a:stretch>
            <a:fillRect/>
          </a:stretch>
        </p:blipFill>
        <p:spPr bwMode="auto">
          <a:xfrm>
            <a:off x="467544" y="1491630"/>
            <a:ext cx="6779340" cy="3960962"/>
          </a:xfrm>
          <a:prstGeom prst="rect">
            <a:avLst/>
          </a:prstGeom>
          <a:noFill/>
          <a:extLst>
            <a:ext uri="{909E8E84-426E-40DD-AFC4-6F175D3DCCD1}">
              <a14:hiddenFill xmlns:a14="http://schemas.microsoft.com/office/drawing/2010/main">
                <a:solidFill>
                  <a:srgbClr val="FFFFFF"/>
                </a:solidFill>
              </a14:hiddenFill>
            </a:ext>
          </a:extLst>
        </p:spPr>
      </p:pic>
      <p:sp>
        <p:nvSpPr>
          <p:cNvPr id="4" name="Textfeld 3"/>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76798821"/>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90" name="Titel 4"/>
          <p:cNvSpPr>
            <a:spLocks noGrp="1"/>
          </p:cNvSpPr>
          <p:nvPr>
            <p:ph type="title"/>
          </p:nvPr>
        </p:nvSpPr>
        <p:spPr/>
        <p:txBody>
          <a:bodyPr/>
          <a:lstStyle/>
          <a:p>
            <a:r>
              <a:rPr lang="de-DE" dirty="0" smtClean="0"/>
              <a:t>Das </a:t>
            </a:r>
            <a:r>
              <a:rPr lang="de-DE" dirty="0" err="1" smtClean="0"/>
              <a:t>Führungs</a:t>
            </a:r>
            <a:r>
              <a:rPr lang="de-DE" dirty="0" smtClean="0"/>
              <a:t> - System</a:t>
            </a:r>
          </a:p>
        </p:txBody>
      </p:sp>
      <p:sp>
        <p:nvSpPr>
          <p:cNvPr id="7" name="Textplatzhalter 6"/>
          <p:cNvSpPr>
            <a:spLocks noGrp="1"/>
          </p:cNvSpPr>
          <p:nvPr>
            <p:ph type="body" sz="quarter" idx="1"/>
          </p:nvPr>
        </p:nvSpPr>
        <p:spPr>
          <a:xfrm>
            <a:off x="539556" y="1327150"/>
            <a:ext cx="7776860" cy="3816350"/>
          </a:xfrm>
        </p:spPr>
        <p:txBody>
          <a:bodyPr>
            <a:normAutofit/>
          </a:bodyPr>
          <a:lstStyle/>
          <a:p>
            <a:pPr marL="285538" indent="-285538">
              <a:buFont typeface="Wingdings" panose="05000000000000000000" pitchFamily="2" charset="2"/>
              <a:buChar char="§"/>
            </a:pPr>
            <a:r>
              <a:rPr lang="de-DE" sz="2400" dirty="0" smtClean="0"/>
              <a:t>Kleinste Einheit: Führungsbeziehung</a:t>
            </a:r>
          </a:p>
          <a:p>
            <a:pPr marL="285538" indent="-285538">
              <a:buFont typeface="Wingdings" panose="05000000000000000000" pitchFamily="2" charset="2"/>
              <a:buChar char="§"/>
            </a:pPr>
            <a:r>
              <a:rPr lang="de-DE" sz="2400" dirty="0" smtClean="0"/>
              <a:t>Führungssystem </a:t>
            </a:r>
            <a:r>
              <a:rPr lang="de-DE" sz="2400" dirty="0"/>
              <a:t>= Netz der Führungsbeziehung</a:t>
            </a:r>
          </a:p>
          <a:p>
            <a:pPr marL="285538" indent="-285538">
              <a:buFont typeface="Wingdings" panose="05000000000000000000" pitchFamily="2" charset="2"/>
              <a:buChar char="§"/>
            </a:pPr>
            <a:r>
              <a:rPr lang="de-DE" sz="2400" dirty="0"/>
              <a:t>Hierarchie: spezielle Führungskette</a:t>
            </a:r>
          </a:p>
          <a:p>
            <a:pPr marL="285538" indent="-285538">
              <a:buFont typeface="Wingdings" panose="05000000000000000000" pitchFamily="2" charset="2"/>
              <a:buChar char="§"/>
            </a:pPr>
            <a:r>
              <a:rPr lang="de-DE" sz="2400" dirty="0"/>
              <a:t>Andere Führungsbeziehungen (Projekte, spezielle Vorhaben)</a:t>
            </a:r>
          </a:p>
          <a:p>
            <a:pPr marL="285538" indent="-285538">
              <a:buFont typeface="Wingdings" panose="05000000000000000000" pitchFamily="2" charset="2"/>
              <a:buChar char="§"/>
            </a:pPr>
            <a:r>
              <a:rPr lang="de-DE" sz="2400" dirty="0"/>
              <a:t>komplexes Netzwerk, nicht nur in einer Matrix-Organisation</a:t>
            </a:r>
          </a:p>
        </p:txBody>
      </p:sp>
      <p:sp>
        <p:nvSpPr>
          <p:cNvPr id="4" name="Textfeld 3"/>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2"/>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2"/>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3"/>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3"/>
              </a:rPr>
              <a:t/>
            </a:r>
            <a:br>
              <a:rPr lang="de-DE" sz="700" b="0" i="1" dirty="0" smtClean="0">
                <a:solidFill>
                  <a:schemeClr val="tx1"/>
                </a:solidFill>
                <a:latin typeface="Arial" panose="020B0604020202020204" pitchFamily="34" charset="0"/>
                <a:cs typeface="Arial" panose="020B0604020202020204" pitchFamily="34" charset="0"/>
                <a:hlinkClick r:id="rId3"/>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6261725"/>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a:xfrm>
            <a:off x="107504" y="267494"/>
            <a:ext cx="6840537" cy="576064"/>
          </a:xfrm>
        </p:spPr>
        <p:txBody>
          <a:bodyPr/>
          <a:lstStyle/>
          <a:p>
            <a:r>
              <a:rPr lang="de-DE" dirty="0" smtClean="0"/>
              <a:t>Schnittpunkt </a:t>
            </a:r>
            <a:r>
              <a:rPr lang="de-DE" dirty="0"/>
              <a:t>Führung und Kooperation </a:t>
            </a:r>
            <a:r>
              <a:rPr lang="de-DE" dirty="0" smtClean="0"/>
              <a:t/>
            </a:r>
            <a:br>
              <a:rPr lang="de-DE" dirty="0" smtClean="0"/>
            </a:br>
            <a:endParaRPr lang="de-DE" dirty="0"/>
          </a:p>
        </p:txBody>
      </p:sp>
      <p:pic>
        <p:nvPicPr>
          <p:cNvPr id="6" name="Picture 2" descr="C:\Users\Praktikant\Downloads\SteuerungDesTeamsDurchFührungUndKooperation.png"/>
          <p:cNvPicPr>
            <a:picLocks noGrp="1" noChangeAspect="1" noChangeArrowheads="1"/>
          </p:cNvPicPr>
          <p:nvPr>
            <p:ph sz="half" idx="4294967295"/>
          </p:nvPr>
        </p:nvPicPr>
        <p:blipFill>
          <a:blip r:embed="rId2" cstate="email">
            <a:extLst>
              <a:ext uri="{28A0092B-C50C-407E-A947-70E740481C1C}">
                <a14:useLocalDpi xmlns:a14="http://schemas.microsoft.com/office/drawing/2010/main"/>
              </a:ext>
            </a:extLst>
          </a:blip>
          <a:srcRect/>
          <a:stretch>
            <a:fillRect/>
          </a:stretch>
        </p:blipFill>
        <p:spPr bwMode="auto">
          <a:xfrm>
            <a:off x="2123281" y="1131590"/>
            <a:ext cx="3816350" cy="3816350"/>
          </a:xfrm>
          <a:prstGeom prst="rect">
            <a:avLst/>
          </a:prstGeom>
          <a:noFill/>
          <a:extLst>
            <a:ext uri="{909E8E84-426E-40DD-AFC4-6F175D3DCCD1}">
              <a14:hiddenFill xmlns:a14="http://schemas.microsoft.com/office/drawing/2010/main">
                <a:solidFill>
                  <a:srgbClr val="FFFFFF"/>
                </a:solidFill>
              </a14:hiddenFill>
            </a:ext>
          </a:extLst>
        </p:spPr>
      </p:pic>
      <p:sp>
        <p:nvSpPr>
          <p:cNvPr id="4" name="Textfeld 3"/>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65381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2" name="Rectangle 2"/>
          <p:cNvSpPr>
            <a:spLocks noGrp="1" noChangeArrowheads="1"/>
          </p:cNvSpPr>
          <p:nvPr>
            <p:ph type="title"/>
          </p:nvPr>
        </p:nvSpPr>
        <p:spPr>
          <a:xfrm>
            <a:off x="251520" y="411511"/>
            <a:ext cx="6696744" cy="1019175"/>
          </a:xfrm>
        </p:spPr>
        <p:txBody>
          <a:bodyPr/>
          <a:lstStyle/>
          <a:p>
            <a:r>
              <a:rPr lang="de-DE" dirty="0" smtClean="0">
                <a:latin typeface="Trebuchet MS" charset="0"/>
              </a:rPr>
              <a:t>Entwicklungen </a:t>
            </a:r>
            <a:r>
              <a:rPr lang="de-DE" dirty="0">
                <a:latin typeface="Trebuchet MS" charset="0"/>
              </a:rPr>
              <a:t>nach 1970</a:t>
            </a:r>
            <a:r>
              <a:rPr lang="de-DE" b="1" dirty="0">
                <a:solidFill>
                  <a:srgbClr val="00318A"/>
                </a:solidFill>
                <a:latin typeface="Trebuchet MS" charset="0"/>
              </a:rPr>
              <a:t/>
            </a:r>
            <a:br>
              <a:rPr lang="de-DE" b="1" dirty="0">
                <a:solidFill>
                  <a:srgbClr val="00318A"/>
                </a:solidFill>
                <a:latin typeface="Trebuchet MS" charset="0"/>
              </a:rPr>
            </a:br>
            <a:endParaRPr lang="de-DE" b="1" dirty="0">
              <a:solidFill>
                <a:srgbClr val="00318A"/>
              </a:solidFill>
              <a:latin typeface="Trebuchet MS" charset="0"/>
            </a:endParaRPr>
          </a:p>
        </p:txBody>
      </p:sp>
      <p:sp>
        <p:nvSpPr>
          <p:cNvPr id="343043" name="Rectangle 3"/>
          <p:cNvSpPr>
            <a:spLocks noGrp="1" noChangeArrowheads="1"/>
          </p:cNvSpPr>
          <p:nvPr>
            <p:ph type="body" idx="1"/>
          </p:nvPr>
        </p:nvSpPr>
        <p:spPr>
          <a:xfrm>
            <a:off x="251520" y="1707654"/>
            <a:ext cx="6192688" cy="2483644"/>
          </a:xfrm>
        </p:spPr>
        <p:txBody>
          <a:bodyPr/>
          <a:lstStyle/>
          <a:p>
            <a:r>
              <a:rPr lang="de-DE" b="1" dirty="0" smtClean="0">
                <a:latin typeface="Trebuchet MS" charset="0"/>
              </a:rPr>
              <a:t>Richard Erskine° </a:t>
            </a:r>
            <a:r>
              <a:rPr lang="de-DE" dirty="0" smtClean="0">
                <a:latin typeface="Trebuchet MS" charset="0"/>
              </a:rPr>
              <a:t>(Integrative Psychotherapie)</a:t>
            </a:r>
          </a:p>
          <a:p>
            <a:r>
              <a:rPr lang="de-DE" b="1" dirty="0" smtClean="0">
                <a:latin typeface="Trebuchet MS" charset="0"/>
              </a:rPr>
              <a:t>Charlotte Sills et al.° </a:t>
            </a:r>
            <a:r>
              <a:rPr lang="de-DE" dirty="0" smtClean="0">
                <a:latin typeface="Trebuchet MS" charset="0"/>
              </a:rPr>
              <a:t>(Beziehungsorientierte TA)</a:t>
            </a:r>
          </a:p>
          <a:p>
            <a:r>
              <a:rPr lang="de-DE" b="1" dirty="0" smtClean="0">
                <a:latin typeface="Trebuchet MS" charset="0"/>
              </a:rPr>
              <a:t>Bernd Schmid° </a:t>
            </a:r>
            <a:r>
              <a:rPr lang="de-DE" dirty="0" smtClean="0">
                <a:latin typeface="Trebuchet MS" charset="0"/>
              </a:rPr>
              <a:t>(Systemische TA)</a:t>
            </a:r>
          </a:p>
          <a:p>
            <a:pPr marL="0" indent="0">
              <a:buNone/>
            </a:pPr>
            <a:endParaRPr lang="de-DE" dirty="0" smtClean="0">
              <a:latin typeface="Trebuchet MS" charset="0"/>
            </a:endParaRPr>
          </a:p>
          <a:p>
            <a:pPr marL="0" indent="0">
              <a:buNone/>
            </a:pPr>
            <a:r>
              <a:rPr lang="de-DE" dirty="0" smtClean="0">
                <a:latin typeface="Trebuchet MS" charset="0"/>
              </a:rPr>
              <a:t>Weitere deutsch-sprachige Ansätze z.B. </a:t>
            </a:r>
          </a:p>
          <a:p>
            <a:r>
              <a:rPr lang="de-DE" b="1" dirty="0" smtClean="0">
                <a:latin typeface="Trebuchet MS" charset="0"/>
              </a:rPr>
              <a:t>Leonhard </a:t>
            </a:r>
            <a:r>
              <a:rPr lang="de-DE" b="1" dirty="0">
                <a:latin typeface="Trebuchet MS" charset="0"/>
              </a:rPr>
              <a:t>Schlegel </a:t>
            </a:r>
            <a:r>
              <a:rPr lang="de-DE" dirty="0">
                <a:latin typeface="Trebuchet MS" charset="0"/>
              </a:rPr>
              <a:t>(Transaktionale Analyse)</a:t>
            </a:r>
          </a:p>
          <a:p>
            <a:r>
              <a:rPr lang="de-DE" b="1" dirty="0" smtClean="0">
                <a:latin typeface="Trebuchet MS" charset="0"/>
              </a:rPr>
              <a:t>Günther Mohr et al. </a:t>
            </a:r>
            <a:r>
              <a:rPr lang="de-DE" dirty="0" smtClean="0">
                <a:latin typeface="Trebuchet MS" charset="0"/>
              </a:rPr>
              <a:t>(Organisation, Spiritualität)</a:t>
            </a:r>
            <a:r>
              <a:rPr lang="de-DE" dirty="0">
                <a:latin typeface="Trebuchet MS" charset="0"/>
              </a:rPr>
              <a:t>, </a:t>
            </a:r>
            <a:endParaRPr lang="de-DE" dirty="0" smtClean="0">
              <a:latin typeface="Trebuchet MS" charset="0"/>
            </a:endParaRPr>
          </a:p>
          <a:p>
            <a:r>
              <a:rPr lang="de-DE" b="1" dirty="0" smtClean="0">
                <a:latin typeface="Trebuchet MS" charset="0"/>
              </a:rPr>
              <a:t>Angelika Glöckner et al. </a:t>
            </a:r>
            <a:r>
              <a:rPr lang="de-DE" dirty="0" smtClean="0">
                <a:latin typeface="Trebuchet MS" charset="0"/>
              </a:rPr>
              <a:t>(Spiritualität, Aufstellungen)</a:t>
            </a:r>
          </a:p>
        </p:txBody>
      </p:sp>
      <p:sp>
        <p:nvSpPr>
          <p:cNvPr id="343044" name="Rectangle 4"/>
          <p:cNvSpPr>
            <a:spLocks noChangeArrowheads="1"/>
          </p:cNvSpPr>
          <p:nvPr/>
        </p:nvSpPr>
        <p:spPr bwMode="auto">
          <a:xfrm>
            <a:off x="2" y="-185719"/>
            <a:ext cx="181623" cy="371444"/>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89933" tIns="46766" rIns="89933" bIns="46766" anchor="ctr">
            <a:spAutoFit/>
          </a:bodyPr>
          <a:lstStyle/>
          <a:p>
            <a:endParaRPr lang="de-DE"/>
          </a:p>
        </p:txBody>
      </p:sp>
      <p:sp>
        <p:nvSpPr>
          <p:cNvPr id="3" name="Textfeld 2"/>
          <p:cNvSpPr txBox="1"/>
          <p:nvPr/>
        </p:nvSpPr>
        <p:spPr>
          <a:xfrm>
            <a:off x="251522" y="4731992"/>
            <a:ext cx="2128458" cy="369267"/>
          </a:xfrm>
          <a:prstGeom prst="rect">
            <a:avLst/>
          </a:prstGeom>
          <a:noFill/>
        </p:spPr>
        <p:txBody>
          <a:bodyPr wrap="none" lIns="91372" tIns="45688" rIns="91372" bIns="45688" rtlCol="0">
            <a:spAutoFit/>
          </a:bodyPr>
          <a:lstStyle/>
          <a:p>
            <a:r>
              <a:rPr lang="de-DE" dirty="0" smtClean="0"/>
              <a:t>°nach Website DGTA</a:t>
            </a:r>
            <a:endParaRPr lang="de-DE" dirty="0"/>
          </a:p>
        </p:txBody>
      </p:sp>
      <p:sp>
        <p:nvSpPr>
          <p:cNvPr id="6" name="Textfeld 5"/>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2825818"/>
      </p:ext>
    </p:extLst>
  </p:cSld>
  <p:clrMapOvr>
    <a:masterClrMapping/>
  </p:clrMapOvr>
  <p:transition>
    <p:zoom/>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4" name="Titel 4"/>
          <p:cNvSpPr>
            <a:spLocks noGrp="1"/>
          </p:cNvSpPr>
          <p:nvPr>
            <p:ph type="title"/>
          </p:nvPr>
        </p:nvSpPr>
        <p:spPr/>
        <p:txBody>
          <a:bodyPr/>
          <a:lstStyle/>
          <a:p>
            <a:r>
              <a:rPr lang="de-DE" dirty="0" smtClean="0"/>
              <a:t>Führung</a:t>
            </a:r>
          </a:p>
        </p:txBody>
      </p:sp>
      <p:sp>
        <p:nvSpPr>
          <p:cNvPr id="263175" name="Textplatzhalter 6"/>
          <p:cNvSpPr>
            <a:spLocks noGrp="1"/>
          </p:cNvSpPr>
          <p:nvPr>
            <p:ph sz="half" idx="1"/>
          </p:nvPr>
        </p:nvSpPr>
        <p:spPr/>
        <p:txBody>
          <a:bodyPr>
            <a:normAutofit/>
          </a:bodyPr>
          <a:lstStyle/>
          <a:p>
            <a:r>
              <a:rPr lang="de-DE" sz="2400" dirty="0"/>
              <a:t>Führen heißt, jemanden durch Kommunikation bewegen, sinnvoll bei Wirklichkeitsgestaltung mitzuwirken. </a:t>
            </a:r>
            <a:endParaRPr lang="de-DE" sz="2400" dirty="0" smtClean="0"/>
          </a:p>
          <a:p>
            <a:r>
              <a:rPr lang="de-DE" sz="2400" dirty="0" smtClean="0"/>
              <a:t>Die </a:t>
            </a:r>
            <a:r>
              <a:rPr lang="de-DE" sz="2400" dirty="0"/>
              <a:t>richtige Führung gibt es nicht. </a:t>
            </a:r>
            <a:endParaRPr lang="de-DE" sz="2400" dirty="0" smtClean="0"/>
          </a:p>
          <a:p>
            <a:r>
              <a:rPr lang="de-DE" sz="2400" dirty="0" smtClean="0"/>
              <a:t>Erfolgreiche </a:t>
            </a:r>
            <a:r>
              <a:rPr lang="de-DE" sz="2400" dirty="0"/>
              <a:t>Führung ja. </a:t>
            </a:r>
            <a:endParaRPr lang="de-DE" sz="2400" dirty="0" smtClean="0"/>
          </a:p>
          <a:p>
            <a:r>
              <a:rPr lang="de-DE" sz="2400" dirty="0" smtClean="0"/>
              <a:t>In </a:t>
            </a:r>
            <a:r>
              <a:rPr lang="de-DE" sz="2400" dirty="0"/>
              <a:t>Führung zeigt sich Kultur. </a:t>
            </a:r>
            <a:endParaRPr lang="de-DE" sz="2400" dirty="0" smtClean="0"/>
          </a:p>
          <a:p>
            <a:r>
              <a:rPr lang="de-DE" sz="2400" dirty="0" smtClean="0"/>
              <a:t>Führung </a:t>
            </a:r>
            <a:r>
              <a:rPr lang="de-DE" sz="2400" dirty="0"/>
              <a:t>prägt Kultur</a:t>
            </a:r>
            <a:r>
              <a:rPr lang="de-DE" sz="2400" b="1" dirty="0"/>
              <a:t>.</a:t>
            </a:r>
          </a:p>
        </p:txBody>
      </p:sp>
      <p:sp>
        <p:nvSpPr>
          <p:cNvPr id="4" name="Textfeld 3"/>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2"/>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2"/>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3"/>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3"/>
              </a:rPr>
              <a:t/>
            </a:r>
            <a:br>
              <a:rPr lang="de-DE" sz="700" b="0" i="1" dirty="0" smtClean="0">
                <a:solidFill>
                  <a:schemeClr val="tx1"/>
                </a:solidFill>
                <a:latin typeface="Arial" panose="020B0604020202020204" pitchFamily="34" charset="0"/>
                <a:cs typeface="Arial" panose="020B0604020202020204" pitchFamily="34" charset="0"/>
                <a:hlinkClick r:id="rId3"/>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13734001"/>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4" name="Titel 4"/>
          <p:cNvSpPr>
            <a:spLocks noGrp="1"/>
          </p:cNvSpPr>
          <p:nvPr>
            <p:ph type="title"/>
          </p:nvPr>
        </p:nvSpPr>
        <p:spPr/>
        <p:txBody>
          <a:bodyPr/>
          <a:lstStyle/>
          <a:p>
            <a:r>
              <a:rPr lang="de-DE" smtClean="0"/>
              <a:t>Führungsstile</a:t>
            </a:r>
            <a:endParaRPr lang="de-DE" dirty="0" smtClean="0"/>
          </a:p>
        </p:txBody>
      </p:sp>
      <p:sp>
        <p:nvSpPr>
          <p:cNvPr id="217095" name="Textplatzhalter 6"/>
          <p:cNvSpPr>
            <a:spLocks noGrp="1"/>
          </p:cNvSpPr>
          <p:nvPr>
            <p:ph type="body" sz="quarter" idx="1"/>
          </p:nvPr>
        </p:nvSpPr>
        <p:spPr>
          <a:xfrm>
            <a:off x="611192" y="1131889"/>
            <a:ext cx="6840537" cy="3816350"/>
          </a:xfrm>
        </p:spPr>
        <p:txBody>
          <a:bodyPr/>
          <a:lstStyle/>
          <a:p>
            <a:r>
              <a:rPr lang="de-DE" dirty="0" smtClean="0"/>
              <a:t>Tausend Arten und Stile Führung zu bewerkstelligen:</a:t>
            </a:r>
          </a:p>
          <a:p>
            <a:endParaRPr lang="de-DE" dirty="0" smtClean="0"/>
          </a:p>
          <a:p>
            <a:pPr lvl="1"/>
            <a:r>
              <a:rPr lang="de-DE" dirty="0" smtClean="0"/>
              <a:t>Pina Bausch – Wuppertal: </a:t>
            </a:r>
            <a:endParaRPr lang="de-DE" dirty="0" smtClean="0">
              <a:solidFill>
                <a:srgbClr val="AF1428"/>
              </a:solidFill>
            </a:endParaRPr>
          </a:p>
          <a:p>
            <a:pPr lvl="1"/>
            <a:r>
              <a:rPr lang="de-DE" dirty="0" smtClean="0">
                <a:solidFill>
                  <a:srgbClr val="AF1428"/>
                </a:solidFill>
              </a:rPr>
              <a:t>Aufmerksamkeit, Entfaltungsraum und Anregung </a:t>
            </a:r>
            <a:br>
              <a:rPr lang="de-DE" dirty="0" smtClean="0">
                <a:solidFill>
                  <a:srgbClr val="AF1428"/>
                </a:solidFill>
              </a:rPr>
            </a:br>
            <a:r>
              <a:rPr lang="de-DE" dirty="0" smtClean="0">
                <a:solidFill>
                  <a:srgbClr val="AF1428"/>
                </a:solidFill>
              </a:rPr>
              <a:t>(wenig Drehbuch)</a:t>
            </a:r>
          </a:p>
          <a:p>
            <a:pPr lvl="1"/>
            <a:r>
              <a:rPr lang="de-DE" dirty="0" smtClean="0"/>
              <a:t>John Neumeier – HH:</a:t>
            </a:r>
            <a:endParaRPr lang="de-DE" dirty="0" smtClean="0">
              <a:solidFill>
                <a:srgbClr val="AF1428"/>
              </a:solidFill>
            </a:endParaRPr>
          </a:p>
          <a:p>
            <a:pPr lvl="1"/>
            <a:r>
              <a:rPr lang="de-DE" dirty="0" smtClean="0">
                <a:solidFill>
                  <a:srgbClr val="AF1428"/>
                </a:solidFill>
              </a:rPr>
              <a:t>Entwerfen und in enger Bezogenheit einstudieren </a:t>
            </a:r>
            <a:br>
              <a:rPr lang="de-DE" dirty="0" smtClean="0">
                <a:solidFill>
                  <a:srgbClr val="AF1428"/>
                </a:solidFill>
              </a:rPr>
            </a:br>
            <a:r>
              <a:rPr lang="de-DE" dirty="0" smtClean="0">
                <a:solidFill>
                  <a:srgbClr val="AF1428"/>
                </a:solidFill>
              </a:rPr>
              <a:t>(viel Drehbuch) </a:t>
            </a:r>
          </a:p>
          <a:p>
            <a:endParaRPr lang="de-DE" dirty="0" smtClean="0"/>
          </a:p>
        </p:txBody>
      </p:sp>
      <p:sp>
        <p:nvSpPr>
          <p:cNvPr id="4" name="Textfeld 3"/>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2"/>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2"/>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3"/>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3"/>
              </a:rPr>
              <a:t/>
            </a:r>
            <a:br>
              <a:rPr lang="de-DE" sz="700" b="0" i="1" dirty="0" smtClean="0">
                <a:solidFill>
                  <a:schemeClr val="tx1"/>
                </a:solidFill>
                <a:latin typeface="Arial" panose="020B0604020202020204" pitchFamily="34" charset="0"/>
                <a:cs typeface="Arial" panose="020B0604020202020204" pitchFamily="34" charset="0"/>
                <a:hlinkClick r:id="rId3"/>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61933300"/>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4" name="Titel 4"/>
          <p:cNvSpPr>
            <a:spLocks noGrp="1"/>
          </p:cNvSpPr>
          <p:nvPr>
            <p:ph type="title"/>
          </p:nvPr>
        </p:nvSpPr>
        <p:spPr>
          <a:xfrm>
            <a:off x="323528" y="411510"/>
            <a:ext cx="6840537" cy="1296640"/>
          </a:xfrm>
        </p:spPr>
        <p:txBody>
          <a:bodyPr/>
          <a:lstStyle/>
          <a:p>
            <a:r>
              <a:rPr lang="de-DE" dirty="0" smtClean="0"/>
              <a:t>Management und Führung</a:t>
            </a:r>
          </a:p>
        </p:txBody>
      </p:sp>
      <p:sp>
        <p:nvSpPr>
          <p:cNvPr id="217095" name="Textplatzhalter 6"/>
          <p:cNvSpPr>
            <a:spLocks noGrp="1"/>
          </p:cNvSpPr>
          <p:nvPr>
            <p:ph type="body" sz="quarter" idx="1"/>
          </p:nvPr>
        </p:nvSpPr>
        <p:spPr>
          <a:xfrm>
            <a:off x="179512" y="2355726"/>
            <a:ext cx="7417192" cy="3816350"/>
          </a:xfrm>
        </p:spPr>
        <p:txBody>
          <a:bodyPr>
            <a:noAutofit/>
          </a:bodyPr>
          <a:lstStyle/>
          <a:p>
            <a:r>
              <a:rPr lang="de-DE" sz="2400" dirty="0" smtClean="0"/>
              <a:t>Management braucht Design-Kompetenz</a:t>
            </a:r>
          </a:p>
          <a:p>
            <a:r>
              <a:rPr lang="de-DE" sz="2400" dirty="0" smtClean="0"/>
              <a:t> (Drehbuch)</a:t>
            </a:r>
          </a:p>
          <a:p>
            <a:r>
              <a:rPr lang="de-DE" sz="2400" dirty="0" smtClean="0"/>
              <a:t>Führung braucht Beziehungskompetenz  (Regie)</a:t>
            </a:r>
          </a:p>
          <a:p>
            <a:r>
              <a:rPr lang="de-DE" sz="2400" dirty="0" smtClean="0"/>
              <a:t>Alltags- Management  </a:t>
            </a:r>
            <a:r>
              <a:rPr lang="de-DE" sz="2400" dirty="0" smtClean="0">
                <a:sym typeface="Wingdings"/>
              </a:rPr>
              <a:t>  strategisches Management</a:t>
            </a:r>
          </a:p>
          <a:p>
            <a:r>
              <a:rPr lang="de-DE" sz="2400" dirty="0"/>
              <a:t>Alltags- </a:t>
            </a:r>
            <a:r>
              <a:rPr lang="de-DE" sz="2400" dirty="0" smtClean="0"/>
              <a:t>Führung (Tages-Regie)  </a:t>
            </a:r>
            <a:r>
              <a:rPr lang="de-DE" sz="2400" dirty="0">
                <a:sym typeface="Wingdings"/>
              </a:rPr>
              <a:t>  strategisches </a:t>
            </a:r>
            <a:r>
              <a:rPr lang="de-DE" sz="2400" dirty="0" smtClean="0">
                <a:sym typeface="Wingdings"/>
              </a:rPr>
              <a:t>Management (Neu-Inszenierungs-Regie)</a:t>
            </a:r>
            <a:endParaRPr lang="de-DE" sz="2400" dirty="0">
              <a:sym typeface="Wingdings"/>
            </a:endParaRPr>
          </a:p>
          <a:p>
            <a:endParaRPr lang="de-DE" sz="2400" dirty="0" smtClean="0">
              <a:sym typeface="Wingdings"/>
            </a:endParaRPr>
          </a:p>
          <a:p>
            <a:endParaRPr lang="de-DE" sz="2400" dirty="0" smtClean="0">
              <a:sym typeface="Wingdings"/>
            </a:endParaRPr>
          </a:p>
          <a:p>
            <a:endParaRPr lang="de-DE" sz="2400" dirty="0" smtClean="0"/>
          </a:p>
          <a:p>
            <a:endParaRPr lang="de-DE" sz="2400" dirty="0" smtClean="0"/>
          </a:p>
        </p:txBody>
      </p:sp>
      <p:sp>
        <p:nvSpPr>
          <p:cNvPr id="4" name="Textfeld 3"/>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2"/>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2"/>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3"/>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3"/>
              </a:rPr>
              <a:t/>
            </a:r>
            <a:br>
              <a:rPr lang="de-DE" sz="700" b="0" i="1" dirty="0" smtClean="0">
                <a:solidFill>
                  <a:schemeClr val="tx1"/>
                </a:solidFill>
                <a:latin typeface="Arial" panose="020B0604020202020204" pitchFamily="34" charset="0"/>
                <a:cs typeface="Arial" panose="020B0604020202020204" pitchFamily="34" charset="0"/>
                <a:hlinkClick r:id="rId3"/>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3499946"/>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1"/>
          <p:cNvSpPr/>
          <p:nvPr/>
        </p:nvSpPr>
        <p:spPr>
          <a:xfrm>
            <a:off x="251520" y="2139708"/>
            <a:ext cx="6480720" cy="2308090"/>
          </a:xfrm>
          <a:prstGeom prst="rect">
            <a:avLst/>
          </a:prstGeom>
        </p:spPr>
        <p:txBody>
          <a:bodyPr wrap="square" lIns="91202" tIns="45604" rIns="91202" bIns="45604">
            <a:spAutoFit/>
          </a:bodyPr>
          <a:lstStyle/>
          <a:p>
            <a:pPr marL="456015" indent="-456015">
              <a:buFont typeface="Arial"/>
              <a:buChar char="•"/>
            </a:pPr>
            <a:r>
              <a:rPr lang="de-DE" sz="2400" dirty="0" smtClean="0"/>
              <a:t>Persönliches und mediales Lernen </a:t>
            </a:r>
          </a:p>
          <a:p>
            <a:pPr marL="456015" indent="-456015">
              <a:buFont typeface="Arial"/>
              <a:buChar char="•"/>
            </a:pPr>
            <a:r>
              <a:rPr lang="de-DE" sz="2400" dirty="0" smtClean="0"/>
              <a:t>Beziehungs-Qualitäten (z.B. Leitbild-Distanz)</a:t>
            </a:r>
          </a:p>
          <a:p>
            <a:pPr marL="456015" indent="-456015">
              <a:buFont typeface="Arial"/>
              <a:buChar char="•"/>
            </a:pPr>
            <a:r>
              <a:rPr lang="de-DE" sz="2400" dirty="0"/>
              <a:t>Lernen als Kultur einer Gemeinschaft</a:t>
            </a:r>
          </a:p>
          <a:p>
            <a:pPr marL="456015" indent="-456015">
              <a:buFont typeface="Arial"/>
              <a:buChar char="•"/>
            </a:pPr>
            <a:r>
              <a:rPr lang="de-DE" sz="2400" dirty="0" smtClean="0"/>
              <a:t>Systemische </a:t>
            </a:r>
            <a:r>
              <a:rPr lang="de-DE" sz="2400" dirty="0"/>
              <a:t>Didaktik - Programmqualität</a:t>
            </a:r>
          </a:p>
          <a:p>
            <a:pPr marL="456015" indent="-456015">
              <a:buFont typeface="Arial"/>
              <a:buChar char="•"/>
            </a:pPr>
            <a:endParaRPr lang="de-DE" sz="2400" dirty="0" smtClean="0"/>
          </a:p>
          <a:p>
            <a:pPr marL="456015" indent="-456015">
              <a:buFont typeface="Arial"/>
              <a:buChar char="•"/>
            </a:pPr>
            <a:endParaRPr lang="de-DE" sz="2400" dirty="0"/>
          </a:p>
        </p:txBody>
      </p:sp>
      <p:sp>
        <p:nvSpPr>
          <p:cNvPr id="3" name="Inhaltsplatzhalter 2"/>
          <p:cNvSpPr>
            <a:spLocks noGrp="1"/>
          </p:cNvSpPr>
          <p:nvPr>
            <p:ph sz="half" idx="1"/>
          </p:nvPr>
        </p:nvSpPr>
        <p:spPr>
          <a:xfrm>
            <a:off x="179512" y="339503"/>
            <a:ext cx="7272808" cy="1109915"/>
          </a:xfrm>
        </p:spPr>
        <p:txBody>
          <a:bodyPr>
            <a:normAutofit/>
          </a:bodyPr>
          <a:lstStyle/>
          <a:p>
            <a:pPr lvl="0"/>
            <a:r>
              <a:rPr lang="de-DE" sz="2800" b="1" dirty="0" smtClean="0">
                <a:solidFill>
                  <a:srgbClr val="00318A"/>
                </a:solidFill>
                <a:latin typeface="Trebuchet MS" charset="0"/>
              </a:rPr>
              <a:t>4.5.</a:t>
            </a:r>
            <a:r>
              <a:rPr lang="de-DE" sz="2800" b="1" dirty="0" smtClean="0">
                <a:solidFill>
                  <a:srgbClr val="00318A"/>
                </a:solidFill>
                <a:latin typeface="Trebuchet MS" charset="0"/>
                <a:ea typeface="+mj-ea"/>
                <a:cs typeface="+mj-cs"/>
              </a:rPr>
              <a:t>   Gemeinschaftliches Lernen</a:t>
            </a:r>
            <a:endParaRPr lang="en-US" dirty="0"/>
          </a:p>
        </p:txBody>
      </p:sp>
      <p:sp>
        <p:nvSpPr>
          <p:cNvPr id="4" name="Textfeld 3"/>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2"/>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2"/>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3"/>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3"/>
              </a:rPr>
              <a:t/>
            </a:r>
            <a:br>
              <a:rPr lang="de-DE" sz="700" b="0" i="1" dirty="0" smtClean="0">
                <a:solidFill>
                  <a:schemeClr val="tx1"/>
                </a:solidFill>
                <a:latin typeface="Arial" panose="020B0604020202020204" pitchFamily="34" charset="0"/>
                <a:cs typeface="Arial" panose="020B0604020202020204" pitchFamily="34" charset="0"/>
                <a:hlinkClick r:id="rId3"/>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75486011"/>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7" name="Rectangle 19"/>
          <p:cNvSpPr>
            <a:spLocks noChangeArrowheads="1"/>
          </p:cNvSpPr>
          <p:nvPr/>
        </p:nvSpPr>
        <p:spPr bwMode="auto">
          <a:xfrm>
            <a:off x="2409828" y="1285883"/>
            <a:ext cx="9144000" cy="371216"/>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89716" tIns="46653" rIns="89716" bIns="46653">
            <a:spAutoFit/>
          </a:bodyPr>
          <a:lstStyle/>
          <a:p>
            <a:pPr>
              <a:defRPr/>
            </a:pPr>
            <a:endParaRPr lang="de-DE">
              <a:cs typeface="+mn-cs"/>
            </a:endParaRPr>
          </a:p>
        </p:txBody>
      </p:sp>
      <p:sp>
        <p:nvSpPr>
          <p:cNvPr id="3" name="Textfeld 2"/>
          <p:cNvSpPr txBox="1"/>
          <p:nvPr/>
        </p:nvSpPr>
        <p:spPr>
          <a:xfrm>
            <a:off x="1043608" y="4681842"/>
            <a:ext cx="5112568" cy="461431"/>
          </a:xfrm>
          <a:prstGeom prst="rect">
            <a:avLst/>
          </a:prstGeom>
          <a:noFill/>
        </p:spPr>
        <p:txBody>
          <a:bodyPr wrap="square" lIns="91202" tIns="45604" rIns="91202" bIns="45604" rtlCol="0">
            <a:spAutoFit/>
          </a:bodyPr>
          <a:lstStyle/>
          <a:p>
            <a:r>
              <a:rPr lang="en-US" sz="2400" dirty="0">
                <a:solidFill>
                  <a:schemeClr val="bg1"/>
                </a:solidFill>
              </a:rPr>
              <a:t>Die Kunst mehrspännig </a:t>
            </a:r>
            <a:r>
              <a:rPr lang="en-US" sz="2400" dirty="0">
                <a:solidFill>
                  <a:srgbClr val="FFFFFF"/>
                </a:solidFill>
              </a:rPr>
              <a:t>zu fahren</a:t>
            </a:r>
            <a:endParaRPr lang="en-US" sz="2400" dirty="0"/>
          </a:p>
        </p:txBody>
      </p:sp>
      <p:sp>
        <p:nvSpPr>
          <p:cNvPr id="5" name="Textfeld 4"/>
          <p:cNvSpPr txBox="1"/>
          <p:nvPr/>
        </p:nvSpPr>
        <p:spPr>
          <a:xfrm>
            <a:off x="2051727" y="4515971"/>
            <a:ext cx="3650880" cy="461431"/>
          </a:xfrm>
          <a:prstGeom prst="rect">
            <a:avLst/>
          </a:prstGeom>
          <a:noFill/>
        </p:spPr>
        <p:txBody>
          <a:bodyPr wrap="none" lIns="91202" tIns="45604" rIns="91202" bIns="45604" rtlCol="0">
            <a:spAutoFit/>
          </a:bodyPr>
          <a:lstStyle/>
          <a:p>
            <a:r>
              <a:rPr lang="en-US" sz="2400" dirty="0">
                <a:solidFill>
                  <a:srgbClr val="FFFFFF"/>
                </a:solidFill>
              </a:rPr>
              <a:t>Gemeinsam Kreativ werden</a:t>
            </a:r>
          </a:p>
        </p:txBody>
      </p:sp>
      <p:pic>
        <p:nvPicPr>
          <p:cNvPr id="2" name="Bild 1" descr="Marokko 2 146 Kopie.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6858000" cy="5143500"/>
          </a:xfrm>
          <a:prstGeom prst="rect">
            <a:avLst/>
          </a:prstGeom>
        </p:spPr>
      </p:pic>
      <p:sp>
        <p:nvSpPr>
          <p:cNvPr id="4" name="Textfeld 3"/>
          <p:cNvSpPr txBox="1"/>
          <p:nvPr/>
        </p:nvSpPr>
        <p:spPr>
          <a:xfrm>
            <a:off x="179519" y="339508"/>
            <a:ext cx="2660374" cy="461431"/>
          </a:xfrm>
          <a:prstGeom prst="rect">
            <a:avLst/>
          </a:prstGeom>
          <a:noFill/>
        </p:spPr>
        <p:txBody>
          <a:bodyPr wrap="none" lIns="91202" tIns="45604" rIns="91202" bIns="45604" rtlCol="0">
            <a:spAutoFit/>
          </a:bodyPr>
          <a:lstStyle/>
          <a:p>
            <a:r>
              <a:rPr lang="en-US" sz="2400" dirty="0">
                <a:solidFill>
                  <a:srgbClr val="FFFFFF"/>
                </a:solidFill>
              </a:rPr>
              <a:t>Sich was </a:t>
            </a:r>
            <a:r>
              <a:rPr lang="en-US" sz="2400" dirty="0" err="1">
                <a:solidFill>
                  <a:srgbClr val="FFFFFF"/>
                </a:solidFill>
              </a:rPr>
              <a:t>abschauen</a:t>
            </a:r>
            <a:endParaRPr lang="en-US" sz="2400" dirty="0">
              <a:solidFill>
                <a:srgbClr val="FFFFFF"/>
              </a:solidFill>
            </a:endParaRPr>
          </a:p>
        </p:txBody>
      </p:sp>
      <p:sp>
        <p:nvSpPr>
          <p:cNvPr id="7" name="Textfeld 6"/>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4"/>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4"/>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5"/>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5"/>
              </a:rPr>
              <a:t/>
            </a:r>
            <a:br>
              <a:rPr lang="de-DE" sz="700" b="0" i="1" dirty="0" smtClean="0">
                <a:solidFill>
                  <a:schemeClr val="tx1"/>
                </a:solidFill>
                <a:latin typeface="Arial" panose="020B0604020202020204" pitchFamily="34" charset="0"/>
                <a:cs typeface="Arial" panose="020B0604020202020204" pitchFamily="34" charset="0"/>
                <a:hlinkClick r:id="rId5"/>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17228413"/>
      </p:ext>
    </p:extLst>
  </p:cSld>
  <p:clrMapOvr>
    <a:masterClrMapping/>
  </p:clrMapOvr>
  <p:transition>
    <p:zoom/>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7" name="Rectangle 19"/>
          <p:cNvSpPr>
            <a:spLocks noChangeArrowheads="1"/>
          </p:cNvSpPr>
          <p:nvPr/>
        </p:nvSpPr>
        <p:spPr bwMode="auto">
          <a:xfrm>
            <a:off x="2409828" y="1285883"/>
            <a:ext cx="9144000" cy="371216"/>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89716" tIns="46653" rIns="89716" bIns="46653">
            <a:spAutoFit/>
          </a:bodyPr>
          <a:lstStyle/>
          <a:p>
            <a:pPr>
              <a:defRPr/>
            </a:pPr>
            <a:endParaRPr lang="de-DE">
              <a:cs typeface="+mn-cs"/>
            </a:endParaRPr>
          </a:p>
        </p:txBody>
      </p:sp>
      <p:sp>
        <p:nvSpPr>
          <p:cNvPr id="3" name="Textfeld 2"/>
          <p:cNvSpPr txBox="1"/>
          <p:nvPr/>
        </p:nvSpPr>
        <p:spPr>
          <a:xfrm>
            <a:off x="1043608" y="4681842"/>
            <a:ext cx="5112568" cy="461431"/>
          </a:xfrm>
          <a:prstGeom prst="rect">
            <a:avLst/>
          </a:prstGeom>
          <a:noFill/>
        </p:spPr>
        <p:txBody>
          <a:bodyPr wrap="square" lIns="91202" tIns="45604" rIns="91202" bIns="45604" rtlCol="0">
            <a:spAutoFit/>
          </a:bodyPr>
          <a:lstStyle/>
          <a:p>
            <a:r>
              <a:rPr lang="en-US" sz="2400" dirty="0">
                <a:solidFill>
                  <a:schemeClr val="bg1"/>
                </a:solidFill>
              </a:rPr>
              <a:t>Die Kunst mehrspännig </a:t>
            </a:r>
            <a:r>
              <a:rPr lang="en-US" sz="2400" dirty="0">
                <a:solidFill>
                  <a:srgbClr val="FFFFFF"/>
                </a:solidFill>
              </a:rPr>
              <a:t>zu fahren</a:t>
            </a:r>
            <a:endParaRPr lang="en-US" sz="2400" dirty="0"/>
          </a:p>
        </p:txBody>
      </p:sp>
      <p:sp>
        <p:nvSpPr>
          <p:cNvPr id="5" name="Textfeld 4"/>
          <p:cNvSpPr txBox="1"/>
          <p:nvPr/>
        </p:nvSpPr>
        <p:spPr>
          <a:xfrm>
            <a:off x="2051727" y="4515971"/>
            <a:ext cx="3650880" cy="461431"/>
          </a:xfrm>
          <a:prstGeom prst="rect">
            <a:avLst/>
          </a:prstGeom>
          <a:noFill/>
        </p:spPr>
        <p:txBody>
          <a:bodyPr wrap="none" lIns="91202" tIns="45604" rIns="91202" bIns="45604" rtlCol="0">
            <a:spAutoFit/>
          </a:bodyPr>
          <a:lstStyle/>
          <a:p>
            <a:r>
              <a:rPr lang="en-US" sz="2400" dirty="0">
                <a:solidFill>
                  <a:srgbClr val="FFFFFF"/>
                </a:solidFill>
              </a:rPr>
              <a:t>Gemeinsam Kreativ werden</a:t>
            </a:r>
          </a:p>
        </p:txBody>
      </p:sp>
      <p:pic>
        <p:nvPicPr>
          <p:cNvPr id="2" name="Bild 1" descr="Marokko 2 159 Kopie.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6858000" cy="5143500"/>
          </a:xfrm>
          <a:prstGeom prst="rect">
            <a:avLst/>
          </a:prstGeom>
        </p:spPr>
      </p:pic>
      <p:sp>
        <p:nvSpPr>
          <p:cNvPr id="4" name="Textfeld 3"/>
          <p:cNvSpPr txBox="1"/>
          <p:nvPr/>
        </p:nvSpPr>
        <p:spPr>
          <a:xfrm>
            <a:off x="179518" y="339508"/>
            <a:ext cx="4495912" cy="461431"/>
          </a:xfrm>
          <a:prstGeom prst="rect">
            <a:avLst/>
          </a:prstGeom>
          <a:noFill/>
        </p:spPr>
        <p:txBody>
          <a:bodyPr wrap="none" lIns="91202" tIns="45604" rIns="91202" bIns="45604" rtlCol="0">
            <a:spAutoFit/>
          </a:bodyPr>
          <a:lstStyle/>
          <a:p>
            <a:r>
              <a:rPr lang="en-US" sz="2400" dirty="0">
                <a:solidFill>
                  <a:srgbClr val="FFFFFF"/>
                </a:solidFill>
              </a:rPr>
              <a:t>und in </a:t>
            </a:r>
            <a:r>
              <a:rPr lang="en-US" sz="2400" dirty="0" err="1">
                <a:solidFill>
                  <a:srgbClr val="FFFFFF"/>
                </a:solidFill>
              </a:rPr>
              <a:t>eigener</a:t>
            </a:r>
            <a:r>
              <a:rPr lang="en-US" sz="2400" dirty="0">
                <a:solidFill>
                  <a:srgbClr val="FFFFFF"/>
                </a:solidFill>
              </a:rPr>
              <a:t> Weise </a:t>
            </a:r>
            <a:r>
              <a:rPr lang="en-US" sz="2400" dirty="0" err="1">
                <a:solidFill>
                  <a:srgbClr val="FFFFFF"/>
                </a:solidFill>
              </a:rPr>
              <a:t>nachmachen</a:t>
            </a:r>
            <a:endParaRPr lang="en-US" sz="2400" dirty="0">
              <a:solidFill>
                <a:srgbClr val="FFFFFF"/>
              </a:solidFill>
            </a:endParaRPr>
          </a:p>
        </p:txBody>
      </p:sp>
      <p:sp>
        <p:nvSpPr>
          <p:cNvPr id="7" name="Textfeld 6"/>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4"/>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4"/>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5"/>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5"/>
              </a:rPr>
              <a:t/>
            </a:r>
            <a:br>
              <a:rPr lang="de-DE" sz="700" b="0" i="1" dirty="0" smtClean="0">
                <a:solidFill>
                  <a:schemeClr val="tx1"/>
                </a:solidFill>
                <a:latin typeface="Arial" panose="020B0604020202020204" pitchFamily="34" charset="0"/>
                <a:cs typeface="Arial" panose="020B0604020202020204" pitchFamily="34" charset="0"/>
                <a:hlinkClick r:id="rId5"/>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24017107"/>
      </p:ext>
    </p:extLst>
  </p:cSld>
  <p:clrMapOvr>
    <a:masterClrMapping/>
  </p:clrMapOvr>
  <p:transition>
    <p:zoom/>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Bild 4" descr="PersonenSystemQualifizierung.jpg"/>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79512" y="1635646"/>
            <a:ext cx="6984776" cy="4656517"/>
          </a:xfrm>
          <a:prstGeom prst="rect">
            <a:avLst/>
          </a:prstGeom>
        </p:spPr>
      </p:pic>
      <p:sp>
        <p:nvSpPr>
          <p:cNvPr id="6" name="Titel 3"/>
          <p:cNvSpPr txBox="1">
            <a:spLocks/>
          </p:cNvSpPr>
          <p:nvPr/>
        </p:nvSpPr>
        <p:spPr>
          <a:xfrm>
            <a:off x="395537" y="411510"/>
            <a:ext cx="6552728" cy="1296640"/>
          </a:xfrm>
          <a:prstGeom prst="rect">
            <a:avLst/>
          </a:prstGeom>
        </p:spPr>
        <p:txBody>
          <a:bodyPr vert="horz" lIns="91151" tIns="45578" rIns="91151" bIns="45578" rtlCol="0" anchor="ctr">
            <a:noAutofit/>
          </a:bodyPr>
          <a:lstStyle>
            <a:lvl1pPr algn="l" defTabSz="911522" rtl="0" eaLnBrk="1" latinLnBrk="0" hangingPunct="1">
              <a:spcBef>
                <a:spcPct val="0"/>
              </a:spcBef>
              <a:buNone/>
              <a:defRPr sz="2800" kern="1200">
                <a:solidFill>
                  <a:srgbClr val="575984"/>
                </a:solidFill>
                <a:latin typeface="AkkuratStd" pitchFamily="34" charset="0"/>
                <a:ea typeface="+mj-ea"/>
                <a:cs typeface="+mj-cs"/>
              </a:defRPr>
            </a:lvl1pPr>
          </a:lstStyle>
          <a:p>
            <a:r>
              <a:rPr lang="de-DE" dirty="0" smtClean="0"/>
              <a:t>Personen-/ -System –Qualifizierung </a:t>
            </a:r>
            <a:endParaRPr lang="de-DE" dirty="0"/>
          </a:p>
        </p:txBody>
      </p:sp>
      <p:sp>
        <p:nvSpPr>
          <p:cNvPr id="8" name="Textfeld 7"/>
          <p:cNvSpPr txBox="1"/>
          <p:nvPr/>
        </p:nvSpPr>
        <p:spPr>
          <a:xfrm>
            <a:off x="7854512" y="2336529"/>
            <a:ext cx="184666" cy="369332"/>
          </a:xfrm>
          <a:prstGeom prst="rect">
            <a:avLst/>
          </a:prstGeom>
          <a:noFill/>
        </p:spPr>
        <p:txBody>
          <a:bodyPr wrap="none" rtlCol="0">
            <a:spAutoFit/>
          </a:bodyPr>
          <a:lstStyle/>
          <a:p>
            <a:endParaRPr lang="de-DE" dirty="0"/>
          </a:p>
        </p:txBody>
      </p:sp>
      <p:sp>
        <p:nvSpPr>
          <p:cNvPr id="9" name="Textfeld 8"/>
          <p:cNvSpPr txBox="1"/>
          <p:nvPr/>
        </p:nvSpPr>
        <p:spPr>
          <a:xfrm>
            <a:off x="899592" y="2571750"/>
            <a:ext cx="5631980" cy="369332"/>
          </a:xfrm>
          <a:prstGeom prst="rect">
            <a:avLst/>
          </a:prstGeom>
          <a:noFill/>
        </p:spPr>
        <p:txBody>
          <a:bodyPr wrap="none" rtlCol="0">
            <a:spAutoFit/>
          </a:bodyPr>
          <a:lstStyle/>
          <a:p>
            <a:r>
              <a:rPr lang="de-DE" dirty="0" smtClean="0"/>
              <a:t>System-intelligente			 Personen-sensible</a:t>
            </a:r>
            <a:endParaRPr lang="de-DE" dirty="0"/>
          </a:p>
        </p:txBody>
      </p:sp>
      <p:sp>
        <p:nvSpPr>
          <p:cNvPr id="7" name="Textfeld 6"/>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3"/>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3"/>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4"/>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4"/>
              </a:rPr>
              <a:t/>
            </a:r>
            <a:br>
              <a:rPr lang="de-DE" sz="700" b="0" i="1" dirty="0" smtClean="0">
                <a:solidFill>
                  <a:schemeClr val="tx1"/>
                </a:solidFill>
                <a:latin typeface="Arial" panose="020B0604020202020204" pitchFamily="34" charset="0"/>
                <a:cs typeface="Arial" panose="020B0604020202020204" pitchFamily="34" charset="0"/>
                <a:hlinkClick r:id="rId4"/>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95815611"/>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sz="half" idx="1"/>
          </p:nvPr>
        </p:nvSpPr>
        <p:spPr>
          <a:xfrm>
            <a:off x="179512" y="339503"/>
            <a:ext cx="7272808" cy="1109915"/>
          </a:xfrm>
        </p:spPr>
        <p:txBody>
          <a:bodyPr>
            <a:normAutofit/>
          </a:bodyPr>
          <a:lstStyle/>
          <a:p>
            <a:pPr lvl="0"/>
            <a:r>
              <a:rPr lang="de-DE" sz="2800" b="1" dirty="0" smtClean="0">
                <a:solidFill>
                  <a:srgbClr val="00318A"/>
                </a:solidFill>
                <a:latin typeface="Trebuchet MS" charset="0"/>
                <a:ea typeface="+mj-ea"/>
                <a:cs typeface="+mj-cs"/>
              </a:rPr>
              <a:t>System-Lernen°</a:t>
            </a:r>
            <a:endParaRPr lang="en-US" dirty="0"/>
          </a:p>
        </p:txBody>
      </p:sp>
      <p:sp>
        <p:nvSpPr>
          <p:cNvPr id="4" name="Rechteck 3"/>
          <p:cNvSpPr/>
          <p:nvPr/>
        </p:nvSpPr>
        <p:spPr>
          <a:xfrm>
            <a:off x="107504" y="1779662"/>
            <a:ext cx="7200800" cy="3323987"/>
          </a:xfrm>
          <a:prstGeom prst="rect">
            <a:avLst/>
          </a:prstGeom>
        </p:spPr>
        <p:txBody>
          <a:bodyPr wrap="square">
            <a:spAutoFit/>
          </a:bodyPr>
          <a:lstStyle/>
          <a:p>
            <a:pPr marL="456015" indent="-456015">
              <a:buFont typeface="+mj-lt"/>
              <a:buAutoNum type="arabicPeriod"/>
            </a:pPr>
            <a:r>
              <a:rPr lang="de-DE" sz="2400" dirty="0" smtClean="0"/>
              <a:t>Als Team Lernen</a:t>
            </a:r>
          </a:p>
          <a:p>
            <a:pPr marL="456015" indent="-456015">
              <a:buFont typeface="+mj-lt"/>
              <a:buAutoNum type="arabicPeriod"/>
            </a:pPr>
            <a:r>
              <a:rPr lang="de-DE" sz="2400" dirty="0" smtClean="0"/>
              <a:t>In Rollen Lernen</a:t>
            </a:r>
          </a:p>
          <a:p>
            <a:pPr marL="456015" indent="-456015">
              <a:buFont typeface="+mj-lt"/>
              <a:buAutoNum type="arabicPeriod"/>
            </a:pPr>
            <a:r>
              <a:rPr lang="de-DE" sz="2400" dirty="0" smtClean="0"/>
              <a:t>Lernen + Arbeiten im Verbund</a:t>
            </a:r>
          </a:p>
          <a:p>
            <a:pPr marL="456015" indent="-456015">
              <a:buFont typeface="+mj-lt"/>
              <a:buAutoNum type="arabicPeriod"/>
            </a:pPr>
            <a:r>
              <a:rPr lang="de-DE" sz="2400" dirty="0" smtClean="0"/>
              <a:t>Lernen mit Multiplikationseffekt</a:t>
            </a:r>
          </a:p>
          <a:p>
            <a:pPr marL="456015" indent="-456015">
              <a:buFont typeface="+mj-lt"/>
              <a:buAutoNum type="arabicPeriod"/>
            </a:pPr>
            <a:r>
              <a:rPr lang="de-DE" sz="2400" dirty="0" smtClean="0"/>
              <a:t>Lernen m Alltag </a:t>
            </a:r>
          </a:p>
          <a:p>
            <a:pPr marL="456015" indent="-456015">
              <a:buFont typeface="+mj-lt"/>
              <a:buAutoNum type="arabicPeriod"/>
            </a:pPr>
            <a:r>
              <a:rPr lang="de-DE" sz="2400" dirty="0" smtClean="0"/>
              <a:t>Einbettung in Leistungskultur</a:t>
            </a:r>
          </a:p>
          <a:p>
            <a:pPr marL="456015" indent="-456015">
              <a:buFont typeface="+mj-lt"/>
              <a:buAutoNum type="arabicPeriod"/>
            </a:pPr>
            <a:r>
              <a:rPr lang="de-DE" sz="2400" dirty="0" smtClean="0"/>
              <a:t>Integration in PE und OE</a:t>
            </a:r>
            <a:endParaRPr lang="de-DE" sz="2400" dirty="0"/>
          </a:p>
          <a:p>
            <a:r>
              <a:rPr lang="de-DE" sz="2400" dirty="0" smtClean="0"/>
              <a:t>° </a:t>
            </a:r>
            <a:r>
              <a:rPr lang="de-DE" b="1" dirty="0"/>
              <a:t>System-</a:t>
            </a:r>
            <a:r>
              <a:rPr lang="de-DE" b="1" dirty="0" smtClean="0"/>
              <a:t>Lernen   - </a:t>
            </a:r>
            <a:r>
              <a:rPr lang="de-DE" dirty="0" smtClean="0"/>
              <a:t>Integrative </a:t>
            </a:r>
            <a:r>
              <a:rPr lang="de-DE" dirty="0"/>
              <a:t>Lernkultur für Individuen und Systeme</a:t>
            </a:r>
          </a:p>
          <a:p>
            <a:r>
              <a:rPr lang="de-DE" dirty="0" smtClean="0"/>
              <a:t>    </a:t>
            </a:r>
            <a:r>
              <a:rPr lang="de-DE" dirty="0"/>
              <a:t>Bernd Schmid 4/2017</a:t>
            </a:r>
          </a:p>
        </p:txBody>
      </p:sp>
      <p:sp>
        <p:nvSpPr>
          <p:cNvPr id="5" name="Textfeld 4"/>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2"/>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2"/>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3"/>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3"/>
              </a:rPr>
              <a:t/>
            </a:r>
            <a:br>
              <a:rPr lang="de-DE" sz="700" b="0" i="1" dirty="0" smtClean="0">
                <a:solidFill>
                  <a:schemeClr val="tx1"/>
                </a:solidFill>
                <a:latin typeface="Arial" panose="020B0604020202020204" pitchFamily="34" charset="0"/>
                <a:cs typeface="Arial" panose="020B0604020202020204" pitchFamily="34" charset="0"/>
                <a:hlinkClick r:id="rId3"/>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43231034"/>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8" name="Titel 1"/>
          <p:cNvSpPr>
            <a:spLocks noGrp="1"/>
          </p:cNvSpPr>
          <p:nvPr>
            <p:ph type="title"/>
          </p:nvPr>
        </p:nvSpPr>
        <p:spPr>
          <a:xfrm>
            <a:off x="251520" y="1707654"/>
            <a:ext cx="5689004" cy="1008608"/>
          </a:xfrm>
        </p:spPr>
        <p:txBody>
          <a:bodyPr anchor="b"/>
          <a:lstStyle/>
          <a:p>
            <a:r>
              <a:rPr lang="de-DE" dirty="0" smtClean="0"/>
              <a:t/>
            </a:r>
            <a:br>
              <a:rPr lang="de-DE" dirty="0" smtClean="0"/>
            </a:br>
            <a:r>
              <a:rPr lang="de-DE" dirty="0" smtClean="0"/>
              <a:t>Wieslocher Kompetenzformel 1	 -Individuen</a:t>
            </a:r>
          </a:p>
        </p:txBody>
      </p:sp>
      <p:grpSp>
        <p:nvGrpSpPr>
          <p:cNvPr id="13" name="Gruppieren 12"/>
          <p:cNvGrpSpPr/>
          <p:nvPr/>
        </p:nvGrpSpPr>
        <p:grpSpPr>
          <a:xfrm>
            <a:off x="323530" y="3075806"/>
            <a:ext cx="6844383" cy="1080120"/>
            <a:chOff x="395536" y="1938831"/>
            <a:chExt cx="7637066" cy="2145087"/>
          </a:xfrm>
        </p:grpSpPr>
        <p:sp>
          <p:nvSpPr>
            <p:cNvPr id="4" name="Rechteck 3"/>
            <p:cNvSpPr/>
            <p:nvPr/>
          </p:nvSpPr>
          <p:spPr>
            <a:xfrm>
              <a:off x="395536" y="1938833"/>
              <a:ext cx="2140184" cy="2145085"/>
            </a:xfrm>
            <a:prstGeom prst="rect">
              <a:avLst/>
            </a:prstGeom>
            <a:noFill/>
            <a:ln w="3175">
              <a:solidFill>
                <a:schemeClr val="tx1"/>
              </a:solidFill>
              <a:prstDash val="solid"/>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0815" tIns="150815" rIns="150815" bIns="150815" numCol="1" spcCol="1270" anchor="ctr" anchorCtr="0">
              <a:noAutofit/>
            </a:bodyPr>
            <a:lstStyle/>
            <a:p>
              <a:pPr algn="ctr" defTabSz="265603">
                <a:lnSpc>
                  <a:spcPct val="90000"/>
                </a:lnSpc>
                <a:spcBef>
                  <a:spcPct val="0"/>
                </a:spcBef>
                <a:spcAft>
                  <a:spcPct val="35000"/>
                </a:spcAft>
              </a:pPr>
              <a:r>
                <a:rPr lang="de-DE" kern="1200" dirty="0" smtClean="0">
                  <a:solidFill>
                    <a:schemeClr val="tx1"/>
                  </a:solidFill>
                  <a:latin typeface="Akkurat-Bold"/>
                </a:rPr>
                <a:t>Professionelle Kompetenz</a:t>
              </a:r>
              <a:endParaRPr lang="de-DE" kern="1200" dirty="0">
                <a:solidFill>
                  <a:schemeClr val="tx1"/>
                </a:solidFill>
                <a:latin typeface="Akkurat-Bold"/>
              </a:endParaRPr>
            </a:p>
          </p:txBody>
        </p:sp>
        <p:sp>
          <p:nvSpPr>
            <p:cNvPr id="7" name="Rechteck 6"/>
            <p:cNvSpPr/>
            <p:nvPr/>
          </p:nvSpPr>
          <p:spPr>
            <a:xfrm>
              <a:off x="2632002" y="1938833"/>
              <a:ext cx="1826442" cy="2145085"/>
            </a:xfrm>
            <a:prstGeom prst="rect">
              <a:avLst/>
            </a:prstGeom>
            <a:noFill/>
            <a:ln w="3175">
              <a:solidFill>
                <a:schemeClr val="tx1"/>
              </a:solidFill>
              <a:prstDash val="solid"/>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0815" tIns="150815" rIns="150815" bIns="150815" numCol="1" spcCol="1270" anchor="ctr" anchorCtr="0">
              <a:noAutofit/>
            </a:bodyPr>
            <a:lstStyle/>
            <a:p>
              <a:pPr algn="ctr" defTabSz="265603">
                <a:lnSpc>
                  <a:spcPct val="90000"/>
                </a:lnSpc>
                <a:spcBef>
                  <a:spcPct val="0"/>
                </a:spcBef>
                <a:spcAft>
                  <a:spcPct val="35000"/>
                </a:spcAft>
              </a:pPr>
              <a:r>
                <a:rPr lang="de-DE" kern="1200" dirty="0" smtClean="0">
                  <a:solidFill>
                    <a:schemeClr val="tx1"/>
                  </a:solidFill>
                  <a:latin typeface="Akkurat-Bold"/>
                </a:rPr>
                <a:t>Rollen-kompetenz </a:t>
              </a:r>
            </a:p>
          </p:txBody>
        </p:sp>
        <p:sp>
          <p:nvSpPr>
            <p:cNvPr id="9" name="Rechteck 8"/>
            <p:cNvSpPr/>
            <p:nvPr/>
          </p:nvSpPr>
          <p:spPr>
            <a:xfrm>
              <a:off x="4499992" y="1938832"/>
              <a:ext cx="1826442" cy="2145085"/>
            </a:xfrm>
            <a:prstGeom prst="rect">
              <a:avLst/>
            </a:prstGeom>
            <a:noFill/>
            <a:ln w="3175">
              <a:solidFill>
                <a:schemeClr val="tx1"/>
              </a:solidFill>
              <a:prstDash val="solid"/>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0815" tIns="150815" rIns="150815" bIns="150815" numCol="1" spcCol="1270" anchor="ctr" anchorCtr="0">
              <a:noAutofit/>
            </a:bodyPr>
            <a:lstStyle/>
            <a:p>
              <a:pPr algn="ctr" defTabSz="265603">
                <a:lnSpc>
                  <a:spcPct val="90000"/>
                </a:lnSpc>
                <a:spcBef>
                  <a:spcPct val="0"/>
                </a:spcBef>
                <a:spcAft>
                  <a:spcPct val="35000"/>
                </a:spcAft>
              </a:pPr>
              <a:r>
                <a:rPr lang="de-DE" kern="1200" dirty="0" smtClean="0">
                  <a:solidFill>
                    <a:schemeClr val="tx1"/>
                  </a:solidFill>
                  <a:latin typeface="Akkurat-Bold"/>
                </a:rPr>
                <a:t>Kontext-kompetenz </a:t>
              </a:r>
            </a:p>
          </p:txBody>
        </p:sp>
        <p:sp>
          <p:nvSpPr>
            <p:cNvPr id="11" name="Rechteck 10"/>
            <p:cNvSpPr/>
            <p:nvPr/>
          </p:nvSpPr>
          <p:spPr>
            <a:xfrm>
              <a:off x="6372200" y="1938831"/>
              <a:ext cx="1660402" cy="2145085"/>
            </a:xfrm>
            <a:prstGeom prst="rect">
              <a:avLst/>
            </a:prstGeom>
            <a:noFill/>
            <a:ln w="3175">
              <a:solidFill>
                <a:schemeClr val="tx1"/>
              </a:solidFill>
              <a:prstDash val="solid"/>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0815" tIns="150815" rIns="150815" bIns="150815" numCol="1" spcCol="1270" anchor="ctr" anchorCtr="0">
              <a:noAutofit/>
            </a:bodyPr>
            <a:lstStyle/>
            <a:p>
              <a:pPr algn="ctr" defTabSz="265603">
                <a:lnSpc>
                  <a:spcPct val="90000"/>
                </a:lnSpc>
                <a:spcBef>
                  <a:spcPct val="0"/>
                </a:spcBef>
                <a:spcAft>
                  <a:spcPct val="35000"/>
                </a:spcAft>
              </a:pPr>
              <a:r>
                <a:rPr lang="de-DE" kern="1200" dirty="0" smtClean="0">
                  <a:solidFill>
                    <a:schemeClr val="tx1"/>
                  </a:solidFill>
                  <a:latin typeface="Akkurat-Bold"/>
                </a:rPr>
                <a:t>Passung </a:t>
              </a:r>
            </a:p>
          </p:txBody>
        </p:sp>
        <p:sp>
          <p:nvSpPr>
            <p:cNvPr id="5" name="Gleich 4"/>
            <p:cNvSpPr/>
            <p:nvPr/>
          </p:nvSpPr>
          <p:spPr>
            <a:xfrm>
              <a:off x="2449138" y="2725419"/>
              <a:ext cx="281185" cy="500465"/>
            </a:xfrm>
            <a:prstGeom prst="mathEqual">
              <a:avLst/>
            </a:prstGeom>
            <a:solidFill>
              <a:schemeClr val="tx1"/>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75172" tIns="216868" rIns="75172" bIns="216868" numCol="1" spcCol="1270" anchor="ctr" anchorCtr="0">
              <a:noAutofit/>
            </a:bodyPr>
            <a:lstStyle/>
            <a:p>
              <a:pPr algn="ctr" defTabSz="221342">
                <a:lnSpc>
                  <a:spcPct val="90000"/>
                </a:lnSpc>
                <a:spcBef>
                  <a:spcPct val="0"/>
                </a:spcBef>
                <a:spcAft>
                  <a:spcPct val="35000"/>
                </a:spcAft>
              </a:pPr>
              <a:endParaRPr lang="de-DE" sz="300"/>
            </a:p>
          </p:txBody>
        </p:sp>
        <p:sp>
          <p:nvSpPr>
            <p:cNvPr id="8" name="Multiplizieren 7"/>
            <p:cNvSpPr/>
            <p:nvPr/>
          </p:nvSpPr>
          <p:spPr>
            <a:xfrm>
              <a:off x="4337276" y="2725419"/>
              <a:ext cx="281185" cy="500465"/>
            </a:xfrm>
            <a:prstGeom prst="mathMultiply">
              <a:avLst/>
            </a:prstGeom>
            <a:solidFill>
              <a:srgbClr val="912133"/>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75172" tIns="216868" rIns="75172" bIns="216868" numCol="1" spcCol="1270" anchor="ctr" anchorCtr="0">
              <a:noAutofit/>
            </a:bodyPr>
            <a:lstStyle/>
            <a:p>
              <a:pPr algn="ctr" defTabSz="221342">
                <a:lnSpc>
                  <a:spcPct val="90000"/>
                </a:lnSpc>
                <a:spcBef>
                  <a:spcPct val="0"/>
                </a:spcBef>
                <a:spcAft>
                  <a:spcPct val="35000"/>
                </a:spcAft>
              </a:pPr>
              <a:endParaRPr lang="de-DE" sz="300"/>
            </a:p>
          </p:txBody>
        </p:sp>
        <p:sp>
          <p:nvSpPr>
            <p:cNvPr id="10" name="Multiplizieren 9"/>
            <p:cNvSpPr/>
            <p:nvPr/>
          </p:nvSpPr>
          <p:spPr>
            <a:xfrm>
              <a:off x="6225476" y="2761142"/>
              <a:ext cx="281185" cy="500465"/>
            </a:xfrm>
            <a:prstGeom prst="mathMultiply">
              <a:avLst/>
            </a:prstGeom>
            <a:solidFill>
              <a:srgbClr val="912133"/>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75172" tIns="116828" rIns="75172" bIns="116828" numCol="1" spcCol="1270" anchor="ctr" anchorCtr="0">
              <a:noAutofit/>
            </a:bodyPr>
            <a:lstStyle/>
            <a:p>
              <a:pPr algn="ctr" defTabSz="221342">
                <a:lnSpc>
                  <a:spcPct val="90000"/>
                </a:lnSpc>
                <a:spcBef>
                  <a:spcPct val="0"/>
                </a:spcBef>
                <a:spcAft>
                  <a:spcPct val="35000"/>
                </a:spcAft>
              </a:pPr>
              <a:endParaRPr lang="de-DE" sz="300"/>
            </a:p>
          </p:txBody>
        </p:sp>
      </p:grpSp>
      <p:sp>
        <p:nvSpPr>
          <p:cNvPr id="3" name="Textfeld 2"/>
          <p:cNvSpPr txBox="1"/>
          <p:nvPr/>
        </p:nvSpPr>
        <p:spPr>
          <a:xfrm>
            <a:off x="323533" y="339508"/>
            <a:ext cx="3886947" cy="799985"/>
          </a:xfrm>
          <a:prstGeom prst="rect">
            <a:avLst/>
          </a:prstGeom>
          <a:noFill/>
        </p:spPr>
        <p:txBody>
          <a:bodyPr wrap="none" lIns="91202" tIns="45604" rIns="91202" bIns="45604" rtlCol="0">
            <a:spAutoFit/>
          </a:bodyPr>
          <a:lstStyle/>
          <a:p>
            <a:pPr lvl="0"/>
            <a:r>
              <a:rPr lang="de-DE" sz="2800" dirty="0" smtClean="0">
                <a:solidFill>
                  <a:srgbClr val="00318A"/>
                </a:solidFill>
                <a:latin typeface="Trebuchet MS" charset="0"/>
              </a:rPr>
              <a:t>Individual - Kompetenz</a:t>
            </a:r>
            <a:endParaRPr lang="de-DE" sz="2800" dirty="0">
              <a:solidFill>
                <a:srgbClr val="00318A"/>
              </a:solidFill>
              <a:latin typeface="Trebuchet MS" charset="0"/>
            </a:endParaRPr>
          </a:p>
          <a:p>
            <a:endParaRPr lang="en-US" dirty="0"/>
          </a:p>
        </p:txBody>
      </p:sp>
      <p:sp>
        <p:nvSpPr>
          <p:cNvPr id="2" name="Textfeld 1"/>
          <p:cNvSpPr txBox="1"/>
          <p:nvPr/>
        </p:nvSpPr>
        <p:spPr>
          <a:xfrm>
            <a:off x="6108246" y="2246347"/>
            <a:ext cx="184529" cy="369267"/>
          </a:xfrm>
          <a:prstGeom prst="rect">
            <a:avLst/>
          </a:prstGeom>
          <a:noFill/>
        </p:spPr>
        <p:txBody>
          <a:bodyPr wrap="none" lIns="91372" tIns="45688" rIns="91372" bIns="45688" rtlCol="0">
            <a:spAutoFit/>
          </a:bodyPr>
          <a:lstStyle/>
          <a:p>
            <a:endParaRPr lang="de-DE" dirty="0"/>
          </a:p>
        </p:txBody>
      </p:sp>
      <p:sp>
        <p:nvSpPr>
          <p:cNvPr id="14" name="Textfeld 13"/>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2"/>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2"/>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3"/>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3"/>
              </a:rPr>
              <a:t/>
            </a:r>
            <a:br>
              <a:rPr lang="de-DE" sz="700" b="0" i="1" dirty="0" smtClean="0">
                <a:solidFill>
                  <a:schemeClr val="tx1"/>
                </a:solidFill>
                <a:latin typeface="Arial" panose="020B0604020202020204" pitchFamily="34" charset="0"/>
                <a:cs typeface="Arial" panose="020B0604020202020204" pitchFamily="34" charset="0"/>
                <a:hlinkClick r:id="rId3"/>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65282498"/>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8" name="Titel 1"/>
          <p:cNvSpPr>
            <a:spLocks noGrp="1"/>
          </p:cNvSpPr>
          <p:nvPr>
            <p:ph type="title"/>
          </p:nvPr>
        </p:nvSpPr>
        <p:spPr>
          <a:xfrm>
            <a:off x="251520" y="1851670"/>
            <a:ext cx="5472980" cy="936600"/>
          </a:xfrm>
        </p:spPr>
        <p:txBody>
          <a:bodyPr anchor="b"/>
          <a:lstStyle/>
          <a:p>
            <a:r>
              <a:rPr lang="de-DE" dirty="0" smtClean="0"/>
              <a:t/>
            </a:r>
            <a:br>
              <a:rPr lang="de-DE" dirty="0" smtClean="0"/>
            </a:br>
            <a:r>
              <a:rPr lang="de-DE" dirty="0" smtClean="0"/>
              <a:t>Wieslocher Kompetenzformel 2</a:t>
            </a:r>
            <a:br>
              <a:rPr lang="de-DE" dirty="0" smtClean="0"/>
            </a:br>
            <a:r>
              <a:rPr lang="de-DE" dirty="0" smtClean="0"/>
              <a:t>-Systeme	</a:t>
            </a:r>
          </a:p>
        </p:txBody>
      </p:sp>
      <p:grpSp>
        <p:nvGrpSpPr>
          <p:cNvPr id="13" name="Gruppieren 12"/>
          <p:cNvGrpSpPr/>
          <p:nvPr/>
        </p:nvGrpSpPr>
        <p:grpSpPr>
          <a:xfrm>
            <a:off x="251522" y="3219822"/>
            <a:ext cx="6844383" cy="1080120"/>
            <a:chOff x="395536" y="1938831"/>
            <a:chExt cx="7637066" cy="2145087"/>
          </a:xfrm>
        </p:grpSpPr>
        <p:sp>
          <p:nvSpPr>
            <p:cNvPr id="4" name="Rechteck 3"/>
            <p:cNvSpPr/>
            <p:nvPr/>
          </p:nvSpPr>
          <p:spPr>
            <a:xfrm>
              <a:off x="395536" y="1938833"/>
              <a:ext cx="2140184" cy="2145085"/>
            </a:xfrm>
            <a:prstGeom prst="rect">
              <a:avLst/>
            </a:prstGeom>
            <a:noFill/>
            <a:ln w="3175">
              <a:solidFill>
                <a:schemeClr val="tx1"/>
              </a:solidFill>
              <a:prstDash val="solid"/>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0815" tIns="150815" rIns="150815" bIns="150815" numCol="1" spcCol="1270" anchor="ctr" anchorCtr="0">
              <a:noAutofit/>
            </a:bodyPr>
            <a:lstStyle/>
            <a:p>
              <a:pPr algn="ctr" defTabSz="265603">
                <a:lnSpc>
                  <a:spcPct val="90000"/>
                </a:lnSpc>
                <a:spcBef>
                  <a:spcPct val="0"/>
                </a:spcBef>
                <a:spcAft>
                  <a:spcPct val="35000"/>
                </a:spcAft>
              </a:pPr>
              <a:r>
                <a:rPr lang="de-DE" kern="1200" dirty="0" smtClean="0">
                  <a:solidFill>
                    <a:schemeClr val="tx1"/>
                  </a:solidFill>
                  <a:latin typeface="Akkurat-Bold"/>
                </a:rPr>
                <a:t>System- Kompetenz</a:t>
              </a:r>
              <a:endParaRPr lang="de-DE" kern="1200" dirty="0">
                <a:solidFill>
                  <a:schemeClr val="tx1"/>
                </a:solidFill>
                <a:latin typeface="Akkurat-Bold"/>
              </a:endParaRPr>
            </a:p>
          </p:txBody>
        </p:sp>
        <p:sp>
          <p:nvSpPr>
            <p:cNvPr id="7" name="Rechteck 6"/>
            <p:cNvSpPr/>
            <p:nvPr/>
          </p:nvSpPr>
          <p:spPr>
            <a:xfrm>
              <a:off x="2632002" y="1938833"/>
              <a:ext cx="1826442" cy="2145085"/>
            </a:xfrm>
            <a:prstGeom prst="rect">
              <a:avLst/>
            </a:prstGeom>
            <a:noFill/>
            <a:ln w="3175">
              <a:solidFill>
                <a:schemeClr val="tx1"/>
              </a:solidFill>
              <a:prstDash val="solid"/>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0815" tIns="150815" rIns="150815" bIns="150815" numCol="1" spcCol="1270" anchor="ctr" anchorCtr="0">
              <a:noAutofit/>
            </a:bodyPr>
            <a:lstStyle/>
            <a:p>
              <a:pPr algn="ctr" defTabSz="265603">
                <a:lnSpc>
                  <a:spcPct val="90000"/>
                </a:lnSpc>
                <a:spcBef>
                  <a:spcPct val="0"/>
                </a:spcBef>
                <a:spcAft>
                  <a:spcPct val="35000"/>
                </a:spcAft>
              </a:pPr>
              <a:r>
                <a:rPr lang="de-DE" kern="1200" dirty="0" smtClean="0">
                  <a:solidFill>
                    <a:schemeClr val="tx1"/>
                  </a:solidFill>
                  <a:latin typeface="Akkurat-Bold"/>
                </a:rPr>
                <a:t>Koordinierte</a:t>
              </a:r>
            </a:p>
            <a:p>
              <a:pPr algn="ctr" defTabSz="265603">
                <a:lnSpc>
                  <a:spcPct val="90000"/>
                </a:lnSpc>
                <a:spcBef>
                  <a:spcPct val="0"/>
                </a:spcBef>
                <a:spcAft>
                  <a:spcPct val="35000"/>
                </a:spcAft>
              </a:pPr>
              <a:r>
                <a:rPr lang="de-DE" dirty="0" err="1" smtClean="0">
                  <a:solidFill>
                    <a:schemeClr val="tx1"/>
                  </a:solidFill>
                  <a:latin typeface="Akkurat-Bold"/>
                </a:rPr>
                <a:t>Einzelkom-petenzen</a:t>
              </a:r>
              <a:endParaRPr lang="de-DE" kern="1200" dirty="0" smtClean="0">
                <a:solidFill>
                  <a:schemeClr val="tx1"/>
                </a:solidFill>
                <a:latin typeface="Akkurat-Bold"/>
              </a:endParaRPr>
            </a:p>
          </p:txBody>
        </p:sp>
        <p:sp>
          <p:nvSpPr>
            <p:cNvPr id="9" name="Rechteck 8"/>
            <p:cNvSpPr/>
            <p:nvPr/>
          </p:nvSpPr>
          <p:spPr>
            <a:xfrm>
              <a:off x="4499992" y="1938832"/>
              <a:ext cx="1826442" cy="2145085"/>
            </a:xfrm>
            <a:prstGeom prst="rect">
              <a:avLst/>
            </a:prstGeom>
            <a:noFill/>
            <a:ln w="3175">
              <a:solidFill>
                <a:schemeClr val="tx1"/>
              </a:solidFill>
              <a:prstDash val="solid"/>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0815" tIns="150815" rIns="150815" bIns="150815" numCol="1" spcCol="1270" anchor="ctr" anchorCtr="0">
              <a:noAutofit/>
            </a:bodyPr>
            <a:lstStyle/>
            <a:p>
              <a:pPr algn="ctr" defTabSz="265603">
                <a:lnSpc>
                  <a:spcPct val="90000"/>
                </a:lnSpc>
                <a:spcBef>
                  <a:spcPct val="0"/>
                </a:spcBef>
                <a:spcAft>
                  <a:spcPct val="35000"/>
                </a:spcAft>
              </a:pPr>
              <a:r>
                <a:rPr lang="de-DE" kern="1200" dirty="0" smtClean="0">
                  <a:solidFill>
                    <a:schemeClr val="tx1"/>
                  </a:solidFill>
                  <a:latin typeface="Akkurat-Bold"/>
                </a:rPr>
                <a:t>Gemein-</a:t>
              </a:r>
            </a:p>
            <a:p>
              <a:pPr algn="ctr" defTabSz="265603">
                <a:lnSpc>
                  <a:spcPct val="90000"/>
                </a:lnSpc>
                <a:spcBef>
                  <a:spcPct val="0"/>
                </a:spcBef>
                <a:spcAft>
                  <a:spcPct val="35000"/>
                </a:spcAft>
              </a:pPr>
              <a:r>
                <a:rPr lang="de-DE" kern="1200" dirty="0" err="1" smtClean="0">
                  <a:solidFill>
                    <a:schemeClr val="tx1"/>
                  </a:solidFill>
                  <a:latin typeface="Akkurat-Bold"/>
                </a:rPr>
                <a:t>schaftliche</a:t>
              </a:r>
              <a:endParaRPr lang="de-DE" kern="1200" dirty="0" smtClean="0">
                <a:solidFill>
                  <a:schemeClr val="tx1"/>
                </a:solidFill>
                <a:latin typeface="Akkurat-Bold"/>
              </a:endParaRPr>
            </a:p>
            <a:p>
              <a:pPr algn="ctr" defTabSz="265603">
                <a:lnSpc>
                  <a:spcPct val="90000"/>
                </a:lnSpc>
                <a:spcBef>
                  <a:spcPct val="0"/>
                </a:spcBef>
                <a:spcAft>
                  <a:spcPct val="35000"/>
                </a:spcAft>
              </a:pPr>
              <a:r>
                <a:rPr lang="de-DE" dirty="0">
                  <a:solidFill>
                    <a:schemeClr val="tx1"/>
                  </a:solidFill>
                  <a:latin typeface="Akkurat-Bold"/>
                </a:rPr>
                <a:t>L</a:t>
              </a:r>
              <a:r>
                <a:rPr lang="de-DE" dirty="0" smtClean="0">
                  <a:solidFill>
                    <a:schemeClr val="tx1"/>
                  </a:solidFill>
                  <a:latin typeface="Akkurat-Bold"/>
                </a:rPr>
                <a:t>ernkultur</a:t>
              </a:r>
              <a:endParaRPr lang="de-DE" kern="1200" dirty="0" smtClean="0">
                <a:solidFill>
                  <a:schemeClr val="tx1"/>
                </a:solidFill>
                <a:latin typeface="Akkurat-Bold"/>
              </a:endParaRPr>
            </a:p>
          </p:txBody>
        </p:sp>
        <p:sp>
          <p:nvSpPr>
            <p:cNvPr id="11" name="Rechteck 10"/>
            <p:cNvSpPr/>
            <p:nvPr/>
          </p:nvSpPr>
          <p:spPr>
            <a:xfrm>
              <a:off x="6372200" y="1938831"/>
              <a:ext cx="1660402" cy="2145085"/>
            </a:xfrm>
            <a:prstGeom prst="rect">
              <a:avLst/>
            </a:prstGeom>
            <a:noFill/>
            <a:ln w="3175">
              <a:solidFill>
                <a:schemeClr val="tx1"/>
              </a:solidFill>
              <a:prstDash val="solid"/>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0815" tIns="150815" rIns="150815" bIns="150815" numCol="1" spcCol="1270" anchor="ctr" anchorCtr="0">
              <a:noAutofit/>
            </a:bodyPr>
            <a:lstStyle/>
            <a:p>
              <a:pPr algn="ctr" defTabSz="265603">
                <a:lnSpc>
                  <a:spcPct val="90000"/>
                </a:lnSpc>
                <a:spcBef>
                  <a:spcPct val="0"/>
                </a:spcBef>
                <a:spcAft>
                  <a:spcPct val="35000"/>
                </a:spcAft>
              </a:pPr>
              <a:r>
                <a:rPr lang="de-DE" kern="1200" dirty="0" smtClean="0">
                  <a:solidFill>
                    <a:schemeClr val="tx1"/>
                  </a:solidFill>
                  <a:latin typeface="Akkurat-Bold"/>
                </a:rPr>
                <a:t>Passung + Integration in Business + OE </a:t>
              </a:r>
            </a:p>
          </p:txBody>
        </p:sp>
        <p:sp>
          <p:nvSpPr>
            <p:cNvPr id="5" name="Gleich 4"/>
            <p:cNvSpPr/>
            <p:nvPr/>
          </p:nvSpPr>
          <p:spPr>
            <a:xfrm>
              <a:off x="2449138" y="2725419"/>
              <a:ext cx="281185" cy="500465"/>
            </a:xfrm>
            <a:prstGeom prst="mathEqual">
              <a:avLst/>
            </a:prstGeom>
            <a:solidFill>
              <a:schemeClr val="tx1"/>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75172" tIns="216868" rIns="75172" bIns="216868" numCol="1" spcCol="1270" anchor="ctr" anchorCtr="0">
              <a:noAutofit/>
            </a:bodyPr>
            <a:lstStyle/>
            <a:p>
              <a:pPr algn="ctr" defTabSz="221342">
                <a:lnSpc>
                  <a:spcPct val="90000"/>
                </a:lnSpc>
                <a:spcBef>
                  <a:spcPct val="0"/>
                </a:spcBef>
                <a:spcAft>
                  <a:spcPct val="35000"/>
                </a:spcAft>
              </a:pPr>
              <a:endParaRPr lang="de-DE" sz="300"/>
            </a:p>
          </p:txBody>
        </p:sp>
        <p:sp>
          <p:nvSpPr>
            <p:cNvPr id="8" name="Multiplizieren 7"/>
            <p:cNvSpPr/>
            <p:nvPr/>
          </p:nvSpPr>
          <p:spPr>
            <a:xfrm>
              <a:off x="4337276" y="2725419"/>
              <a:ext cx="281185" cy="500465"/>
            </a:xfrm>
            <a:prstGeom prst="mathMultiply">
              <a:avLst/>
            </a:prstGeom>
            <a:solidFill>
              <a:srgbClr val="912133"/>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75172" tIns="216868" rIns="75172" bIns="216868" numCol="1" spcCol="1270" anchor="ctr" anchorCtr="0">
              <a:noAutofit/>
            </a:bodyPr>
            <a:lstStyle/>
            <a:p>
              <a:pPr algn="ctr" defTabSz="221342">
                <a:lnSpc>
                  <a:spcPct val="90000"/>
                </a:lnSpc>
                <a:spcBef>
                  <a:spcPct val="0"/>
                </a:spcBef>
                <a:spcAft>
                  <a:spcPct val="35000"/>
                </a:spcAft>
              </a:pPr>
              <a:endParaRPr lang="de-DE" sz="300"/>
            </a:p>
          </p:txBody>
        </p:sp>
        <p:sp>
          <p:nvSpPr>
            <p:cNvPr id="10" name="Multiplizieren 9"/>
            <p:cNvSpPr/>
            <p:nvPr/>
          </p:nvSpPr>
          <p:spPr>
            <a:xfrm>
              <a:off x="6225476" y="2761142"/>
              <a:ext cx="281185" cy="500465"/>
            </a:xfrm>
            <a:prstGeom prst="mathMultiply">
              <a:avLst/>
            </a:prstGeom>
            <a:solidFill>
              <a:srgbClr val="912133"/>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75172" tIns="116828" rIns="75172" bIns="116828" numCol="1" spcCol="1270" anchor="ctr" anchorCtr="0">
              <a:noAutofit/>
            </a:bodyPr>
            <a:lstStyle/>
            <a:p>
              <a:pPr algn="ctr" defTabSz="221342">
                <a:lnSpc>
                  <a:spcPct val="90000"/>
                </a:lnSpc>
                <a:spcBef>
                  <a:spcPct val="0"/>
                </a:spcBef>
                <a:spcAft>
                  <a:spcPct val="35000"/>
                </a:spcAft>
              </a:pPr>
              <a:endParaRPr lang="de-DE" sz="300"/>
            </a:p>
          </p:txBody>
        </p:sp>
      </p:grpSp>
      <p:sp>
        <p:nvSpPr>
          <p:cNvPr id="2" name="Rechteck 1"/>
          <p:cNvSpPr/>
          <p:nvPr/>
        </p:nvSpPr>
        <p:spPr>
          <a:xfrm>
            <a:off x="251520" y="555526"/>
            <a:ext cx="6192688" cy="522986"/>
          </a:xfrm>
          <a:prstGeom prst="rect">
            <a:avLst/>
          </a:prstGeom>
        </p:spPr>
        <p:txBody>
          <a:bodyPr wrap="square" lIns="91202" tIns="45604" rIns="91202" bIns="45604">
            <a:spAutoFit/>
          </a:bodyPr>
          <a:lstStyle/>
          <a:p>
            <a:pPr lvl="0"/>
            <a:r>
              <a:rPr lang="de-DE" sz="2800" dirty="0" smtClean="0">
                <a:solidFill>
                  <a:srgbClr val="00318A"/>
                </a:solidFill>
                <a:latin typeface="Trebuchet MS" charset="0"/>
              </a:rPr>
              <a:t>System - Kompetenz</a:t>
            </a:r>
            <a:endParaRPr lang="de-DE" sz="2800" dirty="0">
              <a:solidFill>
                <a:srgbClr val="00318A"/>
              </a:solidFill>
              <a:latin typeface="Trebuchet MS" charset="0"/>
            </a:endParaRPr>
          </a:p>
        </p:txBody>
      </p:sp>
      <p:sp>
        <p:nvSpPr>
          <p:cNvPr id="12" name="Textfeld 11"/>
          <p:cNvSpPr txBox="1"/>
          <p:nvPr/>
        </p:nvSpPr>
        <p:spPr>
          <a:xfrm>
            <a:off x="7452321" y="3312370"/>
            <a:ext cx="1691680" cy="1851669"/>
          </a:xfrm>
          <a:prstGeom prst="rect">
            <a:avLst/>
          </a:prstGeom>
          <a:noFill/>
        </p:spPr>
        <p:txBody>
          <a:bodyPr wrap="square" lIns="91151" tIns="45578" rIns="91151" bIns="45578" rtlCol="0" anchor="t">
            <a:noAutofit/>
          </a:bodyPr>
          <a:lstStyle/>
          <a:p>
            <a:pPr algn="l"/>
            <a:endParaRPr lang="de-DE" sz="700" b="0" dirty="0" smtClean="0">
              <a:solidFill>
                <a:schemeClr val="tx1"/>
              </a:solidFill>
              <a:latin typeface="Arial" panose="020B0604020202020204" pitchFamily="34" charset="0"/>
              <a:cs typeface="Arial" panose="020B0604020202020204" pitchFamily="34" charset="0"/>
            </a:endParaRPr>
          </a:p>
          <a:p>
            <a:pPr algn="l"/>
            <a:endParaRPr lang="de-DE" sz="700" b="0" dirty="0" smtClean="0">
              <a:solidFill>
                <a:schemeClr val="tx1"/>
              </a:solidFill>
              <a:latin typeface="Arial" panose="020B0604020202020204" pitchFamily="34" charset="0"/>
              <a:cs typeface="Arial" panose="020B0604020202020204" pitchFamily="34" charset="0"/>
            </a:endParaRP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rPr>
              <a:t>Zürich 6/2017</a:t>
            </a:r>
          </a:p>
          <a:p>
            <a:pPr algn="l"/>
            <a:r>
              <a:rPr lang="de-DE" sz="700" b="0" dirty="0" smtClean="0">
                <a:solidFill>
                  <a:schemeClr val="tx1"/>
                </a:solidFill>
                <a:latin typeface="Arial" panose="020B0604020202020204" pitchFamily="34" charset="0"/>
                <a:cs typeface="Arial" panose="020B0604020202020204" pitchFamily="34" charset="0"/>
              </a:rPr>
              <a:t/>
            </a:r>
            <a:br>
              <a:rPr lang="de-DE" sz="700" b="0" dirty="0" smtClean="0">
                <a:solidFill>
                  <a:schemeClr val="tx1"/>
                </a:solidFill>
                <a:latin typeface="Arial" panose="020B0604020202020204" pitchFamily="34" charset="0"/>
                <a:cs typeface="Arial" panose="020B0604020202020204" pitchFamily="34" charset="0"/>
              </a:rPr>
            </a:br>
            <a:r>
              <a:rPr lang="de-DE" sz="700" b="1" dirty="0" smtClean="0">
                <a:solidFill>
                  <a:schemeClr val="tx1"/>
                </a:solidFill>
                <a:latin typeface="Arial" panose="020B0604020202020204" pitchFamily="34" charset="0"/>
                <a:cs typeface="Arial" panose="020B0604020202020204" pitchFamily="34" charset="0"/>
              </a:rPr>
              <a:t>Bernd Schmid</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rial" panose="020B0604020202020204" pitchFamily="34" charset="0"/>
                <a:cs typeface="Arial" panose="020B0604020202020204" pitchFamily="34" charset="0"/>
                <a:hlinkClick r:id="rId2"/>
              </a:rPr>
              <a:t>I</a:t>
            </a:r>
            <a:r>
              <a:rPr lang="de-DE" sz="700" b="0" dirty="0" smtClean="0">
                <a:solidFill>
                  <a:schemeClr val="tx1"/>
                </a:solidFill>
                <a:latin typeface="Arial" panose="020B0604020202020204" pitchFamily="34" charset="0"/>
                <a:cs typeface="Arial" panose="020B0604020202020204" pitchFamily="34" charset="0"/>
              </a:rPr>
              <a:t>sb GmbH </a:t>
            </a:r>
            <a:r>
              <a:rPr lang="de-DE" sz="700" b="0" dirty="0" smtClean="0">
                <a:solidFill>
                  <a:schemeClr val="tx1"/>
                </a:solidFill>
                <a:latin typeface="Arial" panose="020B0604020202020204" pitchFamily="34" charset="0"/>
                <a:cs typeface="Arial" panose="020B0604020202020204" pitchFamily="34" charset="0"/>
                <a:hlinkClick r:id="rId2"/>
              </a:rPr>
              <a:t>isb-w.eu</a:t>
            </a:r>
            <a:r>
              <a:rPr lang="de-DE" sz="700" b="0" dirty="0" smtClean="0">
                <a:solidFill>
                  <a:schemeClr val="tx1"/>
                </a:solidFill>
                <a:latin typeface="Arial" panose="020B0604020202020204" pitchFamily="34" charset="0"/>
                <a:cs typeface="Arial" panose="020B0604020202020204" pitchFamily="34" charset="0"/>
              </a:rPr>
              <a:t> </a:t>
            </a:r>
          </a:p>
          <a:p>
            <a:pPr algn="l"/>
            <a:r>
              <a:rPr lang="de-DE" sz="700" b="0" i="1" dirty="0" smtClean="0">
                <a:solidFill>
                  <a:schemeClr val="tx1"/>
                </a:solidFill>
                <a:latin typeface="Arial" panose="020B0604020202020204" pitchFamily="34" charset="0"/>
                <a:cs typeface="Arial" panose="020B0604020202020204" pitchFamily="34" charset="0"/>
              </a:rPr>
              <a:t>Systemische Professionalität 2017</a:t>
            </a:r>
          </a:p>
          <a:p>
            <a:pPr algn="l"/>
            <a:endParaRPr lang="de-DE" sz="700" b="0" dirty="0" smtClean="0">
              <a:latin typeface="Arial" panose="020B0604020202020204" pitchFamily="34" charset="0"/>
              <a:cs typeface="Arial" panose="020B0604020202020204" pitchFamily="34" charset="0"/>
            </a:endParaRPr>
          </a:p>
          <a:p>
            <a:pPr algn="l"/>
            <a:r>
              <a:rPr lang="de-DE" sz="700" b="0" dirty="0" smtClean="0">
                <a:latin typeface="Arial" panose="020B0604020202020204" pitchFamily="34" charset="0"/>
                <a:cs typeface="Arial" panose="020B0604020202020204" pitchFamily="34" charset="0"/>
              </a:rPr>
              <a:t>EBI Eric </a:t>
            </a:r>
            <a:r>
              <a:rPr lang="de-DE" sz="700" b="0" dirty="0" err="1" smtClean="0">
                <a:latin typeface="Arial" panose="020B0604020202020204" pitchFamily="34" charset="0"/>
                <a:cs typeface="Arial" panose="020B0604020202020204" pitchFamily="34" charset="0"/>
              </a:rPr>
              <a:t>Berne</a:t>
            </a:r>
            <a:r>
              <a:rPr lang="de-DE" sz="700" b="0" dirty="0" smtClean="0">
                <a:latin typeface="Arial" panose="020B0604020202020204" pitchFamily="34" charset="0"/>
                <a:cs typeface="Arial" panose="020B0604020202020204" pitchFamily="34" charset="0"/>
              </a:rPr>
              <a:t> Institut Zürich </a:t>
            </a:r>
          </a:p>
          <a:p>
            <a:pPr marL="0" marR="0" indent="0" algn="l" defTabSz="911522" rtl="0" eaLnBrk="1" fontAlgn="auto" latinLnBrk="0" hangingPunct="1">
              <a:lnSpc>
                <a:spcPct val="100000"/>
              </a:lnSpc>
              <a:spcBef>
                <a:spcPts val="0"/>
              </a:spcBef>
              <a:spcAft>
                <a:spcPts val="0"/>
              </a:spcAft>
              <a:buClrTx/>
              <a:buSzTx/>
              <a:buFontTx/>
              <a:buNone/>
              <a:tabLst/>
              <a:defRPr/>
            </a:pPr>
            <a:r>
              <a:rPr lang="de-DE" sz="700" b="0" i="0" dirty="0" smtClean="0">
                <a:solidFill>
                  <a:schemeClr val="tx1"/>
                </a:solidFill>
                <a:latin typeface="Arial" panose="020B0604020202020204" pitchFamily="34" charset="0"/>
                <a:cs typeface="Arial" panose="020B0604020202020204" pitchFamily="34" charset="0"/>
                <a:hlinkClick r:id="rId3"/>
              </a:rPr>
              <a:t>http://www.ebi-zuerich.ch/</a:t>
            </a:r>
            <a:endParaRPr lang="de-DE" sz="700" b="0" i="0" dirty="0" smtClean="0">
              <a:solidFill>
                <a:schemeClr val="tx1"/>
              </a:solidFill>
              <a:latin typeface="Arial" panose="020B0604020202020204" pitchFamily="34" charset="0"/>
              <a:cs typeface="Arial" panose="020B0604020202020204" pitchFamily="34" charset="0"/>
            </a:endParaRPr>
          </a:p>
          <a:p>
            <a:pPr algn="l"/>
            <a:r>
              <a:rPr lang="de-DE" sz="700" b="0" i="1" dirty="0" smtClean="0">
                <a:latin typeface="Arial" panose="020B0604020202020204" pitchFamily="34" charset="0"/>
                <a:cs typeface="Arial" panose="020B0604020202020204" pitchFamily="34" charset="0"/>
              </a:rPr>
              <a:t>Institut für angewandte</a:t>
            </a:r>
            <a:r>
              <a:rPr lang="de-DE" sz="700" b="0" i="1" baseline="0" dirty="0" smtClean="0">
                <a:latin typeface="Arial" panose="020B0604020202020204" pitchFamily="34" charset="0"/>
                <a:cs typeface="Arial" panose="020B0604020202020204" pitchFamily="34" charset="0"/>
              </a:rPr>
              <a:t> </a:t>
            </a:r>
            <a:r>
              <a:rPr lang="de-DE" sz="700" b="0" i="1" dirty="0" smtClean="0">
                <a:latin typeface="Arial" panose="020B0604020202020204" pitchFamily="34" charset="0"/>
                <a:cs typeface="Arial" panose="020B0604020202020204" pitchFamily="34" charset="0"/>
              </a:rPr>
              <a:t>Transaktionsanalyse -</a:t>
            </a:r>
            <a:r>
              <a:rPr lang="de-DE" sz="700" b="0" i="1" dirty="0" smtClean="0">
                <a:solidFill>
                  <a:schemeClr val="tx1"/>
                </a:solidFill>
                <a:latin typeface="Arial" panose="020B0604020202020204" pitchFamily="34" charset="0"/>
                <a:cs typeface="Arial" panose="020B0604020202020204" pitchFamily="34" charset="0"/>
                <a:hlinkClick r:id="rId3"/>
              </a:rPr>
              <a:t/>
            </a:r>
            <a:br>
              <a:rPr lang="de-DE" sz="700" b="0" i="1" dirty="0" smtClean="0">
                <a:solidFill>
                  <a:schemeClr val="tx1"/>
                </a:solidFill>
                <a:latin typeface="Arial" panose="020B0604020202020204" pitchFamily="34" charset="0"/>
                <a:cs typeface="Arial" panose="020B0604020202020204" pitchFamily="34" charset="0"/>
                <a:hlinkClick r:id="rId3"/>
              </a:rPr>
            </a:br>
            <a:endParaRPr lang="de-DE" sz="700" b="0" dirty="0" smtClean="0">
              <a:solidFill>
                <a:schemeClr val="tx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50837751"/>
      </p:ext>
    </p:extLst>
  </p:cSld>
  <p:clrMapOvr>
    <a:masterClrMapping/>
  </p:clrMapOvr>
  <p:timing>
    <p:tnLst>
      <p:par>
        <p:cTn id="1" dur="indefinite" restart="never" nodeType="tmRoot"/>
      </p:par>
    </p:tnLst>
  </p:timing>
</p:sld>
</file>

<file path=ppt/theme/theme1.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3785</Words>
  <Application>Microsoft Office PowerPoint</Application>
  <PresentationFormat>Bildschirmpräsentation (16:9)</PresentationFormat>
  <Paragraphs>1991</Paragraphs>
  <Slides>121</Slides>
  <Notes>49</Notes>
  <HiddenSlides>0</HiddenSlides>
  <MMClips>0</MMClips>
  <ScaleCrop>false</ScaleCrop>
  <HeadingPairs>
    <vt:vector size="8" baseType="variant">
      <vt:variant>
        <vt:lpstr>Verwendete Schriftarten</vt:lpstr>
      </vt:variant>
      <vt:variant>
        <vt:i4>10</vt:i4>
      </vt:variant>
      <vt:variant>
        <vt:lpstr>Design</vt:lpstr>
      </vt:variant>
      <vt:variant>
        <vt:i4>1</vt:i4>
      </vt:variant>
      <vt:variant>
        <vt:lpstr>Eingebettete OLE-Server</vt:lpstr>
      </vt:variant>
      <vt:variant>
        <vt:i4>1</vt:i4>
      </vt:variant>
      <vt:variant>
        <vt:lpstr>Folientitel</vt:lpstr>
      </vt:variant>
      <vt:variant>
        <vt:i4>121</vt:i4>
      </vt:variant>
    </vt:vector>
  </HeadingPairs>
  <TitlesOfParts>
    <vt:vector size="133" baseType="lpstr">
      <vt:lpstr>Arial</vt:lpstr>
      <vt:lpstr>Wingdings</vt:lpstr>
      <vt:lpstr>ＭＳ Ｐゴシック</vt:lpstr>
      <vt:lpstr>Akkurat-Light</vt:lpstr>
      <vt:lpstr>Calibri</vt:lpstr>
      <vt:lpstr>Symbol</vt:lpstr>
      <vt:lpstr>Akkurat-Bold</vt:lpstr>
      <vt:lpstr>AkkuratStd</vt:lpstr>
      <vt:lpstr>Trebuchet MS</vt:lpstr>
      <vt:lpstr>Times New Roman</vt:lpstr>
      <vt:lpstr>Larissa</vt:lpstr>
      <vt:lpstr>Photo Editor Photo</vt:lpstr>
      <vt:lpstr>PowerPoint-Präsentation</vt:lpstr>
      <vt:lpstr>1981 dem Entwurf zur  neuen Prüfungs-Ordnung vorangestellt  Weiterbildung-Ausschuss DGTA  damals:  Bernd Schmid (Vorsitz), Ilse Brab, Hans Jellouschek, Angelika Glöckner.</vt:lpstr>
      <vt:lpstr>Mein aktueller Kontext  </vt:lpstr>
      <vt:lpstr>Mein aktueller Kontext  </vt:lpstr>
      <vt:lpstr>1. Modelle und Perspektiven für      systemische Transaktionsanalyse</vt:lpstr>
      <vt:lpstr>1.1. Transaktionsanalyse</vt:lpstr>
      <vt:lpstr>1.2 Perspektiven der Transaktionsanalyse°</vt:lpstr>
      <vt:lpstr> 1.3 Zweige der Transaktionsanalyse   - Eric Berne und Zeitgenossen </vt:lpstr>
      <vt:lpstr>Entwicklungen nach 1970 </vt:lpstr>
      <vt:lpstr>PowerPoint-Präsentation</vt:lpstr>
      <vt:lpstr>1.4 Systemische Perspektiven  Entwurf 1986</vt:lpstr>
      <vt:lpstr>Persönlichkeits- und Beziehungs-Perspektive (Beispiel)</vt:lpstr>
      <vt:lpstr>Wirklichkeits- und Entwicklungs-Perspektive (Beispiel)</vt:lpstr>
      <vt:lpstr>Systemisch 2017</vt:lpstr>
      <vt:lpstr>1.5 Transaktionsanalyse –Quo vadis?</vt:lpstr>
      <vt:lpstr>Global Challenges and TA Bernd Schmid 2008  (Auszug)</vt:lpstr>
      <vt:lpstr>TA for the 21st century  How can we get along?</vt:lpstr>
      <vt:lpstr>Mein aktueller Kontext  </vt:lpstr>
      <vt:lpstr>2. Modelle und Perspektiven für      persönliche Entwicklung</vt:lpstr>
      <vt:lpstr>2.1 Ich-Zustände       Wer bin ich? Und wenn ja wie viele? </vt:lpstr>
      <vt:lpstr> </vt:lpstr>
      <vt:lpstr>PowerPoint-Präsentation</vt:lpstr>
      <vt:lpstr>Erste Skizzen1957  zu Ich-Zuständen </vt:lpstr>
      <vt:lpstr>Strukturen</vt:lpstr>
      <vt:lpstr>PowerPoint-Präsentation</vt:lpstr>
      <vt:lpstr>2.2. Rollen und Welten 1990</vt:lpstr>
      <vt:lpstr>PowerPoint-Präsentation</vt:lpstr>
      <vt:lpstr>Das Drei-Welten-Modell der Persönlichkeit</vt:lpstr>
      <vt:lpstr>Rollenbereiche der Persönlichkeit</vt:lpstr>
      <vt:lpstr>Strukturmodell       Rollenmodell (1) Fragen (1) an einem Beispiel </vt:lpstr>
      <vt:lpstr>Strukturmodell       Rollenmodell (2) Fragen (2) an einem Beispiel </vt:lpstr>
      <vt:lpstr>PowerPoint-Präsentation</vt:lpstr>
      <vt:lpstr>Integrierte Persönlichkeit</vt:lpstr>
      <vt:lpstr>2.3. Kompetenz  </vt:lpstr>
      <vt:lpstr> Wieslocher Kompetenzformel 1  -Individuen</vt:lpstr>
      <vt:lpstr>PowerPoint-Präsentation</vt:lpstr>
      <vt:lpstr>Intuition bei Berne 1949 </vt:lpstr>
      <vt:lpstr>„Geläuterte“ Intuition </vt:lpstr>
      <vt:lpstr>Intuition und Kompetenz</vt:lpstr>
      <vt:lpstr>Dialog-Modell und Selbststeuerung bewusst-methodisch   unbewusst intuitiv </vt:lpstr>
      <vt:lpstr>2.5. Biographie und persönliche Herausforderungen  </vt:lpstr>
      <vt:lpstr>An-Passung  - survival of the fittest?</vt:lpstr>
      <vt:lpstr>PowerPoint-Präsentation</vt:lpstr>
      <vt:lpstr>PowerPoint-Präsentation</vt:lpstr>
      <vt:lpstr>2.7. Identitätsüberzeugungen </vt:lpstr>
      <vt:lpstr>PowerPoint-Präsentation</vt:lpstr>
      <vt:lpstr>Ich-Du / Ich-Es Beziehungs-Präferenzen</vt:lpstr>
      <vt:lpstr>Intensitäts- Verstärker/Verminderer </vt:lpstr>
      <vt:lpstr>PowerPoint-Präsentation</vt:lpstr>
      <vt:lpstr>Jungsche Typenlehre</vt:lpstr>
      <vt:lpstr>Antreiberdynamiken  (Taibi Kahler):</vt:lpstr>
      <vt:lpstr>Geben und Nehmen</vt:lpstr>
      <vt:lpstr>Mein aktueller Kontext  </vt:lpstr>
      <vt:lpstr>3. Modelle und Perspektiven für      Kommunikation und Begegnung:  </vt:lpstr>
      <vt:lpstr>3.1.  Begegnung lebender Systeme        - das Kulturbegegnungsmodell </vt:lpstr>
      <vt:lpstr>3.2. „Klassische“  TA-Konzepte</vt:lpstr>
      <vt:lpstr>PowerPoint-Präsentation</vt:lpstr>
      <vt:lpstr>3.3.  Transaktionen im Rollenmodell  komplementär   nicht komplementär </vt:lpstr>
      <vt:lpstr>PowerPoint-Präsentation</vt:lpstr>
      <vt:lpstr>PowerPoint-Präsentation</vt:lpstr>
      <vt:lpstr>PowerPoint-Präsentation</vt:lpstr>
      <vt:lpstr>     - Wer oder was begegnet sich? </vt:lpstr>
      <vt:lpstr>PowerPoint-Präsentation</vt:lpstr>
      <vt:lpstr>PowerPoint-Präsentation</vt:lpstr>
      <vt:lpstr>Mein aktueller Kontext  </vt:lpstr>
      <vt:lpstr>4. Wirklichkeiten gestalten I :  </vt:lpstr>
      <vt:lpstr>4. Wirklichkeiten gestalten II:  </vt:lpstr>
      <vt:lpstr>PowerPoint-Präsentation</vt:lpstr>
      <vt:lpstr>Ebenen der Wirklichkeitsbegegnung   - Schiff et. al. revisited</vt:lpstr>
      <vt:lpstr>PowerPoint-Präsentation</vt:lpstr>
      <vt:lpstr>PowerPoint-Präsentation</vt:lpstr>
      <vt:lpstr>PowerPoint-Präsentation</vt:lpstr>
      <vt:lpstr>Kulturbegegnung</vt:lpstr>
      <vt:lpstr>PowerPoint-Präsentation</vt:lpstr>
      <vt:lpstr>PowerPoint-Präsentation</vt:lpstr>
      <vt:lpstr>PowerPoint-Präsentation</vt:lpstr>
      <vt:lpstr>PowerPoint-Präsentation</vt:lpstr>
      <vt:lpstr>Designdreieck für Teamcoaching</vt:lpstr>
      <vt:lpstr>Das Perspektiven-Ereignis-Modell</vt:lpstr>
      <vt:lpstr>PowerPoint-Präsentation</vt:lpstr>
      <vt:lpstr>PowerPoint-Präsentation</vt:lpstr>
      <vt:lpstr>Das Verantwortungs-System</vt:lpstr>
      <vt:lpstr> Vier Dimensionen eines Verantwortungssystems</vt:lpstr>
      <vt:lpstr>Komplementäre Verantwortung in Organisationen</vt:lpstr>
      <vt:lpstr>PowerPoint-Präsentation</vt:lpstr>
      <vt:lpstr>Definitionen</vt:lpstr>
      <vt:lpstr>Autorisierung (Schwester der Macht)</vt:lpstr>
      <vt:lpstr>Das Führungs - System</vt:lpstr>
      <vt:lpstr>Schnittpunkt Führung und Kooperation  </vt:lpstr>
      <vt:lpstr>Führung</vt:lpstr>
      <vt:lpstr>Führungsstile</vt:lpstr>
      <vt:lpstr>Management und Führung</vt:lpstr>
      <vt:lpstr>PowerPoint-Präsentation</vt:lpstr>
      <vt:lpstr>PowerPoint-Präsentation</vt:lpstr>
      <vt:lpstr>PowerPoint-Präsentation</vt:lpstr>
      <vt:lpstr>PowerPoint-Präsentation</vt:lpstr>
      <vt:lpstr>PowerPoint-Präsentation</vt:lpstr>
      <vt:lpstr> Wieslocher Kompetenzformel 1  -Individuen</vt:lpstr>
      <vt:lpstr> Wieslocher Kompetenzformel 2 -Systeme </vt:lpstr>
      <vt:lpstr>PowerPoint-Präsentation</vt:lpstr>
      <vt:lpstr>PowerPoint-Präsentation</vt:lpstr>
      <vt:lpstr>PowerPoint-Präsentation</vt:lpstr>
      <vt:lpstr> Organisations-Kultur </vt:lpstr>
      <vt:lpstr>  Aufgaben und Kultur-Orientierung  Wer schnell zur Sache will, sollte mit Kultur anfangen.</vt:lpstr>
      <vt:lpstr>Komplexität und Nachhaltigkeit</vt:lpstr>
      <vt:lpstr>Integrations-Verantwortung</vt:lpstr>
      <vt:lpstr>Krisen und Entwicklung</vt:lpstr>
      <vt:lpstr>PowerPoint-Präsentation</vt:lpstr>
      <vt:lpstr>Definition Dilemma</vt:lpstr>
      <vt:lpstr>Dilemma-Zirkel</vt:lpstr>
      <vt:lpstr>Chancenreiche Haltungen</vt:lpstr>
      <vt:lpstr>Dilemma + Komplexität</vt:lpstr>
      <vt:lpstr>Kontrolldynamik,  „Treibsand“ + fiktive Wirklichkeiten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Praktikant</dc:creator>
  <cp:lastModifiedBy>Praktikant</cp:lastModifiedBy>
  <cp:revision>541</cp:revision>
  <dcterms:created xsi:type="dcterms:W3CDTF">2013-08-19T11:12:10Z</dcterms:created>
  <dcterms:modified xsi:type="dcterms:W3CDTF">2017-09-08T09:40:46Z</dcterms:modified>
</cp:coreProperties>
</file>