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03" r:id="rId2"/>
    <p:sldId id="304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319" r:id="rId18"/>
    <p:sldId id="320" r:id="rId19"/>
    <p:sldId id="321" r:id="rId20"/>
    <p:sldId id="322" r:id="rId21"/>
    <p:sldId id="323" r:id="rId22"/>
    <p:sldId id="324" r:id="rId23"/>
    <p:sldId id="325" r:id="rId24"/>
    <p:sldId id="326" r:id="rId25"/>
    <p:sldId id="327" r:id="rId26"/>
    <p:sldId id="328" r:id="rId27"/>
    <p:sldId id="329" r:id="rId28"/>
    <p:sldId id="330" r:id="rId29"/>
    <p:sldId id="331" r:id="rId30"/>
    <p:sldId id="332" r:id="rId31"/>
    <p:sldId id="333" r:id="rId32"/>
    <p:sldId id="270" r:id="rId33"/>
    <p:sldId id="272" r:id="rId34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2133"/>
    <a:srgbClr val="797B7B"/>
    <a:srgbClr val="575984"/>
    <a:srgbClr val="AF1428"/>
    <a:srgbClr val="E5838E"/>
    <a:srgbClr val="A50021"/>
    <a:srgbClr val="7FC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 showGuides="1">
      <p:cViewPr>
        <p:scale>
          <a:sx n="80" d="100"/>
          <a:sy n="80" d="100"/>
        </p:scale>
        <p:origin x="-1002" y="-246"/>
      </p:cViewPr>
      <p:guideLst>
        <p:guide orient="horz" pos="1076"/>
        <p:guide orient="horz" pos="3117"/>
        <p:guide pos="4694"/>
        <p:guide pos="385"/>
      </p:guideLst>
    </p:cSldViewPr>
  </p:slideViewPr>
  <p:outlineViewPr>
    <p:cViewPr>
      <p:scale>
        <a:sx n="33" d="100"/>
        <a:sy n="33" d="100"/>
      </p:scale>
      <p:origin x="0" y="724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C9F8-ADB8-4658-9EDE-C61BA6C42B4E}" type="datetimeFigureOut">
              <a:rPr lang="de-DE" smtClean="0"/>
              <a:t>25.11.2013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C4C8F-D8BB-4CA0-B1E0-86DE9254B6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634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6FA96-EF6B-4F01-8D50-B2DA5259DF25}" type="datetimeFigureOut">
              <a:rPr lang="de-DE" smtClean="0"/>
              <a:t>25.11.2013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C6064-614A-4250-B67E-27F5A6F14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3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C6064-614A-4250-B67E-27F5A6F14CE3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0862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://de.creativecommons.org/was-ist-cc/" TargetMode="External"/><Relationship Id="rId4" Type="http://schemas.openxmlformats.org/officeDocument/2006/relationships/hyperlink" Target="http://ww.isb-w.eu/" TargetMode="Externa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324544" y="-20539"/>
            <a:ext cx="7776864" cy="536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758" y="411163"/>
            <a:ext cx="4104258" cy="3024683"/>
          </a:xfrm>
          <a:noFill/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12328" y="3435350"/>
            <a:ext cx="4103688" cy="1081088"/>
          </a:xfrm>
        </p:spPr>
        <p:txBody>
          <a:bodyPr anchor="t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5" name="Bild 4" descr="Unbenannt-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708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2"/>
          <p:cNvPicPr>
            <a:picLocks noChangeAspect="1"/>
          </p:cNvPicPr>
          <p:nvPr userDrawn="1"/>
        </p:nvPicPr>
        <p:blipFill rotWithShape="1">
          <a:blip r:embed="rId2"/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188" y="411510"/>
            <a:ext cx="5761012" cy="4536728"/>
          </a:xfrm>
          <a:prstGeom prst="rect">
            <a:avLst/>
          </a:prstGeom>
        </p:spPr>
        <p:txBody>
          <a:bodyPr lIns="71579" tIns="35790" rIns="71579" bIns="35790" anchor="b">
            <a:noAutofit/>
          </a:bodyPr>
          <a:lstStyle/>
          <a:p>
            <a:r>
              <a:rPr lang="de-DE" sz="1800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Alle Inhalte der Präsentation sind frei verfügbar und können (auch kommerziell) weiterverwendet</a:t>
            </a:r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werden.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Als Gegenleistung wird vereinbart, die Folien wie folgt zu kennzeichnen: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CC-</a:t>
            </a:r>
            <a:r>
              <a:rPr lang="de-DE" sz="1800" i="1" kern="1200" dirty="0" err="1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by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-Lizenz, Autor: Bernd Schmid</a:t>
            </a:r>
            <a:r>
              <a:rPr lang="de-DE" sz="1800" i="1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für </a:t>
            </a:r>
            <a:r>
              <a:rPr lang="de-DE" sz="1800" i="1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4" tooltip="pb21.de - Web 2.0 in der politischen Bildung - ein &#10;Gemeinschaftsprojekt der bpb und des DGB Bildungswerks"/>
              </a:rPr>
              <a:t>isb-w.eu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.</a:t>
            </a: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dirty="0" smtClean="0">
                <a:latin typeface="AkkuratStd" pitchFamily="34" charset="0"/>
              </a:rPr>
              <a:t>Mehr</a:t>
            </a:r>
            <a:r>
              <a:rPr lang="de-DE" sz="1400" baseline="0" dirty="0" smtClean="0">
                <a:latin typeface="AkkuratStd" pitchFamily="34" charset="0"/>
              </a:rPr>
              <a:t> Informationen zur genannten </a:t>
            </a:r>
            <a:r>
              <a:rPr lang="de-DE" sz="1400" baseline="0" dirty="0" err="1" smtClean="0">
                <a:latin typeface="AkkuratStd" pitchFamily="34" charset="0"/>
              </a:rPr>
              <a:t>CreativeCommons</a:t>
            </a:r>
            <a:r>
              <a:rPr lang="de-DE" sz="1400" baseline="0" dirty="0" smtClean="0">
                <a:latin typeface="AkkuratStd" pitchFamily="34" charset="0"/>
              </a:rPr>
              <a:t> Lizenz gibt es unter: </a:t>
            </a:r>
            <a:r>
              <a:rPr lang="de-DE" sz="1400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5" tooltip="Wie können Sie unsere Inhalte &#10;weiterverwenden?"/>
              </a:rPr>
              <a:t>http://de.creativecommons.org/was-ist-cc/</a:t>
            </a:r>
            <a:endParaRPr lang="de-DE" sz="1400" baseline="0" dirty="0" smtClean="0">
              <a:latin typeface="AkkuratStd" pitchFamily="34" charset="0"/>
            </a:endParaRPr>
          </a:p>
        </p:txBody>
      </p:sp>
      <p:pic>
        <p:nvPicPr>
          <p:cNvPr id="19" name="Bild 1" descr="by-1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683568" y="4114285"/>
            <a:ext cx="736447" cy="25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464507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2"/>
          <p:cNvPicPr>
            <a:picLocks noChangeAspect="1"/>
          </p:cNvPicPr>
          <p:nvPr userDrawn="1"/>
        </p:nvPicPr>
        <p:blipFill rotWithShape="1">
          <a:blip r:embed="rId2"/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560" y="1131888"/>
            <a:ext cx="6144761" cy="3816350"/>
          </a:xfrm>
          <a:prstGeom prst="rect">
            <a:avLst/>
          </a:prstGeom>
        </p:spPr>
        <p:txBody>
          <a:bodyPr lIns="71579" tIns="35790" rIns="71579" bIns="35790" anchor="ctr">
            <a:no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 smtClean="0">
              <a:latin typeface="AkkuratStd" pitchFamily="34" charset="0"/>
            </a:endParaRPr>
          </a:p>
        </p:txBody>
      </p:sp>
      <p:sp>
        <p:nvSpPr>
          <p:cNvPr id="3" name="Rechteck 2"/>
          <p:cNvSpPr/>
          <p:nvPr userDrawn="1"/>
        </p:nvSpPr>
        <p:spPr>
          <a:xfrm>
            <a:off x="611560" y="1707654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b-NO" sz="2800" dirty="0" smtClean="0">
                <a:solidFill>
                  <a:srgbClr val="575984"/>
                </a:solidFill>
                <a:latin typeface="Akkurat-Bold"/>
              </a:rPr>
              <a:t>»</a:t>
            </a: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Das Entscheidende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ist selten verborgen,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eher bleibt es unbeachtet.«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DE" sz="2800" dirty="0" smtClean="0">
              <a:solidFill>
                <a:srgbClr val="575984"/>
              </a:solidFill>
              <a:latin typeface="Akkurat-Bold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2000" dirty="0" smtClean="0">
                <a:solidFill>
                  <a:srgbClr val="575984"/>
                </a:solidFill>
                <a:latin typeface="Akkurat-Light"/>
              </a:rPr>
              <a:t>B. Schmid (1998) Originalton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2016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4017222" y="4878984"/>
            <a:ext cx="5132211" cy="27315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5E7A368D-E8BB-4F30-8E33-B61696D01BF5}" type="slidenum">
              <a:rPr lang="de-DE" sz="1100"/>
              <a:pPr>
                <a:defRPr/>
              </a:pPr>
              <a:t>‹Nr.›</a:t>
            </a:fld>
            <a:endParaRPr lang="de-DE" sz="900"/>
          </a:p>
        </p:txBody>
      </p:sp>
    </p:spTree>
    <p:extLst>
      <p:ext uri="{BB962C8B-B14F-4D97-AF65-F5344CB8AC3E}">
        <p14:creationId xmlns:p14="http://schemas.microsoft.com/office/powerpoint/2010/main" val="97587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611188" y="1708150"/>
            <a:ext cx="6840537" cy="3240088"/>
          </a:xfrm>
          <a:noFill/>
        </p:spPr>
        <p:txBody>
          <a:bodyPr anchor="ctr"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 noChangeAspect="1"/>
          </p:cNvSpPr>
          <p:nvPr>
            <p:ph type="subTitle" idx="1"/>
          </p:nvPr>
        </p:nvSpPr>
        <p:spPr>
          <a:xfrm>
            <a:off x="1259632" y="396082"/>
            <a:ext cx="4168080" cy="1312067"/>
          </a:xfrm>
          <a:solidFill>
            <a:srgbClr val="912133"/>
          </a:solidFill>
        </p:spPr>
        <p:txBody>
          <a:bodyPr anchor="b"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kkuratSt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5427712" y="399634"/>
            <a:ext cx="1304528" cy="1308515"/>
          </a:xfrm>
          <a:prstGeom prst="rect">
            <a:avLst/>
          </a:prstGeom>
          <a:solidFill>
            <a:srgbClr val="797B7B"/>
          </a:solidFill>
        </p:spPr>
        <p:txBody>
          <a:bodyPr vert="horz" lIns="91440" tIns="45720" rIns="91440" bIns="45720" rtlCol="0" anchor="b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latin typeface="AkkuratStd" pitchFamily="34" charset="0"/>
              </a:rPr>
              <a:t>www.isb-w.eu</a:t>
            </a:r>
            <a:endParaRPr lang="de-DE" dirty="0">
              <a:latin typeface="AkkuratStd" pitchFamily="34" charset="0"/>
            </a:endParaRP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52320" y="4731990"/>
            <a:ext cx="1691680" cy="216024"/>
          </a:xfrm>
          <a:prstGeom prst="rect">
            <a:avLst/>
          </a:prstGeom>
          <a:solidFill>
            <a:srgbClr val="912133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bg1"/>
                </a:solidFill>
                <a:latin typeface="AkkuratStd" pitchFamily="34" charset="0"/>
              </a:defRPr>
            </a:lvl1pPr>
          </a:lstStyle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0" y="396083"/>
            <a:ext cx="1312066" cy="1312066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9513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421256" y="-20538"/>
            <a:ext cx="8873576" cy="51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1112" y="1708150"/>
            <a:ext cx="6870613" cy="3239864"/>
          </a:xfrm>
          <a:prstGeom prst="rect">
            <a:avLst/>
          </a:prstGeom>
          <a:solidFill>
            <a:srgbClr val="797B7B">
              <a:alpha val="50000"/>
            </a:srgbClr>
          </a:solidFill>
        </p:spPr>
        <p:txBody>
          <a:bodyPr anchor="ctr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Bild 4" descr="Unbenannt-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4419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11188" y="1708150"/>
            <a:ext cx="6841132" cy="3240162"/>
          </a:xfrm>
          <a:prstGeom prst="rect">
            <a:avLst/>
          </a:prstGeom>
        </p:spPr>
        <p:txBody>
          <a:bodyPr lIns="71579" tIns="35790" rIns="71579" bIns="35790" anchor="ctr">
            <a:normAutofit/>
          </a:bodyPr>
          <a:lstStyle>
            <a:lvl1pPr marL="0" indent="0">
              <a:buNone/>
              <a:defRPr sz="2400">
                <a:latin typeface="Akkurat-Light"/>
              </a:defRPr>
            </a:lvl1pPr>
            <a:lvl2pPr marL="357896" indent="0">
              <a:buNone/>
              <a:defRPr sz="2000">
                <a:latin typeface="Akkurat-Light"/>
              </a:defRPr>
            </a:lvl2pPr>
            <a:lvl3pPr marL="715792" indent="0">
              <a:buNone/>
              <a:defRPr sz="1800">
                <a:latin typeface="Akkurat-Light"/>
              </a:defRPr>
            </a:lvl3pPr>
            <a:lvl4pPr marL="1073688" indent="0">
              <a:buNone/>
              <a:defRPr sz="1600">
                <a:latin typeface="Akkurat-Light"/>
              </a:defRPr>
            </a:lvl4pPr>
            <a:lvl5pPr marL="1431585" indent="0">
              <a:buNone/>
              <a:defRPr sz="1600">
                <a:latin typeface="Akkurat-Light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4087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11188" y="1131590"/>
            <a:ext cx="6841132" cy="3816722"/>
          </a:xfrm>
          <a:prstGeom prst="rect">
            <a:avLst/>
          </a:prstGeom>
        </p:spPr>
        <p:txBody>
          <a:bodyPr lIns="71579" tIns="35790" rIns="71579" bIns="35790" anchor="ctr">
            <a:normAutofit/>
          </a:bodyPr>
          <a:lstStyle>
            <a:lvl1pPr marL="0" indent="0">
              <a:buNone/>
              <a:defRPr sz="2400">
                <a:latin typeface="Akkurat-Light"/>
              </a:defRPr>
            </a:lvl1pPr>
            <a:lvl2pPr marL="357896" indent="0">
              <a:buNone/>
              <a:defRPr sz="2000">
                <a:latin typeface="Akkurat-Light"/>
              </a:defRPr>
            </a:lvl2pPr>
            <a:lvl3pPr marL="715792" indent="0">
              <a:buNone/>
              <a:defRPr sz="1800">
                <a:latin typeface="Akkurat-Light"/>
              </a:defRPr>
            </a:lvl3pPr>
            <a:lvl4pPr marL="1073688" indent="0">
              <a:buNone/>
              <a:defRPr sz="1600">
                <a:latin typeface="Akkurat-Light"/>
              </a:defRPr>
            </a:lvl4pPr>
            <a:lvl5pPr marL="1431585" indent="0">
              <a:buNone/>
              <a:defRPr sz="1600">
                <a:latin typeface="Akkurat-Light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5873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3577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39125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6502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7452320" y="1708150"/>
            <a:ext cx="1691680" cy="3023840"/>
          </a:xfrm>
          <a:prstGeom prst="rect">
            <a:avLst/>
          </a:prstGeom>
        </p:spPr>
        <p:txBody>
          <a:bodyPr lIns="71579" tIns="35790" rIns="71579" bIns="35790" numCol="1" anchor="t">
            <a:noAutofit/>
          </a:bodyPr>
          <a:lstStyle>
            <a:lvl1pPr marL="0" indent="0" algn="l">
              <a:buNone/>
              <a:defRPr sz="1600" b="0">
                <a:solidFill>
                  <a:srgbClr val="575984"/>
                </a:solidFill>
                <a:latin typeface="AkkuratStd" pitchFamily="34" charset="0"/>
              </a:defRPr>
            </a:lvl1pPr>
            <a:lvl2pPr marL="357896" indent="0">
              <a:buNone/>
              <a:defRPr sz="1400" b="1"/>
            </a:lvl2pPr>
            <a:lvl3pPr marL="715792" indent="0">
              <a:buNone/>
              <a:defRPr sz="1400" b="1"/>
            </a:lvl3pPr>
            <a:lvl4pPr marL="1073688" indent="0">
              <a:buNone/>
              <a:defRPr sz="1400" b="1"/>
            </a:lvl4pPr>
            <a:lvl5pPr marL="1431585" indent="0">
              <a:buNone/>
              <a:defRPr sz="1400" b="1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xfrm>
            <a:off x="611188" y="1708150"/>
            <a:ext cx="6840537" cy="324008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0088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699792" y="1708150"/>
            <a:ext cx="4751933" cy="3240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611188" y="1708150"/>
            <a:ext cx="2088604" cy="3240088"/>
          </a:xfrm>
          <a:prstGeom prst="rect">
            <a:avLst/>
          </a:prstGeom>
        </p:spPr>
        <p:txBody>
          <a:bodyPr lIns="71579" tIns="35790" rIns="71579" bIns="35790" numCol="1"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kkurat-Light"/>
              </a:defRPr>
            </a:lvl1pPr>
            <a:lvl2pPr marL="357896" indent="0">
              <a:buNone/>
              <a:defRPr sz="1400" b="1"/>
            </a:lvl2pPr>
            <a:lvl3pPr marL="715792" indent="0">
              <a:buNone/>
              <a:defRPr sz="1400" b="1"/>
            </a:lvl3pPr>
            <a:lvl4pPr marL="1073688" indent="0">
              <a:buNone/>
              <a:defRPr sz="1400" b="1"/>
            </a:lvl4pPr>
            <a:lvl5pPr marL="1431585" indent="0">
              <a:buNone/>
              <a:defRPr sz="1400" b="1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8"/>
          </p:nvPr>
        </p:nvSpPr>
        <p:spPr>
          <a:xfrm>
            <a:off x="7452320" y="1708150"/>
            <a:ext cx="1691680" cy="3023840"/>
          </a:xfrm>
          <a:prstGeom prst="rect">
            <a:avLst/>
          </a:prstGeom>
        </p:spPr>
        <p:txBody>
          <a:bodyPr lIns="71579" tIns="35790" rIns="71579" bIns="35790" numCol="1" anchor="t">
            <a:noAutofit/>
          </a:bodyPr>
          <a:lstStyle>
            <a:lvl1pPr marL="0" indent="0" algn="l">
              <a:buNone/>
              <a:defRPr sz="1600" b="0">
                <a:solidFill>
                  <a:srgbClr val="575984"/>
                </a:solidFill>
                <a:latin typeface="AkkuratStd" pitchFamily="34" charset="0"/>
              </a:defRPr>
            </a:lvl1pPr>
            <a:lvl2pPr marL="357896" indent="0">
              <a:buNone/>
              <a:defRPr sz="1400" b="1"/>
            </a:lvl2pPr>
            <a:lvl3pPr marL="715792" indent="0">
              <a:buNone/>
              <a:defRPr sz="1400" b="1"/>
            </a:lvl3pPr>
            <a:lvl4pPr marL="1073688" indent="0">
              <a:buNone/>
              <a:defRPr sz="1400" b="1"/>
            </a:lvl4pPr>
            <a:lvl5pPr marL="1431585" indent="0">
              <a:buNone/>
              <a:defRPr sz="1400" b="1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37787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3825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11188" y="411510"/>
            <a:ext cx="6840537" cy="12966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1188" y="1707654"/>
            <a:ext cx="6840537" cy="3230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52320" y="4731990"/>
            <a:ext cx="1691680" cy="216024"/>
          </a:xfrm>
          <a:prstGeom prst="rect">
            <a:avLst/>
          </a:prstGeom>
          <a:solidFill>
            <a:srgbClr val="912133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bg1"/>
                </a:solidFill>
                <a:latin typeface="AkkuratStd" pitchFamily="34" charset="0"/>
              </a:defRPr>
            </a:lvl1pPr>
          </a:lstStyle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452320" y="4937744"/>
            <a:ext cx="1691680" cy="20575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chemeClr val="tx1"/>
              </a:solidFill>
              <a:latin typeface="AkkuratStd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940920"/>
            <a:ext cx="4752528" cy="20893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01239" y="4937744"/>
            <a:ext cx="2133600" cy="20575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pic>
        <p:nvPicPr>
          <p:cNvPr id="7" name="Bild 4" descr="Unbenannt-1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031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8" r:id="rId3"/>
    <p:sldLayoutId id="2147483661" r:id="rId4"/>
    <p:sldLayoutId id="2147483701" r:id="rId5"/>
    <p:sldLayoutId id="2147483652" r:id="rId6"/>
    <p:sldLayoutId id="2147483657" r:id="rId7"/>
    <p:sldLayoutId id="2147483653" r:id="rId8"/>
    <p:sldLayoutId id="2147483654" r:id="rId9"/>
    <p:sldLayoutId id="2147483665" r:id="rId10"/>
    <p:sldLayoutId id="2147483666" r:id="rId11"/>
    <p:sldLayoutId id="2147483668" r:id="rId1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575984"/>
          </a:solidFill>
          <a:latin typeface="AkkuratSt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isb-w.eu/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Führung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18709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1800" dirty="0" smtClean="0"/>
              <a:t>Durch „Amtsantritt“ kann die Auseinandersetzung mit dem Führungssystem nicht ersetzt werden. Sonst Papiertiger oder Feigenblatt. </a:t>
            </a:r>
          </a:p>
          <a:p>
            <a:endParaRPr lang="de-DE" sz="1800" dirty="0" smtClean="0"/>
          </a:p>
          <a:p>
            <a:r>
              <a:rPr lang="de-DE" sz="1800" dirty="0" smtClean="0"/>
              <a:t>Reicht arrivierte Fachkraft?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Bei einer Führungskraft ist Gestaltung von Führungsbeziehungen Kernkompetenz und Kerntätigkeit.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Dies verlangt heute Professionalität und Qualifikation. </a:t>
            </a:r>
          </a:p>
          <a:p>
            <a:endParaRPr lang="de-DE" sz="1800" dirty="0" smtClean="0"/>
          </a:p>
          <a:p>
            <a:r>
              <a:rPr lang="de-DE" sz="1800" dirty="0" smtClean="0">
                <a:solidFill>
                  <a:srgbClr val="912133"/>
                </a:solidFill>
              </a:rPr>
              <a:t>Die Übernahme von Führungsverantwortung </a:t>
            </a:r>
            <a:br>
              <a:rPr lang="de-DE" sz="1800" dirty="0" smtClean="0">
                <a:solidFill>
                  <a:srgbClr val="912133"/>
                </a:solidFill>
              </a:rPr>
            </a:br>
            <a:r>
              <a:rPr lang="de-DE" sz="1800" dirty="0" smtClean="0">
                <a:solidFill>
                  <a:srgbClr val="912133"/>
                </a:solidFill>
              </a:rPr>
              <a:t>sollte gut abgeklärt sein. </a:t>
            </a:r>
            <a:endParaRPr lang="de-DE" sz="1800" dirty="0">
              <a:solidFill>
                <a:srgbClr val="912133"/>
              </a:solidFill>
            </a:endParaRPr>
          </a:p>
        </p:txBody>
      </p:sp>
      <p:sp>
        <p:nvSpPr>
          <p:cNvPr id="223238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Führung + Professionalitiät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12235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63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de-DE" sz="1800" dirty="0" smtClean="0"/>
              <a:t>Führungsbeziehungen sind Machtbeziehungen.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de-DE" sz="1800" dirty="0" smtClean="0"/>
              <a:t>Führung sollte autorisiert sein. Beteiligte wollen die Führung.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de-DE" sz="1800" dirty="0" smtClean="0"/>
              <a:t>Auch Hoheitsmacht hilft nur, wenn sie gewürdigt wird.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de-DE" sz="1800" dirty="0" smtClean="0"/>
              <a:t>Das System muss Führung wollen und entwickeln.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de-DE" sz="1800" dirty="0" smtClean="0"/>
              <a:t>Neue Besen leiden oft.</a:t>
            </a:r>
          </a:p>
        </p:txBody>
      </p:sp>
      <p:sp>
        <p:nvSpPr>
          <p:cNvPr id="224262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Führung + Macht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2337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Führung stellt Fragen der wechselseitigen steuernden Beeinflussung durch Kommunikation. </a:t>
            </a:r>
          </a:p>
          <a:p>
            <a:r>
              <a:rPr lang="de-DE" sz="2000" dirty="0" smtClean="0">
                <a:solidFill>
                  <a:srgbClr val="AF1428"/>
                </a:solidFill>
              </a:rPr>
              <a:t>Führungsverantwortung heißt dort Antworten zu finden, wo jemand für die Gestaltungsbeiträge anderer zuständig ist. </a:t>
            </a:r>
          </a:p>
          <a:p>
            <a:r>
              <a:rPr lang="de-DE" sz="2000" dirty="0" smtClean="0">
                <a:sym typeface="Wingdings" pitchFamily="2" charset="2"/>
              </a:rPr>
              <a:t> </a:t>
            </a:r>
            <a:r>
              <a:rPr lang="de-DE" sz="2000" dirty="0" smtClean="0"/>
              <a:t>Störungen im Verantwortungssystem</a:t>
            </a:r>
          </a:p>
          <a:p>
            <a:r>
              <a:rPr lang="de-DE" sz="2000" dirty="0" smtClean="0">
                <a:sym typeface="Wingdings" pitchFamily="2" charset="2"/>
              </a:rPr>
              <a:t> </a:t>
            </a:r>
            <a:r>
              <a:rPr lang="de-DE" sz="2000" dirty="0" smtClean="0"/>
              <a:t>Behebung durch Führungsdialog</a:t>
            </a:r>
          </a:p>
          <a:p>
            <a:r>
              <a:rPr lang="de-DE" sz="2000" dirty="0" smtClean="0">
                <a:sym typeface="Wingdings" pitchFamily="2" charset="2"/>
              </a:rPr>
              <a:t> </a:t>
            </a:r>
            <a:r>
              <a:rPr lang="de-DE" sz="2000" dirty="0" smtClean="0"/>
              <a:t>Notfalls durch hoheitliche Eingriffe</a:t>
            </a:r>
          </a:p>
        </p:txBody>
      </p:sp>
      <p:sp>
        <p:nvSpPr>
          <p:cNvPr id="225286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Führungsverantwortung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78184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1800" dirty="0" smtClean="0"/>
              <a:t>Führungsverantwortung heißt dafür zuständig zu sein,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800" b="1" dirty="0"/>
              <a:t>w</a:t>
            </a:r>
            <a:r>
              <a:rPr lang="de-DE" sz="1800" b="1" dirty="0" smtClean="0"/>
              <a:t>as</a:t>
            </a:r>
            <a:r>
              <a:rPr lang="de-DE" sz="1800" dirty="0" smtClean="0"/>
              <a:t> durch Führung erreicht werden soll</a:t>
            </a:r>
            <a:r>
              <a:rPr lang="de-DE" sz="1800" dirty="0"/>
              <a:t> </a:t>
            </a:r>
            <a:r>
              <a:rPr lang="de-DE" sz="1800" dirty="0" smtClean="0"/>
              <a:t>- </a:t>
            </a:r>
            <a:br>
              <a:rPr lang="de-DE" sz="1800" dirty="0" smtClean="0"/>
            </a:br>
            <a:r>
              <a:rPr lang="de-DE" sz="1800" dirty="0" smtClean="0"/>
              <a:t>also die zu gestaltende Wirklichkeit </a:t>
            </a:r>
            <a:br>
              <a:rPr lang="de-DE" sz="1800" dirty="0" smtClean="0"/>
            </a:br>
            <a:r>
              <a:rPr lang="de-DE" sz="1800" dirty="0" smtClean="0"/>
              <a:t>(soweit sie nicht die Führung selbst ist)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800" b="1" dirty="0" smtClean="0"/>
              <a:t>wie</a:t>
            </a:r>
            <a:r>
              <a:rPr lang="de-DE" sz="1800" dirty="0" smtClean="0"/>
              <a:t> Kommunikation wirksam gestaltet werden kann.</a:t>
            </a:r>
          </a:p>
          <a:p>
            <a:endParaRPr lang="de-DE" sz="1800" dirty="0" smtClean="0"/>
          </a:p>
          <a:p>
            <a:r>
              <a:rPr lang="de-DE" sz="1800" dirty="0" smtClean="0"/>
              <a:t>Verantwortung kann nicht „wegdelegiert“ werden, weil man für die Delegation im Rahmen von Führungsbeziehungen verantwortlich bleibt. </a:t>
            </a:r>
          </a:p>
          <a:p>
            <a:r>
              <a:rPr lang="de-DE" sz="1800" i="1" dirty="0" smtClean="0"/>
              <a:t>(Daher müssen Minister die politische Verantwortung übernehmen, wenn in ihrem Hause etwas schief läuft.)</a:t>
            </a:r>
          </a:p>
        </p:txBody>
      </p:sp>
      <p:sp>
        <p:nvSpPr>
          <p:cNvPr id="226310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Doppelte Verantwortung</a:t>
            </a: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96421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5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endParaRPr lang="de-DE" sz="18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Verordnung von Selbstführung durch lediglich formale Zielvorgabe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Druck, Kontrolle etc.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Zentralisierung/Normierung</a:t>
            </a:r>
            <a:endParaRPr lang="de-DE" sz="1800" dirty="0"/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Verzicht auf Führung durch Freigabe: </a:t>
            </a:r>
            <a:br>
              <a:rPr lang="de-DE" sz="1800" dirty="0" smtClean="0"/>
            </a:br>
            <a:r>
              <a:rPr lang="de-DE" sz="1800" dirty="0" smtClean="0">
                <a:solidFill>
                  <a:srgbClr val="575984"/>
                </a:solidFill>
              </a:rPr>
              <a:t>„die Besten brauchen keine Führung!“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Desintegration </a:t>
            </a:r>
            <a:br>
              <a:rPr lang="de-DE" sz="1800" dirty="0" smtClean="0"/>
            </a:br>
            <a:r>
              <a:rPr lang="de-DE" sz="1800" dirty="0" smtClean="0"/>
              <a:t>(Top Spieler brauchen Top Regisseure / Trainer)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Dezentralisierung</a:t>
            </a:r>
            <a:endParaRPr lang="de-DE" sz="1800" dirty="0"/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Fehlende Beziehung bzw. Barrieren zwischen Führungsebenen </a:t>
            </a:r>
            <a:r>
              <a:rPr lang="de-DE" sz="1800" dirty="0" smtClean="0">
                <a:sym typeface="Wingdings" pitchFamily="2" charset="2"/>
              </a:rPr>
              <a:t> A</a:t>
            </a:r>
            <a:r>
              <a:rPr lang="de-DE" sz="1800" dirty="0" smtClean="0"/>
              <a:t>quaplaning-Effekt</a:t>
            </a:r>
          </a:p>
        </p:txBody>
      </p:sp>
      <p:sp>
        <p:nvSpPr>
          <p:cNvPr id="227334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Vermeidung von </a:t>
            </a:r>
            <a:br>
              <a:rPr lang="de-DE" dirty="0" smtClean="0"/>
            </a:br>
            <a:r>
              <a:rPr lang="de-DE" dirty="0" smtClean="0"/>
              <a:t>Führungsverantwortung</a:t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91786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61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Führung braucht Würdigung auf Augenhöhe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Führungsbeziehungen brauchen empfundene Gerechtigkeit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Führung wird durch Selbstwirksamkeitserfahrung in der Führungsbeziehung gestärkt.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Führungsbeziehungen brauchen Charme für die eigenen Identität- und Entwicklungswünsche</a:t>
            </a:r>
          </a:p>
          <a:p>
            <a:endParaRPr lang="de-DE" sz="1800" dirty="0" smtClean="0"/>
          </a:p>
          <a:p>
            <a:r>
              <a:rPr lang="de-DE" sz="1800" dirty="0" smtClean="0"/>
              <a:t>		Sonst kein „seelischer Kontrakt“</a:t>
            </a:r>
          </a:p>
          <a:p>
            <a:r>
              <a:rPr lang="de-DE" sz="1800" i="1" dirty="0" smtClean="0"/>
              <a:t>Vorsicht:		</a:t>
            </a:r>
            <a:r>
              <a:rPr lang="de-DE" sz="1800" dirty="0" smtClean="0"/>
              <a:t>Ausbeutungsbeziehungen und </a:t>
            </a:r>
            <a:r>
              <a:rPr lang="de-DE" sz="1800" dirty="0" err="1" smtClean="0"/>
              <a:t>Rattenfängerei</a:t>
            </a:r>
            <a:r>
              <a:rPr lang="de-DE" sz="1800" dirty="0" smtClean="0"/>
              <a:t> </a:t>
            </a:r>
          </a:p>
        </p:txBody>
      </p:sp>
      <p:sp>
        <p:nvSpPr>
          <p:cNvPr id="228360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Führung: isb-Gütekriterien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22023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83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de-DE" sz="1800" dirty="0" smtClean="0"/>
              <a:t>Ein Führungssystem ist so gut, wie es durchgehende Ketten bildet, über die Impulse vom Ausgangspunkt bis zum relevanten Endpunkt laufen.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de-DE" sz="1800" dirty="0" smtClean="0"/>
              <a:t>(Gehirn: </a:t>
            </a:r>
            <a:r>
              <a:rPr lang="de-DE" sz="1800" dirty="0" err="1" smtClean="0"/>
              <a:t>What</a:t>
            </a:r>
            <a:r>
              <a:rPr lang="de-DE" sz="1800" dirty="0" smtClean="0"/>
              <a:t> </a:t>
            </a:r>
            <a:r>
              <a:rPr lang="de-DE" sz="1800" dirty="0" err="1" smtClean="0"/>
              <a:t>fires</a:t>
            </a:r>
            <a:r>
              <a:rPr lang="de-DE" sz="1800" dirty="0" smtClean="0"/>
              <a:t> </a:t>
            </a:r>
            <a:r>
              <a:rPr lang="de-DE" sz="1800" dirty="0" err="1" smtClean="0"/>
              <a:t>together</a:t>
            </a:r>
            <a:r>
              <a:rPr lang="de-DE" sz="1800" dirty="0" smtClean="0"/>
              <a:t> </a:t>
            </a:r>
            <a:r>
              <a:rPr lang="de-DE" sz="1800" dirty="0" err="1" smtClean="0"/>
              <a:t>wires</a:t>
            </a:r>
            <a:r>
              <a:rPr lang="de-DE" sz="1800" dirty="0" smtClean="0"/>
              <a:t> </a:t>
            </a:r>
            <a:r>
              <a:rPr lang="de-DE" sz="1800" dirty="0" err="1" smtClean="0"/>
              <a:t>together</a:t>
            </a:r>
            <a:r>
              <a:rPr lang="de-DE" sz="1800" dirty="0" smtClean="0"/>
              <a:t>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de-DE" sz="1800" dirty="0" smtClean="0"/>
              <a:t>In Hierarchien gilt dies </a:t>
            </a:r>
            <a:r>
              <a:rPr lang="de-DE" sz="1800" dirty="0" err="1" smtClean="0"/>
              <a:t>Topdown</a:t>
            </a:r>
            <a:r>
              <a:rPr lang="de-DE" sz="1800" dirty="0" smtClean="0"/>
              <a:t> </a:t>
            </a:r>
            <a:br>
              <a:rPr lang="de-DE" sz="1800" dirty="0" smtClean="0"/>
            </a:br>
            <a:r>
              <a:rPr lang="de-DE" sz="1800" dirty="0" smtClean="0"/>
              <a:t>genauso wie </a:t>
            </a:r>
            <a:r>
              <a:rPr lang="de-DE" sz="1800" dirty="0" err="1" smtClean="0"/>
              <a:t>Bottom</a:t>
            </a:r>
            <a:r>
              <a:rPr lang="de-DE" sz="1800" dirty="0" smtClean="0"/>
              <a:t> </a:t>
            </a:r>
            <a:r>
              <a:rPr lang="de-DE" sz="1800" dirty="0" err="1" smtClean="0"/>
              <a:t>up</a:t>
            </a:r>
            <a:r>
              <a:rPr lang="de-DE" sz="1800" dirty="0" smtClean="0"/>
              <a:t>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de-DE" sz="1800" dirty="0" smtClean="0"/>
              <a:t>Eine Führungsbeziehung ist so gut wie sich die Beteiligten aneinander ankoppeln und sich gegenseitig erreichen.</a:t>
            </a:r>
          </a:p>
        </p:txBody>
      </p:sp>
      <p:sp>
        <p:nvSpPr>
          <p:cNvPr id="229382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Gütekriterien eines Führungssystems</a:t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95784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8" name="Textplatzhalter 7"/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Autofit/>
          </a:bodyPr>
          <a:lstStyle/>
          <a:p>
            <a:pPr lvl="1"/>
            <a:endParaRPr lang="de-DE" sz="1600" dirty="0" smtClean="0">
              <a:latin typeface="Akkurat-Bold"/>
            </a:endParaRP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>
                <a:latin typeface="Akkurat-Bold"/>
              </a:rPr>
              <a:t>Tagesregie vs. Neuinszenierungsregie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>
                <a:latin typeface="Akkurat-Bold"/>
              </a:rPr>
              <a:t>Ohne entwickelte Kultur operativer Führung ist Kompetenz in strategischer Führung unwahrscheinlich</a:t>
            </a:r>
          </a:p>
          <a:p>
            <a:pPr marL="700796" lvl="1" indent="-342900">
              <a:buFont typeface="Wingdings" pitchFamily="2" charset="2"/>
              <a:buChar char="§"/>
            </a:pPr>
            <a:endParaRPr lang="de-DE" sz="1600" dirty="0" smtClean="0">
              <a:latin typeface="Akkurat-Bold"/>
            </a:endParaRPr>
          </a:p>
          <a:p>
            <a:pPr marL="700796" lvl="1" indent="-342900">
              <a:buFont typeface="Wingdings" pitchFamily="2" charset="2"/>
              <a:buChar char="§"/>
            </a:pPr>
            <a:endParaRPr lang="de-DE" sz="1600" dirty="0" smtClean="0">
              <a:latin typeface="Akkurat-Bold"/>
            </a:endParaRPr>
          </a:p>
          <a:p>
            <a:pPr marL="700796" lvl="1" indent="-342900">
              <a:buFont typeface="Wingdings" pitchFamily="2" charset="2"/>
              <a:buChar char="§"/>
            </a:pPr>
            <a:endParaRPr lang="de-DE" sz="1600" dirty="0" smtClean="0">
              <a:latin typeface="Akkurat-Bold"/>
            </a:endParaRPr>
          </a:p>
          <a:p>
            <a:pPr marL="700796" lvl="1" indent="-342900">
              <a:buFont typeface="Wingdings" pitchFamily="2" charset="2"/>
              <a:buChar char="§"/>
            </a:pPr>
            <a:endParaRPr lang="de-DE" sz="1600" dirty="0" smtClean="0">
              <a:latin typeface="Akkurat-Bold"/>
            </a:endParaRP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>
                <a:latin typeface="Akkurat-Bold"/>
              </a:rPr>
              <a:t>Drehbuch und Regie gehören zusammen, nicht unbedingt innerhalb der Beteiligten.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600" dirty="0" smtClean="0">
                <a:latin typeface="Akkurat-Bold"/>
              </a:rPr>
              <a:t>Fehlende oder schlechte Drehbücher führen zu beliebigen Aufführungen oder brauchen überdimensional Regie.</a:t>
            </a:r>
            <a:endParaRPr lang="de-DE" sz="1600" dirty="0">
              <a:latin typeface="Akkurat-Bold"/>
            </a:endParaRPr>
          </a:p>
        </p:txBody>
      </p:sp>
      <p:sp>
        <p:nvSpPr>
          <p:cNvPr id="23040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>
                <a:latin typeface="Akkurat-Bold"/>
              </a:rPr>
              <a:t/>
            </a:r>
            <a:br>
              <a:rPr lang="de-DE" sz="2400" dirty="0" smtClean="0">
                <a:latin typeface="Akkurat-Bold"/>
              </a:rPr>
            </a:br>
            <a:r>
              <a:rPr lang="de-DE" sz="2400" dirty="0" smtClean="0">
                <a:latin typeface="Akkurat-Bold"/>
              </a:rPr>
              <a:t>Operative Führung vs. </a:t>
            </a:r>
            <a:r>
              <a:rPr lang="de-DE" sz="2400" dirty="0">
                <a:latin typeface="Akkurat-Bold"/>
              </a:rPr>
              <a:t/>
            </a:r>
            <a:br>
              <a:rPr lang="de-DE" sz="2400" dirty="0">
                <a:latin typeface="Akkurat-Bold"/>
              </a:rPr>
            </a:br>
            <a:r>
              <a:rPr lang="de-DE" sz="2400" dirty="0" smtClean="0">
                <a:latin typeface="Akkurat-Bold"/>
              </a:rPr>
              <a:t>Strategische Führung</a:t>
            </a:r>
            <a:br>
              <a:rPr lang="de-DE" sz="2400" dirty="0" smtClean="0">
                <a:latin typeface="Akkurat-Bold"/>
              </a:rPr>
            </a:br>
            <a:r>
              <a:rPr lang="de-DE" sz="2400" dirty="0" smtClean="0">
                <a:latin typeface="Akkurat-Bold"/>
              </a:rPr>
              <a:t/>
            </a:r>
            <a:br>
              <a:rPr lang="de-DE" sz="2400" dirty="0" smtClean="0">
                <a:latin typeface="Akkurat-Bold"/>
              </a:rPr>
            </a:br>
            <a:r>
              <a:rPr lang="de-DE" sz="2400" dirty="0" smtClean="0">
                <a:latin typeface="Akkurat-Bold"/>
              </a:rPr>
              <a:t/>
            </a:r>
            <a:br>
              <a:rPr lang="de-DE" sz="2400" dirty="0" smtClean="0">
                <a:latin typeface="Akkurat-Bold"/>
              </a:rPr>
            </a:br>
            <a:r>
              <a:rPr lang="de-DE" sz="2400" dirty="0" smtClean="0">
                <a:latin typeface="Akkurat-Bold"/>
              </a:rPr>
              <a:t/>
            </a:r>
            <a:br>
              <a:rPr lang="de-DE" sz="2400" dirty="0" smtClean="0">
                <a:latin typeface="Akkurat-Bold"/>
              </a:rPr>
            </a:br>
            <a:r>
              <a:rPr lang="de-DE" sz="2400" dirty="0" smtClean="0">
                <a:latin typeface="Akkurat-Bold"/>
              </a:rPr>
              <a:t>Strategische Führung und</a:t>
            </a:r>
            <a:br>
              <a:rPr lang="de-DE" sz="2400" dirty="0" smtClean="0">
                <a:latin typeface="Akkurat-Bold"/>
              </a:rPr>
            </a:br>
            <a:r>
              <a:rPr lang="de-DE" sz="2400" dirty="0" smtClean="0">
                <a:latin typeface="Akkurat-Bold"/>
              </a:rPr>
              <a:t>strategisches Management</a:t>
            </a:r>
            <a:br>
              <a:rPr lang="de-DE" sz="2400" dirty="0" smtClean="0">
                <a:latin typeface="Akkurat-Bold"/>
              </a:rPr>
            </a:br>
            <a:r>
              <a:rPr lang="de-DE" sz="2400" dirty="0" smtClean="0">
                <a:latin typeface="Akkurat-Bold"/>
              </a:rPr>
              <a:t/>
            </a:r>
            <a:br>
              <a:rPr lang="de-DE" sz="2400" dirty="0" smtClean="0">
                <a:latin typeface="Akkurat-Bold"/>
              </a:rPr>
            </a:br>
            <a:endParaRPr lang="de-DE" sz="2400" dirty="0" smtClean="0">
              <a:latin typeface="Akkurat-Bold"/>
            </a:endParaRPr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32277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Reifegrad der Beteiligten Individuen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Reifegrad der Führungskultur</a:t>
            </a:r>
          </a:p>
          <a:p>
            <a:endParaRPr lang="de-DE" sz="1800" dirty="0" smtClean="0"/>
          </a:p>
          <a:p>
            <a:r>
              <a:rPr lang="de-DE" sz="1800" dirty="0" smtClean="0"/>
              <a:t>Wenn das Führungssystem unreif ist, kann dies nur begrenzt durch den Reifegrad einzelner Führungskräfte ausgeglichen werden. </a:t>
            </a:r>
          </a:p>
          <a:p>
            <a:endParaRPr lang="de-DE" sz="1800" dirty="0" smtClean="0"/>
          </a:p>
          <a:p>
            <a:r>
              <a:rPr lang="de-DE" sz="1800" dirty="0" smtClean="0"/>
              <a:t>Engagement nicht nur für eigenes Führungsverhalten, </a:t>
            </a:r>
            <a:br>
              <a:rPr lang="de-DE" sz="1800" dirty="0" smtClean="0"/>
            </a:br>
            <a:r>
              <a:rPr lang="de-DE" sz="1800" dirty="0" smtClean="0"/>
              <a:t>sondern für Pflege des Führungssystems.</a:t>
            </a:r>
          </a:p>
        </p:txBody>
      </p:sp>
      <p:sp>
        <p:nvSpPr>
          <p:cNvPr id="231430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Führung + Reifegrad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2481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1800" dirty="0" smtClean="0"/>
              <a:t>Kompetent arbeiten heißt: 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800" dirty="0" smtClean="0"/>
              <a:t>zu 50 % seine Arbeit zu machen und </a:t>
            </a:r>
          </a:p>
          <a:p>
            <a:pPr marL="700796" lvl="1" indent="-342900">
              <a:buFont typeface="Wingdings" pitchFamily="2" charset="2"/>
              <a:buChar char="§"/>
            </a:pPr>
            <a:r>
              <a:rPr lang="de-DE" sz="1800" dirty="0" smtClean="0"/>
              <a:t>zu 50 % schauen wie man seine Arbeit macht, wie man sie entwickeln muss, mit wem man wie kooperieren sollte</a:t>
            </a:r>
          </a:p>
          <a:p>
            <a:pPr marL="700796" lvl="1" indent="-342900">
              <a:buFont typeface="Wingdings" pitchFamily="2" charset="2"/>
              <a:buChar char="§"/>
            </a:pPr>
            <a:endParaRPr lang="de-DE" sz="1800" dirty="0" smtClean="0"/>
          </a:p>
          <a:p>
            <a:r>
              <a:rPr lang="de-DE" sz="1800" dirty="0" smtClean="0"/>
              <a:t>Kulturbildung muss einerseits konkret Dinge regeln und andererseits immer wieder ein Beispiel dafür sein </a:t>
            </a:r>
          </a:p>
          <a:p>
            <a:pPr marL="643646" lvl="1" indent="-285750">
              <a:buFont typeface="Wingdings" pitchFamily="2" charset="2"/>
              <a:buChar char="§"/>
            </a:pPr>
            <a:r>
              <a:rPr lang="de-DE" sz="1800" dirty="0" smtClean="0">
                <a:solidFill>
                  <a:srgbClr val="912133"/>
                </a:solidFill>
              </a:rPr>
              <a:t>wie machen wir es hier </a:t>
            </a:r>
            <a:r>
              <a:rPr lang="de-DE" sz="1800" dirty="0" smtClean="0"/>
              <a:t>und </a:t>
            </a:r>
            <a:endParaRPr lang="de-DE" sz="1800" dirty="0"/>
          </a:p>
          <a:p>
            <a:pPr marL="643646" lvl="1" indent="-285750">
              <a:buFont typeface="Wingdings" pitchFamily="2" charset="2"/>
              <a:buChar char="§"/>
            </a:pPr>
            <a:r>
              <a:rPr lang="de-DE" sz="1800" dirty="0" smtClean="0">
                <a:solidFill>
                  <a:srgbClr val="912133"/>
                </a:solidFill>
              </a:rPr>
              <a:t>wie erfahren wir uns dabei, wie stimmen wir uns ab? </a:t>
            </a:r>
          </a:p>
          <a:p>
            <a:r>
              <a:rPr lang="de-DE" sz="1800" dirty="0" smtClean="0"/>
              <a:t>Immer mit der Frage: „</a:t>
            </a:r>
            <a:r>
              <a:rPr lang="de-DE" sz="1800" dirty="0" err="1" smtClean="0"/>
              <a:t>What</a:t>
            </a:r>
            <a:r>
              <a:rPr lang="de-DE" sz="1800" dirty="0" smtClean="0"/>
              <a:t> ist </a:t>
            </a:r>
            <a:r>
              <a:rPr lang="de-DE" sz="1800" dirty="0" err="1" smtClean="0"/>
              <a:t>this</a:t>
            </a:r>
            <a:r>
              <a:rPr lang="de-DE" sz="1800" dirty="0" smtClean="0"/>
              <a:t> an </a:t>
            </a:r>
            <a:r>
              <a:rPr lang="de-DE" sz="1800" dirty="0" err="1" smtClean="0"/>
              <a:t>example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?“</a:t>
            </a:r>
          </a:p>
        </p:txBody>
      </p:sp>
      <p:sp>
        <p:nvSpPr>
          <p:cNvPr id="2324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Führung durch Kulturentwicklung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8374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1800" dirty="0" smtClean="0"/>
              <a:t>Keine instruktive Kommunikation</a:t>
            </a:r>
          </a:p>
          <a:p>
            <a:r>
              <a:rPr lang="de-DE" sz="1800" dirty="0" smtClean="0"/>
              <a:t>Stimulation von Eigensteuerung lebendiger Systeme</a:t>
            </a:r>
          </a:p>
          <a:p>
            <a:endParaRPr lang="de-DE" sz="1800" dirty="0" smtClean="0"/>
          </a:p>
          <a:p>
            <a:r>
              <a:rPr lang="de-DE" sz="1800" dirty="0" smtClean="0"/>
              <a:t>Frei nach Bateson: </a:t>
            </a:r>
          </a:p>
          <a:p>
            <a:r>
              <a:rPr lang="de-DE" sz="1800" dirty="0" smtClean="0">
                <a:solidFill>
                  <a:srgbClr val="AF1428"/>
                </a:solidFill>
              </a:rPr>
              <a:t>»Wenn ich einen Fußball in genau berechneter Weise trete, kann ich berechnen wie und wohin er sich bewegt. Bei einem Hund ist das anders.«</a:t>
            </a:r>
          </a:p>
          <a:p>
            <a:endParaRPr lang="de-DE" sz="1800" dirty="0" smtClean="0"/>
          </a:p>
          <a:p>
            <a:pPr marL="285750" indent="-285750">
              <a:buFont typeface="Wingdings"/>
              <a:buChar char="à"/>
            </a:pPr>
            <a:r>
              <a:rPr lang="de-DE" sz="1800" dirty="0" smtClean="0"/>
              <a:t>Führung von Menschen bezogen auf Rollen mit erheblicher eigener Verantwortung und bezogen auf Tätigkeiten, die eigene Ausgestaltung erfordern.</a:t>
            </a:r>
          </a:p>
        </p:txBody>
      </p:sp>
      <p:sp>
        <p:nvSpPr>
          <p:cNvPr id="215046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Jenseits von Befehl und Gehorsam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66737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9" name="Textplatzhalt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Inwiefern sind Voraussetzungen für OE seitens der Organisation gegeben?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Inwiefern sind Spielräume und Ressourcen für notwendiges Lernen gegeben?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Welche Erfahrung hat das System, welche die Hauptverantwortlichen?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Wo steht das Vorhaben, welche Freiheiten, „Zugzwänge“, Unterstützungen sind möglich,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Gibt es Dialogpartner für Verantwortungsdialoge? </a:t>
            </a:r>
          </a:p>
        </p:txBody>
      </p:sp>
      <p:sp>
        <p:nvSpPr>
          <p:cNvPr id="23347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OE-Führungs-Lernen</a:t>
            </a:r>
            <a:br>
              <a:rPr lang="de-DE" dirty="0" smtClean="0"/>
            </a:br>
            <a:r>
              <a:rPr lang="de-DE" dirty="0" smtClean="0"/>
              <a:t>Teil 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0441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3" name="Textplatzhalt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Wie ist Verantwortung konfiguriert, welche Rolle die Schlüsselfiguren haben/möchten/aufgedrückt bekommen?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Welche Landkarten haben die Beteiligten für das Projekt und ihren Beitrag, welche andere in der Organisation?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Welche Lernebenen und –</a:t>
            </a:r>
            <a:r>
              <a:rPr lang="de-DE" sz="1800" dirty="0" err="1" smtClean="0"/>
              <a:t>bedarfe</a:t>
            </a:r>
            <a:r>
              <a:rPr lang="de-DE" sz="1800" dirty="0" smtClean="0"/>
              <a:t> liegen in der Organisation vor, welche bei den Hauptverantwortlichen?</a:t>
            </a:r>
          </a:p>
        </p:txBody>
      </p:sp>
      <p:sp>
        <p:nvSpPr>
          <p:cNvPr id="23450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OE-Führungs-Lernen</a:t>
            </a:r>
            <a:br>
              <a:rPr lang="de-DE" dirty="0" smtClean="0"/>
            </a:br>
            <a:r>
              <a:rPr lang="de-DE" dirty="0" smtClean="0"/>
              <a:t>Teil II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01953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Lern-Kultur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43774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51" name="Textplatzhalt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de-DE" sz="1600" dirty="0" smtClean="0"/>
          </a:p>
          <a:p>
            <a:endParaRPr lang="de-DE" sz="1600" dirty="0" smtClean="0"/>
          </a:p>
          <a:p>
            <a:endParaRPr lang="de-DE" sz="1600" dirty="0"/>
          </a:p>
          <a:p>
            <a:endParaRPr lang="de-DE" sz="1600" dirty="0" smtClean="0"/>
          </a:p>
          <a:p>
            <a:endParaRPr lang="de-DE" sz="1600" dirty="0" smtClean="0"/>
          </a:p>
          <a:p>
            <a:r>
              <a:rPr lang="de-DE" sz="1600" dirty="0" smtClean="0"/>
              <a:t>Bernd Schmid (1998):  </a:t>
            </a:r>
            <a:r>
              <a:rPr lang="de-DE" sz="1600" dirty="0"/>
              <a:t/>
            </a:r>
            <a:br>
              <a:rPr lang="de-DE" sz="1600" dirty="0"/>
            </a:br>
            <a:r>
              <a:rPr lang="de-DE" sz="1600" dirty="0" smtClean="0"/>
              <a:t>„Originalton – Sprüche aus dem Institut für systemische Beratung“.</a:t>
            </a:r>
            <a:br>
              <a:rPr lang="de-DE" sz="1600" dirty="0" smtClean="0"/>
            </a:br>
            <a:endParaRPr lang="de-DE" sz="1600" dirty="0" smtClean="0"/>
          </a:p>
        </p:txBody>
      </p:sp>
      <p:sp>
        <p:nvSpPr>
          <p:cNvPr id="236550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»Ob Kinder lernen, was wir ihnen </a:t>
            </a:r>
            <a:br>
              <a:rPr lang="de-DE" dirty="0" smtClean="0"/>
            </a:br>
            <a:r>
              <a:rPr lang="de-DE" dirty="0" smtClean="0"/>
              <a:t>beibringen wollen, ist fraglich. </a:t>
            </a:r>
            <a:br>
              <a:rPr lang="de-DE" dirty="0" smtClean="0"/>
            </a:br>
            <a:r>
              <a:rPr lang="de-DE" dirty="0" smtClean="0"/>
              <a:t>Unser Benehmen dabei lernen sie allemal</a:t>
            </a:r>
            <a:r>
              <a:rPr lang="ja-JP" altLang="de-DE" dirty="0" smtClean="0"/>
              <a:t>«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09973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Kann man Kultur lehren</a:t>
            </a:r>
            <a:r>
              <a:rPr lang="de-DE" dirty="0"/>
              <a:t>?</a:t>
            </a:r>
            <a:br>
              <a:rPr lang="de-DE" dirty="0"/>
            </a:br>
            <a:r>
              <a:rPr lang="de-DE" sz="1800" dirty="0"/>
              <a:t>Damit Kultur </a:t>
            </a:r>
            <a:r>
              <a:rPr lang="de-DE" sz="1800" dirty="0" smtClean="0"/>
              <a:t>Lernen erzeugt</a:t>
            </a:r>
          </a:p>
        </p:txBody>
      </p:sp>
      <p:sp>
        <p:nvSpPr>
          <p:cNvPr id="237576" name="Textplatzhalter 7"/>
          <p:cNvSpPr>
            <a:spLocks noGrp="1"/>
          </p:cNvSpPr>
          <p:nvPr>
            <p:ph sz="quarter" idx="15"/>
          </p:nvPr>
        </p:nvSpPr>
        <p:spPr>
          <a:xfrm>
            <a:off x="611188" y="1131590"/>
            <a:ext cx="6840537" cy="3816648"/>
          </a:xfrm>
        </p:spPr>
        <p:txBody>
          <a:bodyPr>
            <a:normAutofit/>
          </a:bodyPr>
          <a:lstStyle/>
          <a:p>
            <a:endParaRPr lang="de-DE" sz="1800" dirty="0" smtClean="0"/>
          </a:p>
          <a:p>
            <a:r>
              <a:rPr lang="de-DE" sz="1800" dirty="0" smtClean="0"/>
              <a:t>Im isb gibt es keine Lehre über </a:t>
            </a:r>
            <a:br>
              <a:rPr lang="de-DE" sz="1800" dirty="0" smtClean="0"/>
            </a:br>
            <a:r>
              <a:rPr lang="de-DE" sz="1800" dirty="0" smtClean="0"/>
              <a:t>richtige Kultur oder Werte im Unternehmen. </a:t>
            </a:r>
          </a:p>
          <a:p>
            <a:r>
              <a:rPr lang="de-DE" sz="1800" dirty="0" smtClean="0"/>
              <a:t>Aber wir beschränken uns nicht auf persönliches Verhalten und Vorbild, sondern leben und vermitteln eine Didaktik, über die andere Aufmerksamkeiten und positive Kulturbeiträge gelernt werden. </a:t>
            </a:r>
          </a:p>
          <a:p>
            <a:r>
              <a:rPr lang="de-DE" sz="1800" dirty="0" smtClean="0"/>
              <a:t>Und natürlich gestalten wir die Rahmen, dass sie die gewünschte Kultur befördern und nicht Kultur schlechte Rahmenbedingungen kompensieren soll. </a:t>
            </a:r>
            <a:endParaRPr lang="de-DE" sz="1800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99398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8" name="Titel 1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Wenn Lernen Kultur erzeugen soll…</a:t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238600" name="Textplatzhalter 7"/>
          <p:cNvSpPr>
            <a:spLocks noGrp="1"/>
          </p:cNvSpPr>
          <p:nvPr>
            <p:ph sz="quarter" idx="15"/>
          </p:nvPr>
        </p:nvSpPr>
        <p:spPr>
          <a:xfrm>
            <a:off x="611188" y="1131590"/>
            <a:ext cx="6840537" cy="3816648"/>
          </a:xfrm>
        </p:spPr>
        <p:txBody>
          <a:bodyPr>
            <a:normAutofit/>
          </a:bodyPr>
          <a:lstStyle/>
          <a:p>
            <a:r>
              <a:rPr lang="de-DE" sz="1800" dirty="0" smtClean="0"/>
              <a:t>Besser im Kulturraum lernen, für den gelernt werden soll. </a:t>
            </a:r>
          </a:p>
          <a:p>
            <a:r>
              <a:rPr lang="de-DE" sz="1800" dirty="0" smtClean="0"/>
              <a:t>Die Lernkultur soll prototypisch sein für intelligentes Alltagslernen im Berufsleben. </a:t>
            </a:r>
          </a:p>
          <a:p>
            <a:pPr lvl="1"/>
            <a:r>
              <a:rPr lang="de-DE" sz="1600" dirty="0" smtClean="0"/>
              <a:t>Beispiel kollegiale Beratung (trojanisches Pferd)</a:t>
            </a:r>
          </a:p>
          <a:p>
            <a:r>
              <a:rPr lang="de-DE" sz="1800" dirty="0" smtClean="0"/>
              <a:t>Lernen und arbeiten gehören zusammen.</a:t>
            </a:r>
          </a:p>
          <a:p>
            <a:r>
              <a:rPr lang="de-DE" sz="1800" dirty="0" smtClean="0"/>
              <a:t>Daher Didaktik für selbstorganisiertes Lernen zwischen Professionellen bei großer Diversität (</a:t>
            </a:r>
            <a:r>
              <a:rPr lang="de-DE" sz="1600" dirty="0" smtClean="0"/>
              <a:t>Vorbildung/berufliche Funktionen/Felder/ Organisationstypen/ gesellschaftliche Felder)</a:t>
            </a:r>
            <a:endParaRPr lang="de-DE" sz="16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54377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23" name="Textplatzhalt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de-DE" sz="2000" dirty="0" smtClean="0"/>
              <a:t>Jeden stärken, zu seinem </a:t>
            </a:r>
            <a:r>
              <a:rPr lang="de-DE" sz="2000" dirty="0" err="1" smtClean="0"/>
              <a:t>Lernstil</a:t>
            </a:r>
            <a:r>
              <a:rPr lang="de-DE" sz="2000" dirty="0" smtClean="0"/>
              <a:t> zu finden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2000" dirty="0" smtClean="0"/>
              <a:t>gemeinsame Gewohnheiten des berufsbezogenen Lernens entwickeln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2000" dirty="0" smtClean="0"/>
              <a:t>lernen, seine Kompetenzen einzubringen (Bauweise, Gebrauchsanweisung)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2000" dirty="0" smtClean="0"/>
              <a:t>andere optimal im Lernen fördern (Fragen, Kontrakte)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2000" dirty="0" smtClean="0"/>
              <a:t> dabei Regie- und Methodenkompetenz für eigenständiges gemeinsames Weiterlernen erwerben</a:t>
            </a:r>
          </a:p>
        </p:txBody>
      </p:sp>
      <p:sp>
        <p:nvSpPr>
          <p:cNvPr id="2396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Meta-Lernen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40141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1800" dirty="0" smtClean="0"/>
              <a:t>Für Führung gibt es bewährte Dimensionen, Kriterien und Arbeitsfiguren. Diese waren Kultur- und Feldspezifisch, haben aber doch zu einem Grundbestand an </a:t>
            </a:r>
            <a:r>
              <a:rPr lang="de-DE" sz="1800" dirty="0" err="1" smtClean="0"/>
              <a:t>Know-How</a:t>
            </a:r>
            <a:r>
              <a:rPr lang="de-DE" sz="1800" dirty="0" smtClean="0"/>
              <a:t> geführt.</a:t>
            </a:r>
          </a:p>
          <a:p>
            <a:endParaRPr lang="de-DE" sz="1800" dirty="0" smtClean="0"/>
          </a:p>
          <a:p>
            <a:r>
              <a:rPr lang="de-DE" sz="1800" dirty="0" smtClean="0">
                <a:solidFill>
                  <a:srgbClr val="912133"/>
                </a:solidFill>
              </a:rPr>
              <a:t>Verallgemeinerung</a:t>
            </a:r>
            <a:r>
              <a:rPr lang="de-DE" sz="1800" dirty="0" smtClean="0"/>
              <a:t>: </a:t>
            </a:r>
          </a:p>
          <a:p>
            <a:pPr lvl="1"/>
            <a:r>
              <a:rPr lang="de-DE" sz="1800" dirty="0" smtClean="0"/>
              <a:t>geteilter Grundbestand an </a:t>
            </a:r>
            <a:r>
              <a:rPr lang="de-DE" sz="1800" dirty="0" err="1" smtClean="0"/>
              <a:t>Know-How</a:t>
            </a:r>
            <a:r>
              <a:rPr lang="de-DE" sz="1800" dirty="0" smtClean="0"/>
              <a:t> und Orientierungen.</a:t>
            </a:r>
          </a:p>
          <a:p>
            <a:r>
              <a:rPr lang="de-DE" sz="1800" dirty="0" smtClean="0">
                <a:solidFill>
                  <a:srgbClr val="912133"/>
                </a:solidFill>
              </a:rPr>
              <a:t>Spezifikation</a:t>
            </a:r>
            <a:r>
              <a:rPr lang="de-DE" sz="1800" dirty="0" smtClean="0"/>
              <a:t>: </a:t>
            </a:r>
          </a:p>
          <a:p>
            <a:pPr lvl="1"/>
            <a:r>
              <a:rPr lang="de-DE" sz="1800" dirty="0" smtClean="0"/>
              <a:t>Ob und wie Führung gelingen kann, muss jeweils Kultur- und Feldspezifisch erarbeitet werden. </a:t>
            </a:r>
          </a:p>
        </p:txBody>
      </p:sp>
      <p:sp>
        <p:nvSpPr>
          <p:cNvPr id="240646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Führungswissen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9657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71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de-DE" sz="1800" dirty="0" smtClean="0"/>
              <a:t>Einbeziehung des ganzen Menschen, </a:t>
            </a:r>
            <a:br>
              <a:rPr lang="de-DE" sz="1800" dirty="0" smtClean="0"/>
            </a:br>
            <a:r>
              <a:rPr lang="de-DE" sz="1800" dirty="0" smtClean="0"/>
              <a:t>ohne ihn zum Ersatz-Inhalt zu machen. </a:t>
            </a:r>
            <a:br>
              <a:rPr lang="de-DE" sz="1800" dirty="0" smtClean="0"/>
            </a:br>
            <a:endParaRPr lang="de-DE" sz="1800" dirty="0" smtClean="0"/>
          </a:p>
          <a:p>
            <a:r>
              <a:rPr lang="de-DE" sz="1800" dirty="0" smtClean="0"/>
              <a:t>Also die Wesensart und Selbstverwirklichungsneigungen der beteiligten Akteure, ihre ganz eigenen Stilarten der Wirklichkeitserzeugung mitberücksichtigen, aber als Ober- und Untertöne der Kulturmusik, die dabei gespielt wird. </a:t>
            </a:r>
            <a:br>
              <a:rPr lang="de-DE" sz="1800" dirty="0" smtClean="0"/>
            </a:br>
            <a:endParaRPr lang="de-DE" sz="1800" dirty="0" smtClean="0"/>
          </a:p>
          <a:p>
            <a:r>
              <a:rPr lang="de-DE" sz="1800" dirty="0" smtClean="0"/>
              <a:t>Während die Melodie wird durch den jeweiligen Organisationszweck bestimmt wird, macht die dabei gelebte Kultur die Musik.</a:t>
            </a:r>
          </a:p>
        </p:txBody>
      </p:sp>
      <p:sp>
        <p:nvSpPr>
          <p:cNvPr id="241670" name="Titel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 smtClean="0"/>
              <a:t>Melodie und Musik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04734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1800" dirty="0">
                <a:solidFill>
                  <a:srgbClr val="912133"/>
                </a:solidFill>
              </a:rPr>
              <a:t>Beispiele sind Transportmittel für Kulturbildung, für all die Themen und Kulturdimensionen, die nicht ausdrücklich angesprochen und geregelt werden </a:t>
            </a:r>
            <a:r>
              <a:rPr lang="de-DE" sz="1800" dirty="0" smtClean="0">
                <a:solidFill>
                  <a:srgbClr val="912133"/>
                </a:solidFill>
              </a:rPr>
              <a:t>können.</a:t>
            </a:r>
          </a:p>
          <a:p>
            <a:endParaRPr lang="de-DE" sz="1800" dirty="0" smtClean="0"/>
          </a:p>
          <a:p>
            <a:r>
              <a:rPr lang="de-DE" sz="1800" dirty="0" smtClean="0"/>
              <a:t>Integriert lernen am Lernkulturbeispiel</a:t>
            </a:r>
          </a:p>
          <a:p>
            <a:pPr lvl="1"/>
            <a:r>
              <a:rPr lang="de-DE" sz="1800" dirty="0" smtClean="0"/>
              <a:t>Menschen und Wissen reinholen, soweit sie integriert werden können, statt </a:t>
            </a:r>
            <a:r>
              <a:rPr lang="de-DE" sz="1800" dirty="0" err="1" smtClean="0"/>
              <a:t>Wissenbestände</a:t>
            </a:r>
            <a:r>
              <a:rPr lang="de-DE" sz="1800" dirty="0" smtClean="0"/>
              <a:t> anhäufen und dann </a:t>
            </a:r>
          </a:p>
          <a:p>
            <a:r>
              <a:rPr lang="de-DE" sz="1800" dirty="0" smtClean="0"/>
              <a:t>Transfer </a:t>
            </a:r>
          </a:p>
          <a:p>
            <a:pPr lvl="1"/>
            <a:r>
              <a:rPr lang="de-DE" sz="1800" dirty="0" smtClean="0"/>
              <a:t>Qualitativer Transfer</a:t>
            </a:r>
            <a:br>
              <a:rPr lang="de-DE" sz="1800" dirty="0" smtClean="0"/>
            </a:br>
            <a:r>
              <a:rPr lang="de-DE" sz="1800" dirty="0" smtClean="0"/>
              <a:t>Folgelernen anbahnen </a:t>
            </a:r>
            <a:r>
              <a:rPr lang="de-DE" sz="1800" dirty="0" smtClean="0">
                <a:sym typeface="Wingdings" pitchFamily="2" charset="2"/>
              </a:rPr>
              <a:t> </a:t>
            </a:r>
            <a:r>
              <a:rPr lang="de-DE" sz="1800" dirty="0" smtClean="0"/>
              <a:t>dafür Didaktik</a:t>
            </a:r>
            <a:endParaRPr lang="de-DE" sz="1800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242694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 smtClean="0"/>
              <a:t>Fragmentarischer Ansatz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411526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5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Führen heißt, jemanden durch Kommunikation bewegen, sinnvoll bei Wirklichkeitsgestaltung mitzuwirken. (Theatermetapher: Inszenierung + Regie)</a:t>
            </a:r>
          </a:p>
          <a:p>
            <a:endParaRPr lang="de-DE" sz="2000" dirty="0" smtClean="0"/>
          </a:p>
          <a:p>
            <a:pPr lvl="1"/>
            <a:r>
              <a:rPr lang="de-DE" dirty="0" smtClean="0"/>
              <a:t>Die richtige Führung gibt es nicht.</a:t>
            </a:r>
          </a:p>
          <a:p>
            <a:pPr lvl="1"/>
            <a:r>
              <a:rPr lang="de-DE" dirty="0" smtClean="0"/>
              <a:t>Erfolgreiche Führung ja. </a:t>
            </a:r>
          </a:p>
          <a:p>
            <a:pPr lvl="1"/>
            <a:r>
              <a:rPr lang="de-DE" dirty="0" smtClean="0"/>
              <a:t>Führung die Kultur transportiert und zu Kulturentwicklung beiträgt auch!</a:t>
            </a:r>
          </a:p>
          <a:p>
            <a:pPr lvl="1"/>
            <a:r>
              <a:rPr lang="de-DE" dirty="0" smtClean="0"/>
              <a:t>Und es gibt Führung die bestimmten Werten zuträgt.</a:t>
            </a:r>
          </a:p>
          <a:p>
            <a:endParaRPr lang="de-DE" sz="2000" dirty="0" smtClean="0"/>
          </a:p>
        </p:txBody>
      </p:sp>
      <p:sp>
        <p:nvSpPr>
          <p:cNvPr id="263174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Definition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38163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1800" dirty="0" err="1" smtClean="0"/>
              <a:t>Tacit</a:t>
            </a:r>
            <a:r>
              <a:rPr lang="de-DE" sz="1800" dirty="0" smtClean="0"/>
              <a:t> </a:t>
            </a:r>
            <a:r>
              <a:rPr lang="de-DE" sz="1800" dirty="0" err="1" smtClean="0"/>
              <a:t>knowledge</a:t>
            </a:r>
            <a:r>
              <a:rPr lang="de-DE" sz="1800" dirty="0" smtClean="0"/>
              <a:t> </a:t>
            </a:r>
          </a:p>
          <a:p>
            <a:pPr lvl="1"/>
            <a:r>
              <a:rPr lang="de-DE" sz="1800" dirty="0" smtClean="0"/>
              <a:t>Letztlich kann keiner wirklich formulieren, worauf es bei Lernen und Kultur wirklich ankommt, doch hat jeder ein hinreichend gutes implizites Verständnis darüber.</a:t>
            </a:r>
          </a:p>
          <a:p>
            <a:r>
              <a:rPr lang="de-DE" sz="1800" dirty="0" smtClean="0"/>
              <a:t>Urteilsfähigkeit in Sachen Kultur</a:t>
            </a:r>
          </a:p>
          <a:p>
            <a:pPr lvl="1"/>
            <a:r>
              <a:rPr lang="de-DE" sz="1800" dirty="0" smtClean="0"/>
              <a:t>Man spürt die Abweichung (</a:t>
            </a:r>
            <a:r>
              <a:rPr lang="de-DE" sz="1800" dirty="0" err="1" smtClean="0"/>
              <a:t>somatic</a:t>
            </a:r>
            <a:r>
              <a:rPr lang="de-DE" sz="1800" dirty="0" smtClean="0"/>
              <a:t> </a:t>
            </a:r>
            <a:r>
              <a:rPr lang="de-DE" sz="1800" dirty="0" err="1" smtClean="0"/>
              <a:t>marker</a:t>
            </a:r>
            <a:r>
              <a:rPr lang="de-DE" sz="1800" dirty="0" smtClean="0"/>
              <a:t>) und nimmt das zum Anlass, das Sagbare zu formulieren. Doch bildet das Sagbare nur eine poröse Oberfläche mit Bezug zur gemeinten Kultur</a:t>
            </a:r>
          </a:p>
          <a:p>
            <a:pPr marL="457200" lvl="1" indent="0"/>
            <a:endParaRPr lang="de-DE" sz="1800" dirty="0" smtClean="0"/>
          </a:p>
          <a:p>
            <a:pPr marL="0" indent="0"/>
            <a:r>
              <a:rPr lang="de-DE" sz="1800" dirty="0" smtClean="0"/>
              <a:t>Prinzip der Beiläufigkeit (Julius Kuhl) in Schmidt G., Kuhl J. u.a.: Die Kraft von Imaginationen und Visionen</a:t>
            </a:r>
            <a:endParaRPr lang="de-DE" sz="1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2437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Implizites Wissen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29299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4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Balance von Konstruktion und Selbstorganisation</a:t>
            </a:r>
            <a:endParaRPr lang="de-DE" dirty="0" smtClean="0"/>
          </a:p>
        </p:txBody>
      </p:sp>
      <p:pic>
        <p:nvPicPr>
          <p:cNvPr id="8" name="Picture 2" descr="C:\Users\Praktikant\Desktop\WIP\GrafikenVorlagen\TorbenGrafiksammlung\BalanceVonKonstruktionUndSelbstorganisation.jpg"/>
          <p:cNvPicPr>
            <a:picLocks noGrp="1" noChangeAspect="1" noChangeArrowheads="1"/>
          </p:cNvPicPr>
          <p:nvPr>
            <p:ph sz="quarter" idx="15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1390" y="1347614"/>
            <a:ext cx="5400936" cy="3600624"/>
          </a:xfr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4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59358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900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905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5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Tausend Arten und Stile Führung zu bewerkstelligen:</a:t>
            </a:r>
          </a:p>
          <a:p>
            <a:endParaRPr lang="de-DE" sz="2000" dirty="0" smtClean="0"/>
          </a:p>
          <a:p>
            <a:pPr lvl="1"/>
            <a:r>
              <a:rPr lang="de-DE" sz="1800" dirty="0" smtClean="0"/>
              <a:t>Pina Bausch – Wuppertal: </a:t>
            </a:r>
          </a:p>
          <a:p>
            <a:pPr lvl="1"/>
            <a:r>
              <a:rPr lang="de-DE" sz="1800" dirty="0" smtClean="0">
                <a:solidFill>
                  <a:srgbClr val="912133"/>
                </a:solidFill>
              </a:rPr>
              <a:t>Aufmerksamkeit, Entfaltungsraum und Anregung </a:t>
            </a:r>
            <a:br>
              <a:rPr lang="de-DE" sz="1800" dirty="0" smtClean="0">
                <a:solidFill>
                  <a:srgbClr val="912133"/>
                </a:solidFill>
              </a:rPr>
            </a:br>
            <a:r>
              <a:rPr lang="de-DE" sz="1800" dirty="0" smtClean="0">
                <a:solidFill>
                  <a:srgbClr val="912133"/>
                </a:solidFill>
              </a:rPr>
              <a:t>(wenig Drehbuch)</a:t>
            </a:r>
          </a:p>
          <a:p>
            <a:pPr lvl="1"/>
            <a:r>
              <a:rPr lang="de-DE" sz="1800" dirty="0" smtClean="0"/>
              <a:t>John Neumeier – HH:</a:t>
            </a:r>
          </a:p>
          <a:p>
            <a:pPr lvl="1"/>
            <a:r>
              <a:rPr lang="de-DE" sz="1800" dirty="0" smtClean="0">
                <a:solidFill>
                  <a:srgbClr val="912133"/>
                </a:solidFill>
              </a:rPr>
              <a:t>Entwerfen und in enger Bezogenheit einstudieren </a:t>
            </a:r>
            <a:br>
              <a:rPr lang="de-DE" sz="1800" dirty="0" smtClean="0">
                <a:solidFill>
                  <a:srgbClr val="912133"/>
                </a:solidFill>
              </a:rPr>
            </a:br>
            <a:r>
              <a:rPr lang="de-DE" sz="1800" dirty="0" smtClean="0">
                <a:solidFill>
                  <a:srgbClr val="912133"/>
                </a:solidFill>
              </a:rPr>
              <a:t>(viel Drehbuch) </a:t>
            </a:r>
          </a:p>
          <a:p>
            <a:endParaRPr lang="de-DE" sz="2000" dirty="0" smtClean="0"/>
          </a:p>
          <a:p>
            <a:r>
              <a:rPr lang="de-DE" sz="2000" dirty="0" smtClean="0"/>
              <a:t>Egal wie: am Ende tanzen die Tänzer und nicht der Choreograph!</a:t>
            </a:r>
          </a:p>
        </p:txBody>
      </p:sp>
      <p:sp>
        <p:nvSpPr>
          <p:cNvPr id="217094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Führungsstile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74118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9" name="Textplatzhalt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de-DE" sz="1800" dirty="0" smtClean="0"/>
              <a:t>Führung meint bestimmte Dimensionen der Gestaltung von Wirklichkeit.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de-DE" sz="1800" dirty="0" smtClean="0"/>
              <a:t>Führung findet immer in einem Kontext statt, </a:t>
            </a:r>
            <a:br>
              <a:rPr lang="de-DE" sz="1800" dirty="0" smtClean="0"/>
            </a:br>
            <a:r>
              <a:rPr lang="de-DE" sz="1800" dirty="0" smtClean="0"/>
              <a:t>der berücksichtigt werden muss.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de-DE" sz="1800" dirty="0" smtClean="0"/>
              <a:t>Führung spielt zusammen mit anderen Faktoren der Wirklichkeitsgestaltung </a:t>
            </a:r>
            <a:r>
              <a:rPr lang="de-DE" sz="1800" dirty="0" smtClean="0">
                <a:sym typeface="Wingdings" pitchFamily="2" charset="2"/>
              </a:rPr>
              <a:t> </a:t>
            </a:r>
            <a:r>
              <a:rPr lang="de-DE" sz="1800" dirty="0" smtClean="0"/>
              <a:t>Theatermetapher </a:t>
            </a:r>
            <a:br>
              <a:rPr lang="de-DE" sz="1800" dirty="0" smtClean="0"/>
            </a:br>
            <a:r>
              <a:rPr lang="de-DE" sz="1800" dirty="0" smtClean="0"/>
              <a:t>(Bühne, Requisiten etc. aber auch Aufführungs- und Trainingsbedingungen)</a:t>
            </a:r>
          </a:p>
          <a:p>
            <a:pPr marL="285750" indent="-285750">
              <a:buFont typeface="Wingdings" pitchFamily="2" charset="2"/>
              <a:buChar char="§"/>
            </a:pPr>
            <a:endParaRPr lang="de-DE" sz="18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de-DE" sz="1800" dirty="0" smtClean="0"/>
              <a:t>Damit Führung gelingt, muss viel zusammengeführt werden! </a:t>
            </a:r>
          </a:p>
          <a:p>
            <a:pPr marL="285750" indent="-285750">
              <a:buFont typeface="Wingdings" pitchFamily="2" charset="2"/>
              <a:buChar char="§"/>
            </a:pPr>
            <a:endParaRPr lang="de-DE" sz="1800" dirty="0" smtClean="0"/>
          </a:p>
        </p:txBody>
      </p:sp>
      <p:sp>
        <p:nvSpPr>
          <p:cNvPr id="2181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Führung im Kontext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402842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3" name="Textplatzhalter 1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Führung ist eine komplexe Kulturleistung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eingebettet in Organisationskultur.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Führung ist kein Ding, sondern eine Perspektive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Führung als Gestaltungsdimension kann daher letztlich nicht isoliert werden,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genauso wenig wie Leistung, Verantwortung, Macht und andere Dimensionen der Kulturgestaltung.</a:t>
            </a:r>
          </a:p>
          <a:p>
            <a:pPr marL="342900" indent="-342900">
              <a:buFont typeface="Wingdings" pitchFamily="2" charset="2"/>
              <a:buChar char="§"/>
            </a:pPr>
            <a:endParaRPr lang="de-DE" sz="1800" dirty="0" smtClean="0"/>
          </a:p>
          <a:p>
            <a:pPr algn="ctr"/>
            <a:r>
              <a:rPr lang="de-DE" sz="1800" dirty="0" smtClean="0">
                <a:solidFill>
                  <a:srgbClr val="912133"/>
                </a:solidFill>
              </a:rPr>
              <a:t>Perspektivenkatalog statt System, randscharf vs. kernprägnant</a:t>
            </a:r>
          </a:p>
        </p:txBody>
      </p:sp>
      <p:sp>
        <p:nvSpPr>
          <p:cNvPr id="219142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Führung als Perspektive</a:t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7667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1800" dirty="0" smtClean="0"/>
              <a:t>Ist Führung ein individuelles Verhalten?</a:t>
            </a:r>
          </a:p>
          <a:p>
            <a:r>
              <a:rPr lang="de-DE" sz="1800" dirty="0" smtClean="0"/>
              <a:t>Ist Führungskompetenz eine persönliche Eigenschaft?</a:t>
            </a:r>
          </a:p>
          <a:p>
            <a:endParaRPr lang="de-DE" sz="1800" dirty="0" smtClean="0"/>
          </a:p>
          <a:p>
            <a:r>
              <a:rPr lang="de-DE" sz="1800" dirty="0" smtClean="0"/>
              <a:t>Metapher: </a:t>
            </a:r>
            <a:r>
              <a:rPr lang="de-DE" sz="1800" dirty="0" smtClean="0">
                <a:solidFill>
                  <a:srgbClr val="912133"/>
                </a:solidFill>
              </a:rPr>
              <a:t>Reiter/Pferd oder Chorleiter/Chor</a:t>
            </a:r>
          </a:p>
          <a:p>
            <a:endParaRPr lang="de-DE" sz="18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Kleinste Einheit: Führungsbeziehung.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Beziehung kann nicht alleine gestaltet werden.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Kompetente Führung ist Merkmal einer Beziehung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Führung ist so gut wie sie komplementär gestaltet wird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1800" dirty="0" smtClean="0"/>
              <a:t>Erfordert komplementäre Kompetenz der an der Führungsbeziehung Beteiligten. </a:t>
            </a:r>
          </a:p>
        </p:txBody>
      </p:sp>
      <p:sp>
        <p:nvSpPr>
          <p:cNvPr id="220166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Führungsbeziehung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27281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de-DE" sz="1800" dirty="0" smtClean="0"/>
              <a:t>Eigenschaft die einer Kette von Führungsbeziehungen</a:t>
            </a:r>
          </a:p>
          <a:p>
            <a:pPr marL="342900" indent="-342900">
              <a:buFont typeface="Wingdings"/>
              <a:buChar char="à"/>
            </a:pPr>
            <a:r>
              <a:rPr lang="de-DE" sz="1800" dirty="0" smtClean="0"/>
              <a:t>Eine Systemkompetenz</a:t>
            </a:r>
          </a:p>
          <a:p>
            <a:endParaRPr lang="de-DE" sz="1800" dirty="0" smtClean="0"/>
          </a:p>
          <a:p>
            <a:r>
              <a:rPr lang="de-DE" sz="1800" dirty="0" smtClean="0"/>
              <a:t>Führungssystem = Netz der Führungsbeziehung</a:t>
            </a:r>
          </a:p>
          <a:p>
            <a:r>
              <a:rPr lang="de-DE" sz="1800" dirty="0" smtClean="0"/>
              <a:t>Herausgehoben: Hierarchie</a:t>
            </a:r>
          </a:p>
          <a:p>
            <a:endParaRPr lang="de-DE" sz="1800" dirty="0" smtClean="0"/>
          </a:p>
          <a:p>
            <a:r>
              <a:rPr lang="de-DE" sz="1800" dirty="0" smtClean="0"/>
              <a:t>Andere Führungsbeziehungen (Projekte, spezielle Vorhaben)</a:t>
            </a:r>
          </a:p>
          <a:p>
            <a:r>
              <a:rPr lang="de-DE" sz="1800" dirty="0" smtClean="0"/>
              <a:t>komplexes Netzwerk, nicht nur in einer Matrix-Organisation </a:t>
            </a:r>
          </a:p>
          <a:p>
            <a:pPr marL="342900" indent="-342900">
              <a:buFont typeface="Wingdings"/>
              <a:buChar char="à"/>
            </a:pPr>
            <a:r>
              <a:rPr lang="de-DE" sz="1800" dirty="0" smtClean="0"/>
              <a:t>Value-Network – </a:t>
            </a:r>
            <a:r>
              <a:rPr lang="de-DE" sz="1800" dirty="0"/>
              <a:t> </a:t>
            </a:r>
            <a:r>
              <a:rPr lang="de-DE" sz="1800" dirty="0" smtClean="0"/>
              <a:t>Kooperationsbeziehungen </a:t>
            </a:r>
            <a:br>
              <a:rPr lang="de-DE" sz="1800" dirty="0" smtClean="0"/>
            </a:br>
            <a:r>
              <a:rPr lang="de-DE" sz="1800" dirty="0" smtClean="0"/>
              <a:t>über Organisationsgrenzen hinweg.</a:t>
            </a:r>
          </a:p>
          <a:p>
            <a:endParaRPr lang="de-DE" sz="1800" dirty="0" smtClean="0"/>
          </a:p>
          <a:p>
            <a:r>
              <a:rPr lang="de-DE" sz="1800" dirty="0" smtClean="0"/>
              <a:t>Auch dort ist Führung relevant z.B. </a:t>
            </a:r>
            <a:r>
              <a:rPr lang="de-DE" sz="1800" dirty="0" smtClean="0">
                <a:sym typeface="Wingdings" pitchFamily="2" charset="2"/>
              </a:rPr>
              <a:t> </a:t>
            </a:r>
            <a:r>
              <a:rPr lang="de-DE" sz="1800" dirty="0" smtClean="0"/>
              <a:t>Konsortialführerschaft.</a:t>
            </a:r>
          </a:p>
        </p:txBody>
      </p:sp>
      <p:sp>
        <p:nvSpPr>
          <p:cNvPr id="221190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Führungssystem</a:t>
            </a:r>
            <a:endParaRPr lang="de-DE" dirty="0" smtClean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18530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smtClean="0"/>
              <a:t>Führungssystementwicklung durch gezielte </a:t>
            </a:r>
          </a:p>
          <a:p>
            <a:r>
              <a:rPr lang="de-DE" dirty="0" smtClean="0"/>
              <a:t>Kulturbegegnungen und Wirklichkeitsabgleiche der </a:t>
            </a:r>
          </a:p>
          <a:p>
            <a:r>
              <a:rPr lang="de-DE" dirty="0" smtClean="0"/>
              <a:t>beteiligten Systeme. Horizontal + Vertikal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smtClean="0"/>
              <a:t>Teilt man Wirklichkeiten/Horizonte?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smtClean="0"/>
              <a:t>Kennt man die anderen Wirklichkeiten/Horizonte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smtClean="0"/>
              <a:t>Kann man wechselseitig diese aufeinander beziehen?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smtClean="0"/>
              <a:t>Kann man Steuerungsimpulse abgestimmt übersetzen?</a:t>
            </a:r>
          </a:p>
          <a:p>
            <a:endParaRPr lang="de-DE" dirty="0" smtClean="0"/>
          </a:p>
          <a:p>
            <a:r>
              <a:rPr lang="de-DE" dirty="0" smtClean="0">
                <a:sym typeface="Wingdings" pitchFamily="2" charset="2"/>
              </a:rPr>
              <a:t>	</a:t>
            </a:r>
            <a:r>
              <a:rPr lang="de-DE" dirty="0" smtClean="0"/>
              <a:t>Kulturbegegnungsmodell und </a:t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	</a:t>
            </a:r>
            <a:r>
              <a:rPr lang="de-DE" dirty="0" smtClean="0"/>
              <a:t>Ebenen der Wirklichkeitsbegegnung </a:t>
            </a:r>
          </a:p>
        </p:txBody>
      </p:sp>
      <p:sp>
        <p:nvSpPr>
          <p:cNvPr id="277510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Führungssystem - Entwicklung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32233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1549</Words>
  <Application>Microsoft Office PowerPoint</Application>
  <PresentationFormat>Bildschirmpräsentation (16:9)</PresentationFormat>
  <Paragraphs>612</Paragraphs>
  <Slides>33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34" baseType="lpstr">
      <vt:lpstr>Larissa</vt:lpstr>
      <vt:lpstr>Führung</vt:lpstr>
      <vt:lpstr>Jenseits von Befehl und Gehorsam</vt:lpstr>
      <vt:lpstr>Definition</vt:lpstr>
      <vt:lpstr>Führungsstile</vt:lpstr>
      <vt:lpstr>Führung im Kontext</vt:lpstr>
      <vt:lpstr> Führung als Perspektive </vt:lpstr>
      <vt:lpstr>Führungsbeziehung</vt:lpstr>
      <vt:lpstr>Führungssystem</vt:lpstr>
      <vt:lpstr>Führungssystem - Entwicklung</vt:lpstr>
      <vt:lpstr>Führung + Professionalitiät</vt:lpstr>
      <vt:lpstr>  Führung + Macht</vt:lpstr>
      <vt:lpstr> Führungsverantwortung</vt:lpstr>
      <vt:lpstr>Doppelte Verantwortung</vt:lpstr>
      <vt:lpstr>Vermeidung von  Führungsverantwortung </vt:lpstr>
      <vt:lpstr> Führung: isb-Gütekriterien</vt:lpstr>
      <vt:lpstr>  Gütekriterien eines Führungssystems </vt:lpstr>
      <vt:lpstr> Operative Führung vs.  Strategische Führung    Strategische Führung und strategisches Management  </vt:lpstr>
      <vt:lpstr> Führung + Reifegrad</vt:lpstr>
      <vt:lpstr> Führung durch Kulturentwicklung</vt:lpstr>
      <vt:lpstr>OE-Führungs-Lernen Teil I</vt:lpstr>
      <vt:lpstr>OE-Führungs-Lernen Teil II</vt:lpstr>
      <vt:lpstr>Lern-Kultur</vt:lpstr>
      <vt:lpstr>   »Ob Kinder lernen, was wir ihnen  beibringen wollen, ist fraglich.  Unser Benehmen dabei lernen sie allemal«</vt:lpstr>
      <vt:lpstr> Kann man Kultur lehren? Damit Kultur Lernen erzeugt</vt:lpstr>
      <vt:lpstr> Wenn Lernen Kultur erzeugen soll… </vt:lpstr>
      <vt:lpstr> Meta-Lernen</vt:lpstr>
      <vt:lpstr> Führungswissen</vt:lpstr>
      <vt:lpstr>Melodie und Musik</vt:lpstr>
      <vt:lpstr>Fragmentarischer Ansatz</vt:lpstr>
      <vt:lpstr>Implizites Wissen</vt:lpstr>
      <vt:lpstr>Balance von Konstruktion und Selbstorganisation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Praktikant</dc:creator>
  <cp:lastModifiedBy>Andre</cp:lastModifiedBy>
  <cp:revision>87</cp:revision>
  <dcterms:created xsi:type="dcterms:W3CDTF">2013-08-19T11:12:10Z</dcterms:created>
  <dcterms:modified xsi:type="dcterms:W3CDTF">2013-11-25T16:19:16Z</dcterms:modified>
</cp:coreProperties>
</file>