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70" r:id="rId9"/>
    <p:sldId id="272" r:id="rId10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2133"/>
    <a:srgbClr val="797B7B"/>
    <a:srgbClr val="575984"/>
    <a:srgbClr val="AF1428"/>
    <a:srgbClr val="E5838E"/>
    <a:srgbClr val="A50021"/>
    <a:srgbClr val="7F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howGuides="1">
      <p:cViewPr>
        <p:scale>
          <a:sx n="80" d="100"/>
          <a:sy n="80" d="100"/>
        </p:scale>
        <p:origin x="-1002" y="-246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724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5F0F6-E2B3-4EDA-B6FE-F92CD400F1D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73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4017222" y="4878984"/>
            <a:ext cx="5132211" cy="273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E7A368D-E8BB-4F30-8E33-B61696D01BF5}" type="slidenum">
              <a:rPr lang="de-DE" sz="1100"/>
              <a:pPr>
                <a:defRPr/>
              </a:pPr>
              <a:t>‹Nr.›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97587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1256" y="-20538"/>
            <a:ext cx="8873576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8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131590"/>
            <a:ext cx="6841132" cy="381672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0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-Light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661" r:id="rId4"/>
    <p:sldLayoutId id="2147483701" r:id="rId5"/>
    <p:sldLayoutId id="2147483652" r:id="rId6"/>
    <p:sldLayoutId id="2147483657" r:id="rId7"/>
    <p:sldLayoutId id="2147483653" r:id="rId8"/>
    <p:sldLayoutId id="2147483654" r:id="rId9"/>
    <p:sldLayoutId id="2147483665" r:id="rId10"/>
    <p:sldLayoutId id="2147483666" r:id="rId11"/>
    <p:sldLayoutId id="2147483668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sb-w.eu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Metaperspektiven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120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 smtClean="0">
                <a:solidFill>
                  <a:srgbClr val="912133"/>
                </a:solidFill>
              </a:rPr>
              <a:t>Randscharfe Begriffe </a:t>
            </a:r>
          </a:p>
          <a:p>
            <a:pPr lvl="1"/>
            <a:r>
              <a:rPr lang="de-DE" sz="1800" dirty="0" smtClean="0"/>
              <a:t>sind solche, die sich definitorisch genau von angrenzenden Begriffen abgrenzen lassen. </a:t>
            </a:r>
          </a:p>
          <a:p>
            <a:pPr lvl="1"/>
            <a:endParaRPr lang="de-DE" sz="1800" dirty="0" smtClean="0"/>
          </a:p>
          <a:p>
            <a:r>
              <a:rPr lang="de-DE" sz="2000" dirty="0" smtClean="0">
                <a:solidFill>
                  <a:srgbClr val="912133"/>
                </a:solidFill>
              </a:rPr>
              <a:t>Kernprägnante Begriffe </a:t>
            </a:r>
          </a:p>
          <a:p>
            <a:pPr lvl="1"/>
            <a:r>
              <a:rPr lang="de-DE" sz="1800" dirty="0" smtClean="0"/>
              <a:t>sind solche, die an den Rändern unscharf werden, jedoch vom Kern oder Wesen des Begriffs her bei allen ein gemeinsames und seelisch vielschichtiges Verständnis auslösen. </a:t>
            </a:r>
          </a:p>
          <a:p>
            <a:pPr lvl="1"/>
            <a:endParaRPr lang="de-DE" sz="1800" dirty="0" smtClean="0"/>
          </a:p>
        </p:txBody>
      </p:sp>
      <p:sp>
        <p:nvSpPr>
          <p:cNvPr id="2253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Randscharfe und kernprägnante </a:t>
            </a:r>
            <a:br>
              <a:rPr lang="de-DE" sz="2400" dirty="0" smtClean="0"/>
            </a:br>
            <a:r>
              <a:rPr lang="de-DE" sz="2400" dirty="0" smtClean="0"/>
              <a:t>Begriffe nach George Steiner</a:t>
            </a:r>
            <a:br>
              <a:rPr lang="de-DE" sz="2400" dirty="0" smtClean="0"/>
            </a:br>
            <a:endParaRPr lang="de-DE" sz="24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0340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808737" y="1419622"/>
            <a:ext cx="4347439" cy="3047880"/>
            <a:chOff x="2384801" y="1188706"/>
            <a:chExt cx="4347439" cy="3047880"/>
          </a:xfrm>
        </p:grpSpPr>
        <p:sp>
          <p:nvSpPr>
            <p:cNvPr id="5" name="Rechteck 4"/>
            <p:cNvSpPr/>
            <p:nvPr/>
          </p:nvSpPr>
          <p:spPr>
            <a:xfrm>
              <a:off x="2389078" y="1188706"/>
              <a:ext cx="4343162" cy="3047880"/>
            </a:xfrm>
            <a:prstGeom prst="rect">
              <a:avLst/>
            </a:prstGeom>
            <a:pattFill prst="horzBrick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1579" tIns="35790" rIns="71579" bIns="35790" rtlCol="0" anchor="ctr"/>
            <a:lstStyle/>
            <a:p>
              <a:pPr algn="ctr"/>
              <a:endParaRPr lang="de-DE"/>
            </a:p>
          </p:txBody>
        </p:sp>
        <p:grpSp>
          <p:nvGrpSpPr>
            <p:cNvPr id="23558" name="Gruppieren 11"/>
            <p:cNvGrpSpPr>
              <a:grpSpLocks/>
            </p:cNvGrpSpPr>
            <p:nvPr/>
          </p:nvGrpSpPr>
          <p:grpSpPr bwMode="auto">
            <a:xfrm>
              <a:off x="2384801" y="1188706"/>
              <a:ext cx="4343162" cy="3047880"/>
              <a:chOff x="3184079" y="1549177"/>
              <a:chExt cx="5077103" cy="4481689"/>
            </a:xfrm>
            <a:solidFill>
              <a:schemeClr val="bg1"/>
            </a:solidFill>
          </p:grpSpPr>
          <p:sp>
            <p:nvSpPr>
              <p:cNvPr id="23564" name="Text Box 4"/>
              <p:cNvSpPr txBox="1">
                <a:spLocks noChangeAspect="1" noChangeArrowheads="1"/>
              </p:cNvSpPr>
              <p:nvPr/>
            </p:nvSpPr>
            <p:spPr bwMode="auto">
              <a:xfrm>
                <a:off x="3767322" y="2137801"/>
                <a:ext cx="1440000" cy="1080000"/>
              </a:xfrm>
              <a:prstGeom prst="rect">
                <a:avLst/>
              </a:prstGeom>
              <a:grpFill/>
              <a:ln w="9525">
                <a:solidFill>
                  <a:srgbClr val="7F2434"/>
                </a:solidFill>
                <a:miter lim="800000"/>
                <a:headEnd/>
                <a:tailEnd/>
              </a:ln>
            </p:spPr>
            <p:txBody>
              <a:bodyPr lIns="20529" tIns="20529" rIns="20529" bIns="20529" anchor="ctr"/>
              <a:lstStyle/>
              <a:p>
                <a:pPr algn="ctr"/>
                <a:r>
                  <a:rPr lang="de-DE" b="1">
                    <a:cs typeface="Times New Roman" pitchFamily="18" charset="0"/>
                  </a:rPr>
                  <a:t>Training</a:t>
                </a:r>
                <a:endParaRPr lang="de-DE" b="1">
                  <a:latin typeface="Times New Roman" pitchFamily="18" charset="0"/>
                </a:endParaRPr>
              </a:p>
            </p:txBody>
          </p:sp>
          <p:grpSp>
            <p:nvGrpSpPr>
              <p:cNvPr id="23565" name="Group 11"/>
              <p:cNvGrpSpPr>
                <a:grpSpLocks/>
              </p:cNvGrpSpPr>
              <p:nvPr/>
            </p:nvGrpSpPr>
            <p:grpSpPr bwMode="auto">
              <a:xfrm>
                <a:off x="3184079" y="1549177"/>
                <a:ext cx="5077103" cy="4481689"/>
                <a:chOff x="1728" y="960"/>
                <a:chExt cx="2736" cy="2560"/>
              </a:xfrm>
              <a:grpFill/>
            </p:grpSpPr>
            <p:sp>
              <p:nvSpPr>
                <p:cNvPr id="23570" name="Line 12"/>
                <p:cNvSpPr>
                  <a:spLocks noChangeShapeType="1"/>
                </p:cNvSpPr>
                <p:nvPr/>
              </p:nvSpPr>
              <p:spPr bwMode="auto">
                <a:xfrm>
                  <a:off x="1728" y="960"/>
                  <a:ext cx="2736" cy="0"/>
                </a:xfrm>
                <a:prstGeom prst="line">
                  <a:avLst/>
                </a:prstGeom>
                <a:grpFill/>
                <a:ln w="12700" cap="sq">
                  <a:solidFill>
                    <a:srgbClr val="862534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/>
                <a:lstStyle/>
                <a:p>
                  <a:endParaRPr lang="de-DE"/>
                </a:p>
              </p:txBody>
            </p:sp>
            <p:sp>
              <p:nvSpPr>
                <p:cNvPr id="23571" name="Line 13"/>
                <p:cNvSpPr>
                  <a:spLocks noChangeShapeType="1"/>
                </p:cNvSpPr>
                <p:nvPr/>
              </p:nvSpPr>
              <p:spPr bwMode="auto">
                <a:xfrm>
                  <a:off x="1728" y="2240"/>
                  <a:ext cx="2736" cy="0"/>
                </a:xfrm>
                <a:prstGeom prst="line">
                  <a:avLst/>
                </a:prstGeom>
                <a:grpFill/>
                <a:ln w="12700">
                  <a:solidFill>
                    <a:srgbClr val="862534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/>
                <a:lstStyle/>
                <a:p>
                  <a:endParaRPr lang="de-DE"/>
                </a:p>
              </p:txBody>
            </p:sp>
            <p:sp>
              <p:nvSpPr>
                <p:cNvPr id="23572" name="Line 14"/>
                <p:cNvSpPr>
                  <a:spLocks noChangeShapeType="1"/>
                </p:cNvSpPr>
                <p:nvPr/>
              </p:nvSpPr>
              <p:spPr bwMode="auto">
                <a:xfrm>
                  <a:off x="1728" y="3520"/>
                  <a:ext cx="2736" cy="0"/>
                </a:xfrm>
                <a:prstGeom prst="line">
                  <a:avLst/>
                </a:prstGeom>
                <a:grpFill/>
                <a:ln w="12700" cap="sq">
                  <a:solidFill>
                    <a:srgbClr val="862534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/>
                <a:lstStyle/>
                <a:p>
                  <a:endParaRPr lang="de-DE"/>
                </a:p>
              </p:txBody>
            </p:sp>
            <p:sp>
              <p:nvSpPr>
                <p:cNvPr id="23573" name="Line 15"/>
                <p:cNvSpPr>
                  <a:spLocks noChangeShapeType="1"/>
                </p:cNvSpPr>
                <p:nvPr/>
              </p:nvSpPr>
              <p:spPr bwMode="auto">
                <a:xfrm>
                  <a:off x="1728" y="960"/>
                  <a:ext cx="0" cy="2560"/>
                </a:xfrm>
                <a:prstGeom prst="line">
                  <a:avLst/>
                </a:prstGeom>
                <a:grpFill/>
                <a:ln w="12700" cap="sq">
                  <a:solidFill>
                    <a:srgbClr val="862534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/>
                <a:lstStyle/>
                <a:p>
                  <a:endParaRPr lang="de-DE"/>
                </a:p>
              </p:txBody>
            </p:sp>
            <p:sp>
              <p:nvSpPr>
                <p:cNvPr id="23574" name="Line 16"/>
                <p:cNvSpPr>
                  <a:spLocks noChangeShapeType="1"/>
                </p:cNvSpPr>
                <p:nvPr/>
              </p:nvSpPr>
              <p:spPr bwMode="auto">
                <a:xfrm>
                  <a:off x="3096" y="960"/>
                  <a:ext cx="0" cy="2560"/>
                </a:xfrm>
                <a:prstGeom prst="line">
                  <a:avLst/>
                </a:prstGeom>
                <a:grpFill/>
                <a:ln w="12700">
                  <a:solidFill>
                    <a:srgbClr val="862534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000" tIns="46800" rIns="90000" bIns="46800"/>
                <a:lstStyle/>
                <a:p>
                  <a:endParaRPr lang="de-DE"/>
                </a:p>
              </p:txBody>
            </p:sp>
          </p:grpSp>
          <p:sp>
            <p:nvSpPr>
              <p:cNvPr id="23566" name="Line 17"/>
              <p:cNvSpPr>
                <a:spLocks noChangeShapeType="1"/>
              </p:cNvSpPr>
              <p:nvPr/>
            </p:nvSpPr>
            <p:spPr bwMode="auto">
              <a:xfrm>
                <a:off x="8261182" y="1549177"/>
                <a:ext cx="0" cy="4481689"/>
              </a:xfrm>
              <a:prstGeom prst="line">
                <a:avLst/>
              </a:prstGeom>
              <a:grpFill/>
              <a:ln w="12700" cap="sq">
                <a:solidFill>
                  <a:srgbClr val="862534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102645" tIns="53375" rIns="102645" bIns="53375"/>
              <a:lstStyle/>
              <a:p>
                <a:endParaRPr lang="de-DE"/>
              </a:p>
            </p:txBody>
          </p:sp>
          <p:sp>
            <p:nvSpPr>
              <p:cNvPr id="23567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3737631" y="4406656"/>
                <a:ext cx="1440000" cy="1080000"/>
              </a:xfrm>
              <a:prstGeom prst="rect">
                <a:avLst/>
              </a:prstGeom>
              <a:grpFill/>
              <a:ln w="9525">
                <a:solidFill>
                  <a:srgbClr val="7F2434"/>
                </a:solidFill>
                <a:miter lim="800000"/>
                <a:headEnd/>
                <a:tailEnd/>
              </a:ln>
            </p:spPr>
            <p:txBody>
              <a:bodyPr lIns="20529" tIns="20529" rIns="20529" bIns="20529" anchor="ctr"/>
              <a:lstStyle/>
              <a:p>
                <a:pPr algn="ctr"/>
                <a:r>
                  <a:rPr lang="de-DE" b="1">
                    <a:cs typeface="Times New Roman" pitchFamily="18" charset="0"/>
                  </a:rPr>
                  <a:t>Therapie</a:t>
                </a:r>
                <a:endParaRPr lang="de-DE" b="1">
                  <a:latin typeface="Times New Roman" pitchFamily="18" charset="0"/>
                </a:endParaRPr>
              </a:p>
            </p:txBody>
          </p:sp>
          <p:sp>
            <p:nvSpPr>
              <p:cNvPr id="23568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6276183" y="4406656"/>
                <a:ext cx="1440000" cy="1080000"/>
              </a:xfrm>
              <a:prstGeom prst="rect">
                <a:avLst/>
              </a:prstGeom>
              <a:grpFill/>
              <a:ln w="9525">
                <a:solidFill>
                  <a:srgbClr val="7F2434"/>
                </a:solidFill>
                <a:miter lim="800000"/>
                <a:headEnd/>
                <a:tailEnd/>
              </a:ln>
            </p:spPr>
            <p:txBody>
              <a:bodyPr lIns="20529" tIns="20529" rIns="20529" bIns="20529" anchor="ctr"/>
              <a:lstStyle/>
              <a:p>
                <a:pPr algn="ctr"/>
                <a:r>
                  <a:rPr lang="de-DE" b="1">
                    <a:cs typeface="Times New Roman" pitchFamily="18" charset="0"/>
                  </a:rPr>
                  <a:t>OE</a:t>
                </a:r>
                <a:endParaRPr lang="de-DE" b="1">
                  <a:latin typeface="Times New Roman" pitchFamily="18" charset="0"/>
                </a:endParaRPr>
              </a:p>
            </p:txBody>
          </p:sp>
          <p:sp>
            <p:nvSpPr>
              <p:cNvPr id="23569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6231647" y="2165811"/>
                <a:ext cx="1440000" cy="1080000"/>
              </a:xfrm>
              <a:prstGeom prst="rect">
                <a:avLst/>
              </a:prstGeom>
              <a:grpFill/>
              <a:ln w="9525">
                <a:solidFill>
                  <a:srgbClr val="7F2434"/>
                </a:solidFill>
                <a:miter lim="800000"/>
                <a:headEnd/>
                <a:tailEnd/>
              </a:ln>
            </p:spPr>
            <p:txBody>
              <a:bodyPr lIns="20529" tIns="20529" rIns="20529" bIns="20529" anchor="ctr"/>
              <a:lstStyle/>
              <a:p>
                <a:pPr algn="ctr"/>
                <a:r>
                  <a:rPr lang="de-DE" b="1">
                    <a:cs typeface="Times New Roman" pitchFamily="18" charset="0"/>
                  </a:rPr>
                  <a:t>Beratung</a:t>
                </a:r>
                <a:endParaRPr lang="de-DE" b="1">
                  <a:latin typeface="Times New Roman" pitchFamily="18" charset="0"/>
                </a:endParaRPr>
              </a:p>
            </p:txBody>
          </p:sp>
        </p:grpSp>
      </p:grpSp>
      <p:sp>
        <p:nvSpPr>
          <p:cNvPr id="2355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Randscharfe Definition </a:t>
            </a:r>
            <a:br>
              <a:rPr lang="de-DE" dirty="0" smtClean="0"/>
            </a:br>
            <a:r>
              <a:rPr lang="de-DE" sz="1600" dirty="0"/>
              <a:t>Beispiel als Topographische Darstellung </a:t>
            </a:r>
            <a:endParaRPr lang="de-DE" sz="1600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9150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Rectangle 46"/>
          <p:cNvSpPr>
            <a:spLocks noChangeArrowheads="1"/>
          </p:cNvSpPr>
          <p:nvPr/>
        </p:nvSpPr>
        <p:spPr bwMode="auto">
          <a:xfrm>
            <a:off x="0" y="1501807"/>
            <a:ext cx="9144000" cy="56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351" tIns="41782" rIns="80351" bIns="41782">
            <a:spAutoFit/>
          </a:bodyPr>
          <a:lstStyle/>
          <a:p>
            <a:pPr algn="just"/>
            <a:r>
              <a:rPr lang="de-DE" sz="1300">
                <a:cs typeface="Arial" charset="0"/>
              </a:rPr>
              <a:t> </a:t>
            </a:r>
            <a:endParaRPr lang="de-DE" sz="1100">
              <a:cs typeface="Arial" charset="0"/>
            </a:endParaRPr>
          </a:p>
          <a:p>
            <a:pPr eaLnBrk="0" hangingPunct="0"/>
            <a:endParaRPr lang="de-DE">
              <a:latin typeface="Times New Roman" pitchFamily="18" charset="0"/>
            </a:endParaRPr>
          </a:p>
        </p:txBody>
      </p:sp>
      <p:sp>
        <p:nvSpPr>
          <p:cNvPr id="245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Kernprägnante Definitionen </a:t>
            </a:r>
            <a:br>
              <a:rPr lang="de-DE" dirty="0" smtClean="0"/>
            </a:br>
            <a:r>
              <a:rPr lang="de-DE" sz="1600" dirty="0" smtClean="0"/>
              <a:t>Beispiel als Topographische </a:t>
            </a:r>
            <a:r>
              <a:rPr lang="de-DE" sz="1600" dirty="0"/>
              <a:t>Darstellung </a:t>
            </a:r>
            <a:endParaRPr lang="de-DE" sz="1600" dirty="0" smtClean="0"/>
          </a:p>
        </p:txBody>
      </p:sp>
      <p:grpSp>
        <p:nvGrpSpPr>
          <p:cNvPr id="57" name="Gruppieren 9"/>
          <p:cNvGrpSpPr>
            <a:grpSpLocks/>
          </p:cNvGrpSpPr>
          <p:nvPr/>
        </p:nvGrpSpPr>
        <p:grpSpPr bwMode="auto">
          <a:xfrm>
            <a:off x="1028834" y="1455014"/>
            <a:ext cx="6279470" cy="3420992"/>
            <a:chOff x="1286515" y="1970258"/>
            <a:chExt cx="8018590" cy="3251327"/>
          </a:xfrm>
        </p:grpSpPr>
        <p:sp>
          <p:nvSpPr>
            <p:cNvPr id="58" name="AutoShape 5"/>
            <p:cNvSpPr>
              <a:spLocks noChangeArrowheads="1"/>
            </p:cNvSpPr>
            <p:nvPr/>
          </p:nvSpPr>
          <p:spPr bwMode="auto">
            <a:xfrm>
              <a:off x="4162138" y="3505879"/>
              <a:ext cx="102061" cy="5952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104287" tIns="52144" rIns="104287" bIns="52144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59" name="AutoShape 6"/>
            <p:cNvSpPr>
              <a:spLocks noChangeArrowheads="1"/>
            </p:cNvSpPr>
            <p:nvPr/>
          </p:nvSpPr>
          <p:spPr bwMode="auto">
            <a:xfrm>
              <a:off x="4880362" y="3205361"/>
              <a:ext cx="103917" cy="5952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104287" tIns="52144" rIns="104287" bIns="52144"/>
            <a:lstStyle/>
            <a:p>
              <a:endParaRPr lang="de-DE">
                <a:latin typeface="Calibri" pitchFamily="34" charset="0"/>
              </a:endParaRPr>
            </a:p>
          </p:txBody>
        </p:sp>
        <p:grpSp>
          <p:nvGrpSpPr>
            <p:cNvPr id="60" name="Group 8"/>
            <p:cNvGrpSpPr>
              <a:grpSpLocks/>
            </p:cNvGrpSpPr>
            <p:nvPr/>
          </p:nvGrpSpPr>
          <p:grpSpPr bwMode="auto">
            <a:xfrm>
              <a:off x="1286515" y="2710766"/>
              <a:ext cx="4164907" cy="2284133"/>
              <a:chOff x="3141" y="10400"/>
              <a:chExt cx="2787" cy="2644"/>
            </a:xfrm>
          </p:grpSpPr>
          <p:sp>
            <p:nvSpPr>
              <p:cNvPr id="89" name="Oval 9"/>
              <p:cNvSpPr>
                <a:spLocks noChangeArrowheads="1"/>
              </p:cNvSpPr>
              <p:nvPr/>
            </p:nvSpPr>
            <p:spPr bwMode="auto">
              <a:xfrm>
                <a:off x="3355" y="10572"/>
                <a:ext cx="2409" cy="229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0" name="Oval 10"/>
              <p:cNvSpPr>
                <a:spLocks noChangeArrowheads="1"/>
              </p:cNvSpPr>
              <p:nvPr/>
            </p:nvSpPr>
            <p:spPr bwMode="auto">
              <a:xfrm>
                <a:off x="3575" y="10796"/>
                <a:ext cx="1979" cy="190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1" name="Oval 11"/>
              <p:cNvSpPr>
                <a:spLocks noChangeArrowheads="1"/>
              </p:cNvSpPr>
              <p:nvPr/>
            </p:nvSpPr>
            <p:spPr bwMode="auto">
              <a:xfrm>
                <a:off x="3793" y="10986"/>
                <a:ext cx="1602" cy="154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2" name="Oval 12"/>
              <p:cNvSpPr>
                <a:spLocks noChangeArrowheads="1"/>
              </p:cNvSpPr>
              <p:nvPr/>
            </p:nvSpPr>
            <p:spPr bwMode="auto">
              <a:xfrm>
                <a:off x="3965" y="11196"/>
                <a:ext cx="1260" cy="1140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3" name="Oval 13"/>
              <p:cNvSpPr>
                <a:spLocks noChangeArrowheads="1"/>
              </p:cNvSpPr>
              <p:nvPr/>
            </p:nvSpPr>
            <p:spPr bwMode="auto">
              <a:xfrm>
                <a:off x="4165" y="11396"/>
                <a:ext cx="879" cy="780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4" name="Oval 14"/>
              <p:cNvSpPr>
                <a:spLocks noChangeArrowheads="1"/>
              </p:cNvSpPr>
              <p:nvPr/>
            </p:nvSpPr>
            <p:spPr bwMode="auto">
              <a:xfrm>
                <a:off x="4381" y="11564"/>
                <a:ext cx="450" cy="42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5" name="Oval 15"/>
              <p:cNvSpPr>
                <a:spLocks noChangeArrowheads="1"/>
              </p:cNvSpPr>
              <p:nvPr/>
            </p:nvSpPr>
            <p:spPr bwMode="auto">
              <a:xfrm>
                <a:off x="4507" y="11695"/>
                <a:ext cx="179" cy="17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6" name="Oval 16"/>
              <p:cNvSpPr>
                <a:spLocks noChangeArrowheads="1"/>
              </p:cNvSpPr>
              <p:nvPr/>
            </p:nvSpPr>
            <p:spPr bwMode="auto">
              <a:xfrm>
                <a:off x="3141" y="10400"/>
                <a:ext cx="2787" cy="264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97" name="Text Box 17"/>
              <p:cNvSpPr txBox="1">
                <a:spLocks noChangeArrowheads="1"/>
              </p:cNvSpPr>
              <p:nvPr/>
            </p:nvSpPr>
            <p:spPr bwMode="auto">
              <a:xfrm>
                <a:off x="4199" y="11372"/>
                <a:ext cx="859" cy="3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18000" tIns="18000" rIns="18000" bIns="18000"/>
              <a:lstStyle/>
              <a:p>
                <a:pPr algn="ctr"/>
                <a:r>
                  <a:rPr lang="de-DE" sz="1300">
                    <a:cs typeface="Times New Roman" pitchFamily="18" charset="0"/>
                  </a:rPr>
                  <a:t>Therapie</a:t>
                </a:r>
                <a:endParaRPr lang="de-DE" sz="1300">
                  <a:cs typeface="Arial" charset="0"/>
                </a:endParaRPr>
              </a:p>
              <a:p>
                <a:pPr algn="ctr" eaLnBrk="0" hangingPunct="0"/>
                <a:endParaRPr lang="de-DE" sz="1300"/>
              </a:p>
            </p:txBody>
          </p:sp>
        </p:grpSp>
        <p:grpSp>
          <p:nvGrpSpPr>
            <p:cNvPr id="61" name="Group 18"/>
            <p:cNvGrpSpPr>
              <a:grpSpLocks/>
            </p:cNvGrpSpPr>
            <p:nvPr/>
          </p:nvGrpSpPr>
          <p:grpSpPr bwMode="auto">
            <a:xfrm>
              <a:off x="3707653" y="1970258"/>
              <a:ext cx="3627130" cy="1984044"/>
              <a:chOff x="4761" y="9542"/>
              <a:chExt cx="2427" cy="2298"/>
            </a:xfrm>
          </p:grpSpPr>
          <p:sp>
            <p:nvSpPr>
              <p:cNvPr id="81" name="Oval 19"/>
              <p:cNvSpPr>
                <a:spLocks noChangeArrowheads="1"/>
              </p:cNvSpPr>
              <p:nvPr/>
            </p:nvSpPr>
            <p:spPr bwMode="auto">
              <a:xfrm>
                <a:off x="4761" y="9542"/>
                <a:ext cx="2427" cy="2298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2" name="Oval 20"/>
              <p:cNvSpPr>
                <a:spLocks noChangeArrowheads="1"/>
              </p:cNvSpPr>
              <p:nvPr/>
            </p:nvSpPr>
            <p:spPr bwMode="auto">
              <a:xfrm>
                <a:off x="4980" y="9718"/>
                <a:ext cx="1999" cy="194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3" name="Oval 21"/>
              <p:cNvSpPr>
                <a:spLocks noChangeArrowheads="1"/>
              </p:cNvSpPr>
              <p:nvPr/>
            </p:nvSpPr>
            <p:spPr bwMode="auto">
              <a:xfrm>
                <a:off x="5177" y="9932"/>
                <a:ext cx="1612" cy="154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4" name="Oval 22"/>
              <p:cNvSpPr>
                <a:spLocks noChangeArrowheads="1"/>
              </p:cNvSpPr>
              <p:nvPr/>
            </p:nvSpPr>
            <p:spPr bwMode="auto">
              <a:xfrm>
                <a:off x="5370" y="10132"/>
                <a:ext cx="1260" cy="115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5" name="Oval 23"/>
              <p:cNvSpPr>
                <a:spLocks noChangeArrowheads="1"/>
              </p:cNvSpPr>
              <p:nvPr/>
            </p:nvSpPr>
            <p:spPr bwMode="auto">
              <a:xfrm>
                <a:off x="5570" y="10312"/>
                <a:ext cx="840" cy="81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6" name="Oval 24"/>
              <p:cNvSpPr>
                <a:spLocks noChangeArrowheads="1"/>
              </p:cNvSpPr>
              <p:nvPr/>
            </p:nvSpPr>
            <p:spPr bwMode="auto">
              <a:xfrm>
                <a:off x="5767" y="10544"/>
                <a:ext cx="471" cy="450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7" name="Oval 25"/>
              <p:cNvSpPr>
                <a:spLocks noChangeArrowheads="1"/>
              </p:cNvSpPr>
              <p:nvPr/>
            </p:nvSpPr>
            <p:spPr bwMode="auto">
              <a:xfrm>
                <a:off x="5902" y="10675"/>
                <a:ext cx="179" cy="17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8" name="Text Box 26"/>
              <p:cNvSpPr txBox="1">
                <a:spLocks noChangeArrowheads="1"/>
              </p:cNvSpPr>
              <p:nvPr/>
            </p:nvSpPr>
            <p:spPr bwMode="auto">
              <a:xfrm>
                <a:off x="5564" y="10352"/>
                <a:ext cx="925" cy="3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18000" tIns="18000" rIns="18000" bIns="18000"/>
              <a:lstStyle/>
              <a:p>
                <a:pPr algn="ctr"/>
                <a:r>
                  <a:rPr lang="de-DE" sz="1300">
                    <a:cs typeface="Times New Roman" pitchFamily="18" charset="0"/>
                  </a:rPr>
                  <a:t>Beratung</a:t>
                </a:r>
                <a:endParaRPr lang="de-DE" sz="1300">
                  <a:cs typeface="Arial" charset="0"/>
                </a:endParaRPr>
              </a:p>
              <a:p>
                <a:pPr eaLnBrk="0" hangingPunct="0"/>
                <a:endParaRPr lang="de-DE" sz="1300"/>
              </a:p>
            </p:txBody>
          </p:sp>
        </p:grpSp>
        <p:grpSp>
          <p:nvGrpSpPr>
            <p:cNvPr id="62" name="Group 27"/>
            <p:cNvGrpSpPr>
              <a:grpSpLocks/>
            </p:cNvGrpSpPr>
            <p:nvPr/>
          </p:nvGrpSpPr>
          <p:grpSpPr bwMode="auto">
            <a:xfrm>
              <a:off x="4902203" y="3548425"/>
              <a:ext cx="3055028" cy="1673160"/>
              <a:chOff x="5560" y="11370"/>
              <a:chExt cx="2045" cy="1936"/>
            </a:xfrm>
          </p:grpSpPr>
          <p:sp>
            <p:nvSpPr>
              <p:cNvPr id="74" name="Oval 28"/>
              <p:cNvSpPr>
                <a:spLocks noChangeArrowheads="1"/>
              </p:cNvSpPr>
              <p:nvPr/>
            </p:nvSpPr>
            <p:spPr bwMode="auto">
              <a:xfrm>
                <a:off x="5560" y="11370"/>
                <a:ext cx="2045" cy="193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5" name="Oval 29"/>
              <p:cNvSpPr>
                <a:spLocks noChangeArrowheads="1"/>
              </p:cNvSpPr>
              <p:nvPr/>
            </p:nvSpPr>
            <p:spPr bwMode="auto">
              <a:xfrm>
                <a:off x="5748" y="11560"/>
                <a:ext cx="1671" cy="154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6" name="Oval 30"/>
              <p:cNvSpPr>
                <a:spLocks noChangeArrowheads="1"/>
              </p:cNvSpPr>
              <p:nvPr/>
            </p:nvSpPr>
            <p:spPr bwMode="auto">
              <a:xfrm>
                <a:off x="5950" y="11770"/>
                <a:ext cx="1260" cy="117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7" name="Oval 31"/>
              <p:cNvSpPr>
                <a:spLocks noChangeArrowheads="1"/>
              </p:cNvSpPr>
              <p:nvPr/>
            </p:nvSpPr>
            <p:spPr bwMode="auto">
              <a:xfrm>
                <a:off x="6150" y="11970"/>
                <a:ext cx="879" cy="79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8" name="Oval 32"/>
              <p:cNvSpPr>
                <a:spLocks noChangeArrowheads="1"/>
              </p:cNvSpPr>
              <p:nvPr/>
            </p:nvSpPr>
            <p:spPr bwMode="auto">
              <a:xfrm>
                <a:off x="6359" y="12180"/>
                <a:ext cx="479" cy="42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9" name="Oval 33"/>
              <p:cNvSpPr>
                <a:spLocks noChangeArrowheads="1"/>
              </p:cNvSpPr>
              <p:nvPr/>
            </p:nvSpPr>
            <p:spPr bwMode="auto">
              <a:xfrm>
                <a:off x="6519" y="12317"/>
                <a:ext cx="179" cy="17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80" name="Text Box 34"/>
              <p:cNvSpPr txBox="1">
                <a:spLocks noChangeArrowheads="1"/>
              </p:cNvSpPr>
              <p:nvPr/>
            </p:nvSpPr>
            <p:spPr bwMode="auto">
              <a:xfrm>
                <a:off x="6171" y="12004"/>
                <a:ext cx="859" cy="3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18000" tIns="18000" rIns="18000" bIns="18000"/>
              <a:lstStyle/>
              <a:p>
                <a:pPr algn="ctr"/>
                <a:r>
                  <a:rPr lang="de-DE" sz="1300">
                    <a:cs typeface="Times New Roman" pitchFamily="18" charset="0"/>
                  </a:rPr>
                  <a:t>Training</a:t>
                </a:r>
                <a:endParaRPr lang="de-DE" sz="1300">
                  <a:cs typeface="Arial" charset="0"/>
                </a:endParaRPr>
              </a:p>
              <a:p>
                <a:pPr eaLnBrk="0" hangingPunct="0"/>
                <a:endParaRPr lang="de-DE">
                  <a:latin typeface="Times New Roman" pitchFamily="18" charset="0"/>
                </a:endParaRPr>
              </a:p>
            </p:txBody>
          </p:sp>
        </p:grpSp>
        <p:sp>
          <p:nvSpPr>
            <p:cNvPr id="63" name="Text Box 35"/>
            <p:cNvSpPr txBox="1">
              <a:spLocks noChangeArrowheads="1"/>
            </p:cNvSpPr>
            <p:nvPr/>
          </p:nvSpPr>
          <p:spPr bwMode="auto">
            <a:xfrm>
              <a:off x="2031022" y="2343639"/>
              <a:ext cx="432510" cy="2720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8000" rIns="18000" bIns="18000"/>
            <a:lstStyle/>
            <a:p>
              <a:r>
                <a:rPr lang="de-DE" sz="1300">
                  <a:cs typeface="Arial" charset="0"/>
                </a:rPr>
                <a:t>A</a:t>
              </a:r>
              <a:endParaRPr lang="de-DE" sz="1100">
                <a:cs typeface="Arial" charset="0"/>
              </a:endParaRPr>
            </a:p>
            <a:p>
              <a:pPr eaLnBrk="0" hangingPunct="0"/>
              <a:endParaRPr lang="de-DE">
                <a:latin typeface="Times New Roman" pitchFamily="18" charset="0"/>
              </a:endParaRPr>
            </a:p>
          </p:txBody>
        </p:sp>
        <p:sp>
          <p:nvSpPr>
            <p:cNvPr id="64" name="Text Box 36"/>
            <p:cNvSpPr txBox="1">
              <a:spLocks noChangeArrowheads="1"/>
            </p:cNvSpPr>
            <p:nvPr/>
          </p:nvSpPr>
          <p:spPr bwMode="auto">
            <a:xfrm>
              <a:off x="2737230" y="2036204"/>
              <a:ext cx="432510" cy="2720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8000" rIns="18000" bIns="18000"/>
            <a:lstStyle/>
            <a:p>
              <a:r>
                <a:rPr lang="de-DE" sz="1300">
                  <a:cs typeface="Arial" charset="0"/>
                </a:rPr>
                <a:t>B</a:t>
              </a:r>
              <a:endParaRPr lang="de-DE" sz="1100">
                <a:cs typeface="Arial" charset="0"/>
              </a:endParaRPr>
            </a:p>
            <a:p>
              <a:pPr eaLnBrk="0" hangingPunct="0"/>
              <a:endParaRPr lang="de-DE">
                <a:latin typeface="Times New Roman" pitchFamily="18" charset="0"/>
              </a:endParaRPr>
            </a:p>
          </p:txBody>
        </p:sp>
        <p:grpSp>
          <p:nvGrpSpPr>
            <p:cNvPr id="65" name="Group 37"/>
            <p:cNvGrpSpPr>
              <a:grpSpLocks/>
            </p:cNvGrpSpPr>
            <p:nvPr/>
          </p:nvGrpSpPr>
          <p:grpSpPr bwMode="auto">
            <a:xfrm>
              <a:off x="6739797" y="2734514"/>
              <a:ext cx="2565308" cy="1383865"/>
              <a:chOff x="6921" y="10580"/>
              <a:chExt cx="1717" cy="1604"/>
            </a:xfrm>
          </p:grpSpPr>
          <p:sp>
            <p:nvSpPr>
              <p:cNvPr id="68" name="Oval 38"/>
              <p:cNvSpPr>
                <a:spLocks noChangeArrowheads="1"/>
              </p:cNvSpPr>
              <p:nvPr/>
            </p:nvSpPr>
            <p:spPr bwMode="auto">
              <a:xfrm>
                <a:off x="6921" y="10580"/>
                <a:ext cx="1717" cy="160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69" name="Oval 39"/>
              <p:cNvSpPr>
                <a:spLocks noChangeArrowheads="1"/>
              </p:cNvSpPr>
              <p:nvPr/>
            </p:nvSpPr>
            <p:spPr bwMode="auto">
              <a:xfrm>
                <a:off x="7162" y="10790"/>
                <a:ext cx="1260" cy="118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0" name="Oval 40"/>
              <p:cNvSpPr>
                <a:spLocks noChangeArrowheads="1"/>
              </p:cNvSpPr>
              <p:nvPr/>
            </p:nvSpPr>
            <p:spPr bwMode="auto">
              <a:xfrm>
                <a:off x="7362" y="10990"/>
                <a:ext cx="869" cy="814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1" name="Oval 41"/>
              <p:cNvSpPr>
                <a:spLocks noChangeArrowheads="1"/>
              </p:cNvSpPr>
              <p:nvPr/>
            </p:nvSpPr>
            <p:spPr bwMode="auto">
              <a:xfrm>
                <a:off x="7571" y="11200"/>
                <a:ext cx="498" cy="426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2" name="Oval 42"/>
              <p:cNvSpPr>
                <a:spLocks noChangeArrowheads="1"/>
              </p:cNvSpPr>
              <p:nvPr/>
            </p:nvSpPr>
            <p:spPr bwMode="auto">
              <a:xfrm>
                <a:off x="7721" y="11317"/>
                <a:ext cx="179" cy="17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>
                  <a:latin typeface="Calibri" pitchFamily="34" charset="0"/>
                </a:endParaRPr>
              </a:p>
            </p:txBody>
          </p:sp>
          <p:sp>
            <p:nvSpPr>
              <p:cNvPr id="73" name="Text Box 43"/>
              <p:cNvSpPr txBox="1">
                <a:spLocks noChangeArrowheads="1"/>
              </p:cNvSpPr>
              <p:nvPr/>
            </p:nvSpPr>
            <p:spPr bwMode="auto">
              <a:xfrm>
                <a:off x="7614" y="11060"/>
                <a:ext cx="438" cy="24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18000" tIns="3600" rIns="18000" bIns="18000"/>
              <a:lstStyle/>
              <a:p>
                <a:r>
                  <a:rPr lang="de-DE" sz="1300">
                    <a:cs typeface="Times New Roman" pitchFamily="18" charset="0"/>
                  </a:rPr>
                  <a:t>OE</a:t>
                </a:r>
                <a:endParaRPr lang="de-DE" sz="1300">
                  <a:cs typeface="Arial" charset="0"/>
                </a:endParaRPr>
              </a:p>
              <a:p>
                <a:pPr eaLnBrk="0" hangingPunct="0"/>
                <a:endParaRPr lang="de-DE" sz="1300"/>
              </a:p>
            </p:txBody>
          </p:sp>
        </p:grpSp>
        <p:sp>
          <p:nvSpPr>
            <p:cNvPr id="66" name="Line 44"/>
            <p:cNvSpPr>
              <a:spLocks noChangeShapeType="1"/>
            </p:cNvSpPr>
            <p:nvPr/>
          </p:nvSpPr>
          <p:spPr bwMode="auto">
            <a:xfrm>
              <a:off x="2270530" y="2529417"/>
              <a:ext cx="1859837" cy="9465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Line 45"/>
            <p:cNvSpPr>
              <a:spLocks noChangeShapeType="1"/>
            </p:cNvSpPr>
            <p:nvPr/>
          </p:nvSpPr>
          <p:spPr bwMode="auto">
            <a:xfrm>
              <a:off x="2941036" y="2237964"/>
              <a:ext cx="1939326" cy="9673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8" name="Textfeld 4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690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>
                <a:solidFill>
                  <a:srgbClr val="912133"/>
                </a:solidFill>
              </a:rPr>
              <a:t>Systeme 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schaffen eher randscharfe Ordnungen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Suchen Kategorien - Konsistenz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Postulieren eher Vollständigkeit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Neigen zur Kompliziertheit daher wenig </a:t>
            </a:r>
            <a:br>
              <a:rPr lang="de-DE" sz="1600" dirty="0" smtClean="0"/>
            </a:br>
            <a:r>
              <a:rPr lang="de-DE" sz="1600" dirty="0" smtClean="0"/>
              <a:t>intuitiv verfügbar</a:t>
            </a:r>
          </a:p>
          <a:p>
            <a:r>
              <a:rPr lang="de-DE" sz="1800" dirty="0" smtClean="0">
                <a:solidFill>
                  <a:srgbClr val="912133"/>
                </a:solidFill>
              </a:rPr>
              <a:t>Kataloge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Erlauben Kernprägnanz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Erlauben Mixturen von Kategorien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Erheben keinen Anspruch auf Konsistenz zueinander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Erlauben Intuitives und Narratives</a:t>
            </a: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/>
          </a:p>
        </p:txBody>
      </p:sp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Systeme + Kataloge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31697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>
                <a:solidFill>
                  <a:srgbClr val="912133"/>
                </a:solidFill>
              </a:rPr>
              <a:t>Dinge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Betrachtung von Objekten und Ereignissen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Fragen nach Eigenschaften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Nach Ordnungen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Nach implizierten Gesetzmäßigkeiten</a:t>
            </a: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/>
          </a:p>
          <a:p>
            <a:r>
              <a:rPr lang="de-DE" sz="1800" dirty="0" smtClean="0">
                <a:solidFill>
                  <a:srgbClr val="912133"/>
                </a:solidFill>
              </a:rPr>
              <a:t>Perspektiven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Holen den Betrachter ins Bild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Dessen Wirklichkeit und Selbstverständnis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Dessen Gestaltungsinteresse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Gültigkeitsbereich-Randbereich-Unsinns-Bereich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/>
              <a:t>Implikationen + Konsequenzen</a:t>
            </a:r>
          </a:p>
        </p:txBody>
      </p:sp>
      <p:sp>
        <p:nvSpPr>
          <p:cNvPr id="2662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Dinge + Perspektiven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1373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4" name="Gruppieren 1"/>
          <p:cNvGrpSpPr>
            <a:grpSpLocks/>
          </p:cNvGrpSpPr>
          <p:nvPr/>
        </p:nvGrpSpPr>
        <p:grpSpPr bwMode="auto">
          <a:xfrm>
            <a:off x="884670" y="1491630"/>
            <a:ext cx="6711666" cy="2781472"/>
            <a:chOff x="1747667" y="1988261"/>
            <a:chExt cx="7845124" cy="4089526"/>
          </a:xfrm>
        </p:grpSpPr>
        <p:grpSp>
          <p:nvGrpSpPr>
            <p:cNvPr id="27659" name="Gruppieren 12"/>
            <p:cNvGrpSpPr>
              <a:grpSpLocks/>
            </p:cNvGrpSpPr>
            <p:nvPr/>
          </p:nvGrpSpPr>
          <p:grpSpPr bwMode="auto">
            <a:xfrm>
              <a:off x="3649957" y="3281717"/>
              <a:ext cx="3449488" cy="1971475"/>
              <a:chOff x="3209245" y="3104597"/>
              <a:chExt cx="3956077" cy="2261004"/>
            </a:xfrm>
          </p:grpSpPr>
          <p:sp>
            <p:nvSpPr>
              <p:cNvPr id="76" name="Ellipse 4"/>
              <p:cNvSpPr/>
              <p:nvPr/>
            </p:nvSpPr>
            <p:spPr>
              <a:xfrm>
                <a:off x="3208628" y="3104909"/>
                <a:ext cx="3956096" cy="2261085"/>
              </a:xfrm>
              <a:prstGeom prst="ellipse">
                <a:avLst/>
              </a:prstGeom>
              <a:solidFill>
                <a:srgbClr val="0092D2"/>
              </a:solidFill>
              <a:ln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4287" tIns="52144" rIns="104287" bIns="52144" anchor="ctr"/>
              <a:lstStyle/>
              <a:p>
                <a:pPr algn="ctr" defTabSz="389642">
                  <a:defRPr/>
                </a:pPr>
                <a:r>
                  <a:rPr lang="de-DE" sz="1900" b="1" dirty="0">
                    <a:latin typeface="Akkurat-Light"/>
                  </a:rPr>
                  <a:t>Ereignis</a:t>
                </a:r>
              </a:p>
              <a:p>
                <a:pPr algn="ctr" defTabSz="389642">
                  <a:defRPr/>
                </a:pPr>
                <a:endParaRPr lang="de-DE" sz="1900" b="1" dirty="0">
                  <a:latin typeface="Akkurat-Light"/>
                </a:endParaRPr>
              </a:p>
              <a:p>
                <a:pPr algn="ctr" defTabSz="389642">
                  <a:defRPr/>
                </a:pPr>
                <a:r>
                  <a:rPr lang="de-DE" sz="1900" b="1" dirty="0">
                    <a:latin typeface="Akkurat-Light"/>
                  </a:rPr>
                  <a:t> Unternehmen</a:t>
                </a:r>
              </a:p>
            </p:txBody>
          </p:sp>
          <p:cxnSp>
            <p:nvCxnSpPr>
              <p:cNvPr id="77" name="Gerade Verbindung 76"/>
              <p:cNvCxnSpPr/>
              <p:nvPr/>
            </p:nvCxnSpPr>
            <p:spPr>
              <a:xfrm>
                <a:off x="3971446" y="4235451"/>
                <a:ext cx="2525130" cy="0"/>
              </a:xfrm>
              <a:prstGeom prst="line">
                <a:avLst/>
              </a:prstGeom>
              <a:ln w="285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60" name="Gruppieren 18"/>
            <p:cNvGrpSpPr>
              <a:grpSpLocks/>
            </p:cNvGrpSpPr>
            <p:nvPr/>
          </p:nvGrpSpPr>
          <p:grpSpPr bwMode="auto">
            <a:xfrm>
              <a:off x="1919484" y="4716736"/>
              <a:ext cx="1730129" cy="1009720"/>
              <a:chOff x="1224636" y="4750362"/>
              <a:chExt cx="1984214" cy="1158007"/>
            </a:xfrm>
          </p:grpSpPr>
          <p:pic>
            <p:nvPicPr>
              <p:cNvPr id="27681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-2872404">
                <a:off x="2354466" y="4764429"/>
                <a:ext cx="868452" cy="840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82" name="Textfeld 82"/>
              <p:cNvSpPr txBox="1">
                <a:spLocks noChangeArrowheads="1"/>
              </p:cNvSpPr>
              <p:nvPr/>
            </p:nvSpPr>
            <p:spPr bwMode="auto">
              <a:xfrm>
                <a:off x="1224636" y="5367521"/>
                <a:ext cx="1023315" cy="540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87" tIns="52144" rIns="104287" bIns="52144">
                <a:spAutoFit/>
              </a:bodyPr>
              <a:lstStyle/>
              <a:p>
                <a:r>
                  <a:rPr lang="de-DE" sz="1400">
                    <a:latin typeface="Akkurat-Light"/>
                  </a:rPr>
                  <a:t>Kultur</a:t>
                </a:r>
              </a:p>
            </p:txBody>
          </p:sp>
        </p:grpSp>
        <p:grpSp>
          <p:nvGrpSpPr>
            <p:cNvPr id="27661" name="Gruppieren 14"/>
            <p:cNvGrpSpPr>
              <a:grpSpLocks/>
            </p:cNvGrpSpPr>
            <p:nvPr/>
          </p:nvGrpSpPr>
          <p:grpSpPr bwMode="auto">
            <a:xfrm>
              <a:off x="3565227" y="1988261"/>
              <a:ext cx="1631729" cy="942599"/>
              <a:chOff x="3112071" y="1621185"/>
              <a:chExt cx="1871364" cy="1081029"/>
            </a:xfrm>
          </p:grpSpPr>
          <p:pic>
            <p:nvPicPr>
              <p:cNvPr id="2767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1625288">
                <a:off x="4114983" y="1861897"/>
                <a:ext cx="868452" cy="840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80" name="Textfeld 83"/>
              <p:cNvSpPr txBox="1">
                <a:spLocks noChangeArrowheads="1"/>
              </p:cNvSpPr>
              <p:nvPr/>
            </p:nvSpPr>
            <p:spPr bwMode="auto">
              <a:xfrm>
                <a:off x="3112071" y="1621185"/>
                <a:ext cx="1323390" cy="540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87" tIns="52144" rIns="104287" bIns="52144">
                <a:spAutoFit/>
              </a:bodyPr>
              <a:lstStyle/>
              <a:p>
                <a:r>
                  <a:rPr lang="de-DE" sz="1400">
                    <a:latin typeface="Akkurat-Light"/>
                  </a:rPr>
                  <a:t>Führung</a:t>
                </a:r>
              </a:p>
            </p:txBody>
          </p:sp>
        </p:grpSp>
        <p:grpSp>
          <p:nvGrpSpPr>
            <p:cNvPr id="27662" name="Gruppieren 16"/>
            <p:cNvGrpSpPr>
              <a:grpSpLocks/>
            </p:cNvGrpSpPr>
            <p:nvPr/>
          </p:nvGrpSpPr>
          <p:grpSpPr bwMode="auto">
            <a:xfrm>
              <a:off x="7698888" y="3579300"/>
              <a:ext cx="1757892" cy="732711"/>
              <a:chOff x="7852799" y="3445882"/>
              <a:chExt cx="2016055" cy="840317"/>
            </a:xfrm>
          </p:grpSpPr>
          <p:pic>
            <p:nvPicPr>
              <p:cNvPr id="2767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622104" flipH="1">
                <a:off x="7852799" y="3445882"/>
                <a:ext cx="868452" cy="840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78" name="Textfeld 84"/>
              <p:cNvSpPr txBox="1">
                <a:spLocks noChangeArrowheads="1"/>
              </p:cNvSpPr>
              <p:nvPr/>
            </p:nvSpPr>
            <p:spPr bwMode="auto">
              <a:xfrm>
                <a:off x="8800704" y="3603095"/>
                <a:ext cx="1068150" cy="540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87" tIns="52144" rIns="104287" bIns="52144">
                <a:spAutoFit/>
              </a:bodyPr>
              <a:lstStyle/>
              <a:p>
                <a:r>
                  <a:rPr lang="de-DE" sz="1400">
                    <a:latin typeface="Akkurat-Light"/>
                  </a:rPr>
                  <a:t>Lernen</a:t>
                </a:r>
              </a:p>
            </p:txBody>
          </p:sp>
        </p:grpSp>
        <p:grpSp>
          <p:nvGrpSpPr>
            <p:cNvPr id="27663" name="Gruppieren 17"/>
            <p:cNvGrpSpPr>
              <a:grpSpLocks/>
            </p:cNvGrpSpPr>
            <p:nvPr/>
          </p:nvGrpSpPr>
          <p:grpSpPr bwMode="auto">
            <a:xfrm>
              <a:off x="6898585" y="5029337"/>
              <a:ext cx="2694206" cy="1048450"/>
              <a:chOff x="6934964" y="5108871"/>
              <a:chExt cx="3089875" cy="1202425"/>
            </a:xfrm>
          </p:grpSpPr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/>
              </a:blip>
              <a:srcRect/>
              <a:stretch>
                <a:fillRect/>
              </a:stretch>
            </p:blipFill>
            <p:spPr bwMode="auto">
              <a:xfrm rot="3445986" flipH="1">
                <a:off x="6970669" y="5073166"/>
                <a:ext cx="819309" cy="890720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/>
            </p:spPr>
          </p:pic>
          <p:sp>
            <p:nvSpPr>
              <p:cNvPr id="27676" name="Textfeld 85"/>
              <p:cNvSpPr txBox="1">
                <a:spLocks noChangeArrowheads="1"/>
              </p:cNvSpPr>
              <p:nvPr/>
            </p:nvSpPr>
            <p:spPr bwMode="auto">
              <a:xfrm>
                <a:off x="7673723" y="5770448"/>
                <a:ext cx="2351116" cy="540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87" tIns="52144" rIns="104287" bIns="52144">
                <a:spAutoFit/>
              </a:bodyPr>
              <a:lstStyle/>
              <a:p>
                <a:r>
                  <a:rPr lang="de-DE" sz="1400">
                    <a:latin typeface="Akkurat-Light"/>
                  </a:rPr>
                  <a:t>Wirtschaftlichkeit</a:t>
                </a:r>
              </a:p>
            </p:txBody>
          </p:sp>
        </p:grpSp>
        <p:grpSp>
          <p:nvGrpSpPr>
            <p:cNvPr id="27664" name="Gruppieren 15"/>
            <p:cNvGrpSpPr>
              <a:grpSpLocks/>
            </p:cNvGrpSpPr>
            <p:nvPr/>
          </p:nvGrpSpPr>
          <p:grpSpPr bwMode="auto">
            <a:xfrm>
              <a:off x="6505609" y="2302197"/>
              <a:ext cx="2583725" cy="787883"/>
              <a:chOff x="6484276" y="1981225"/>
              <a:chExt cx="2963169" cy="903591"/>
            </a:xfrm>
          </p:grpSpPr>
          <p:pic>
            <p:nvPicPr>
              <p:cNvPr id="27673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20314032" flipH="1">
                <a:off x="6484276" y="2044499"/>
                <a:ext cx="868452" cy="840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74" name="Textfeld 86"/>
              <p:cNvSpPr txBox="1">
                <a:spLocks noChangeArrowheads="1"/>
              </p:cNvSpPr>
              <p:nvPr/>
            </p:nvSpPr>
            <p:spPr bwMode="auto">
              <a:xfrm>
                <a:off x="7380324" y="1981225"/>
                <a:ext cx="2067121" cy="540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87" tIns="52144" rIns="104287" bIns="52144">
                <a:spAutoFit/>
              </a:bodyPr>
              <a:lstStyle/>
              <a:p>
                <a:r>
                  <a:rPr lang="de-DE" sz="1400">
                    <a:latin typeface="Akkurat-Light"/>
                  </a:rPr>
                  <a:t>Verantwortung</a:t>
                </a:r>
              </a:p>
            </p:txBody>
          </p:sp>
        </p:grpSp>
        <p:grpSp>
          <p:nvGrpSpPr>
            <p:cNvPr id="27665" name="Gruppieren 13"/>
            <p:cNvGrpSpPr>
              <a:grpSpLocks/>
            </p:cNvGrpSpPr>
            <p:nvPr/>
          </p:nvGrpSpPr>
          <p:grpSpPr bwMode="auto">
            <a:xfrm>
              <a:off x="1747667" y="2122041"/>
              <a:ext cx="2198447" cy="2265461"/>
              <a:chOff x="1027586" y="1774612"/>
              <a:chExt cx="2521309" cy="2598165"/>
            </a:xfrm>
          </p:grpSpPr>
          <p:sp>
            <p:nvSpPr>
              <p:cNvPr id="75" name="Gleichschenkliges Dreieck 74"/>
              <p:cNvSpPr/>
              <p:nvPr/>
            </p:nvSpPr>
            <p:spPr>
              <a:xfrm rot="6370022">
                <a:off x="989389" y="1812306"/>
                <a:ext cx="2597883" cy="2521488"/>
              </a:xfrm>
              <a:prstGeom prst="triangle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104287" tIns="52144" rIns="104287" bIns="52144" anchor="ctr"/>
              <a:lstStyle/>
              <a:p>
                <a:pPr algn="ctr" defTabSz="389642">
                  <a:defRPr/>
                </a:pPr>
                <a:endParaRPr lang="de-DE" sz="1300">
                  <a:latin typeface="Akkurat-Light"/>
                </a:endParaRPr>
              </a:p>
            </p:txBody>
          </p:sp>
          <p:pic>
            <p:nvPicPr>
              <p:cNvPr id="2766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-1500282">
                <a:off x="1027999" y="3439028"/>
                <a:ext cx="301827" cy="32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68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561090">
                <a:off x="1317003" y="1926859"/>
                <a:ext cx="543081" cy="590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69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561090">
                <a:off x="2747384" y="3084060"/>
                <a:ext cx="301026" cy="32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7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1812443">
                <a:off x="2032074" y="3038230"/>
                <a:ext cx="459891" cy="444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71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413719">
                <a:off x="2000415" y="2526466"/>
                <a:ext cx="275737" cy="265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72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-268674">
                <a:off x="1350901" y="2868868"/>
                <a:ext cx="401642" cy="436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765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Perspektiven auf Unternehmen</a:t>
            </a:r>
            <a:endParaRPr lang="de-DE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6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53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0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Office PowerPoint</Application>
  <PresentationFormat>Bildschirmpräsentation (16:9)</PresentationFormat>
  <Paragraphs>145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Metaperspektiven</vt:lpstr>
      <vt:lpstr> Randscharfe und kernprägnante  Begriffe nach George Steiner </vt:lpstr>
      <vt:lpstr>Randscharfe Definition  Beispiel als Topographische Darstellung </vt:lpstr>
      <vt:lpstr>Kernprägnante Definitionen  Beispiel als Topographische Darstellung </vt:lpstr>
      <vt:lpstr>Systeme + Kataloge</vt:lpstr>
      <vt:lpstr>Dinge + Perspektiven</vt:lpstr>
      <vt:lpstr>Perspektiven auf Unternehmen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87</cp:revision>
  <dcterms:created xsi:type="dcterms:W3CDTF">2013-08-19T11:12:10Z</dcterms:created>
  <dcterms:modified xsi:type="dcterms:W3CDTF">2013-11-25T16:25:54Z</dcterms:modified>
</cp:coreProperties>
</file>