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0" r:id="rId2"/>
    <p:sldId id="291" r:id="rId3"/>
    <p:sldId id="292" r:id="rId4"/>
    <p:sldId id="299" r:id="rId5"/>
    <p:sldId id="300" r:id="rId6"/>
    <p:sldId id="293" r:id="rId7"/>
    <p:sldId id="294" r:id="rId8"/>
    <p:sldId id="295" r:id="rId9"/>
    <p:sldId id="296" r:id="rId10"/>
    <p:sldId id="297" r:id="rId11"/>
    <p:sldId id="298" r:id="rId12"/>
    <p:sldId id="301" r:id="rId13"/>
    <p:sldId id="302" r:id="rId14"/>
    <p:sldId id="303" r:id="rId15"/>
    <p:sldId id="312" r:id="rId16"/>
    <p:sldId id="304" r:id="rId17"/>
    <p:sldId id="305" r:id="rId18"/>
    <p:sldId id="306" r:id="rId19"/>
    <p:sldId id="307" r:id="rId20"/>
    <p:sldId id="308" r:id="rId21"/>
    <p:sldId id="309" r:id="rId22"/>
    <p:sldId id="289" r:id="rId2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2133"/>
    <a:srgbClr val="797B7B"/>
    <a:srgbClr val="AF1428"/>
    <a:srgbClr val="E5838E"/>
    <a:srgbClr val="7FCEEF"/>
    <a:srgbClr val="575984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 showGuides="1">
      <p:cViewPr>
        <p:scale>
          <a:sx n="80" d="100"/>
          <a:sy n="80" d="100"/>
        </p:scale>
        <p:origin x="-72" y="-834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10.02.2014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10.02.2014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452320" y="4731990"/>
            <a:ext cx="1691680" cy="216024"/>
          </a:xfrm>
        </p:spPr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20538"/>
            <a:ext cx="7452320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"/>
          </p:nvPr>
        </p:nvSpPr>
        <p:spPr>
          <a:xfrm>
            <a:off x="611187" y="1131590"/>
            <a:ext cx="6840537" cy="3816648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kkuratStd" pitchFamily="34" charset="0"/>
              </a:defRPr>
            </a:lvl1pPr>
            <a:lvl2pPr marL="457200" indent="0">
              <a:buNone/>
              <a:defRPr sz="1800">
                <a:latin typeface="AkkuratStd" pitchFamily="34" charset="0"/>
              </a:defRPr>
            </a:lvl2pPr>
            <a:lvl3pPr marL="914400" indent="0">
              <a:buNone/>
              <a:defRPr sz="1800">
                <a:latin typeface="AkkuratStd" pitchFamily="34" charset="0"/>
              </a:defRPr>
            </a:lvl3pPr>
            <a:lvl4pPr marL="1371600" indent="0">
              <a:buNone/>
              <a:defRPr sz="1800">
                <a:latin typeface="AkkuratStd" pitchFamily="34" charset="0"/>
              </a:defRPr>
            </a:lvl4pPr>
            <a:lvl5pPr marL="1828800" indent="0">
              <a:buNone/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isb-w.eu/" TargetMode="Externa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11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701" r:id="rId4"/>
    <p:sldLayoutId id="2147483652" r:id="rId5"/>
    <p:sldLayoutId id="2147483653" r:id="rId6"/>
    <p:sldLayoutId id="2147483654" r:id="rId7"/>
    <p:sldLayoutId id="2147483665" r:id="rId8"/>
    <p:sldLayoutId id="2147483666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Verantwortung</a:t>
            </a:r>
            <a:br>
              <a:rPr lang="de-DE" dirty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sz="1800" dirty="0" smtClean="0"/>
              <a:t>ISB-Konzepte kompakt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Leitung: Dr. Bernd Schmid</a:t>
            </a:r>
            <a:br>
              <a:rPr lang="de-DE" sz="1800" dirty="0"/>
            </a:br>
            <a:r>
              <a:rPr lang="de-DE" sz="1800" dirty="0"/>
              <a:t>20.-22.11.2008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236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Verantwortung 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Thema unserer Zeit: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Verantwortungs-Dialog</a:t>
            </a:r>
            <a:br>
              <a:rPr lang="de-DE" dirty="0"/>
            </a:br>
            <a:r>
              <a:rPr lang="de-DE" dirty="0"/>
              <a:t>Klärungen von </a:t>
            </a:r>
            <a:r>
              <a:rPr lang="de-DE" dirty="0" smtClean="0"/>
              <a:t>Horizonten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 anchor="b"/>
          <a:lstStyle/>
          <a:p>
            <a:r>
              <a:rPr lang="de-DE" dirty="0" smtClean="0"/>
              <a:t>„</a:t>
            </a:r>
            <a:r>
              <a:rPr lang="de-DE" dirty="0"/>
              <a:t>Es gibt keine Müllkippe, die nicht zu unserem</a:t>
            </a:r>
          </a:p>
          <a:p>
            <a:r>
              <a:rPr lang="de-DE" dirty="0"/>
              <a:t>gemeinsamen Himmel stinkt</a:t>
            </a:r>
            <a:r>
              <a:rPr lang="de-DE" dirty="0" smtClean="0"/>
              <a:t>“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655386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Trends / </a:t>
            </a:r>
            <a:r>
              <a:rPr lang="de-DE" dirty="0" smtClean="0"/>
              <a:t>Herausforderungen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(Rück-) Aneignung der Verantwortung 1</a:t>
            </a:r>
          </a:p>
          <a:p>
            <a:endParaRPr lang="de-DE" dirty="0"/>
          </a:p>
          <a:p>
            <a:r>
              <a:rPr lang="de-DE" dirty="0"/>
              <a:t>Insgesamt wird die oft weg delegierte Verantwortung wieder dorthin zurückkehren müssen, wo die Macht und die Zuständigkeiten angesiedelt sind. D. h.</a:t>
            </a:r>
          </a:p>
          <a:p>
            <a:r>
              <a:rPr lang="de-DE" dirty="0"/>
              <a:t> </a:t>
            </a:r>
          </a:p>
          <a:p>
            <a:pPr marL="342900" indent="-342900">
              <a:buAutoNum type="arabicPeriod"/>
            </a:pPr>
            <a:r>
              <a:rPr lang="de-DE" dirty="0" smtClean="0"/>
              <a:t>Rückverschiebung </a:t>
            </a:r>
            <a:r>
              <a:rPr lang="de-DE" dirty="0"/>
              <a:t>von Verantwortung von den Projekten in die Hierarchie, deren Selbstverständnis allerdings neu zu fassen sein wird, </a:t>
            </a:r>
            <a:r>
              <a:rPr lang="de-DE" dirty="0" smtClean="0"/>
              <a:t>und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20311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Trends / Herausforderungen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(Rück-) Aneignung der Verantwortung 2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 startAt="2"/>
            </a:pPr>
            <a:r>
              <a:rPr lang="de-DE" dirty="0" smtClean="0"/>
              <a:t>Rückverschiebung </a:t>
            </a:r>
            <a:r>
              <a:rPr lang="de-DE" dirty="0"/>
              <a:t>von </a:t>
            </a:r>
            <a:r>
              <a:rPr lang="de-DE" dirty="0" smtClean="0"/>
              <a:t>Externen </a:t>
            </a:r>
            <a:r>
              <a:rPr lang="de-DE" dirty="0"/>
              <a:t>zu Internen.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Der </a:t>
            </a:r>
            <a:r>
              <a:rPr lang="de-DE" dirty="0"/>
              <a:t>Prophet wird dann doch wieder im eigenen Land gefragt sein, wenn auch nicht mit überhöhten Bedeutungen und Honoraren.</a:t>
            </a:r>
          </a:p>
          <a:p>
            <a:pPr marL="342900" indent="-342900">
              <a:buFont typeface="+mj-lt"/>
              <a:buAutoNum type="arabicPeriod" startAt="2"/>
            </a:pPr>
            <a:endParaRPr lang="de-DE" dirty="0"/>
          </a:p>
          <a:p>
            <a:pPr marL="342900" indent="-342900">
              <a:buFont typeface="+mj-lt"/>
              <a:buAutoNum type="arabicPeriod" startAt="2"/>
            </a:pPr>
            <a:r>
              <a:rPr lang="de-DE" dirty="0" smtClean="0"/>
              <a:t>Rückverschiebung </a:t>
            </a:r>
            <a:r>
              <a:rPr lang="de-DE" dirty="0"/>
              <a:t>von Verantwortung von den Stabs- zu den </a:t>
            </a:r>
            <a:r>
              <a:rPr lang="de-DE" dirty="0" smtClean="0"/>
              <a:t>Führungsfunktionen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16128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Optimierung von </a:t>
            </a:r>
            <a:r>
              <a:rPr lang="de-DE" dirty="0" smtClean="0"/>
              <a:t>Systemlösungen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Es </a:t>
            </a:r>
            <a:r>
              <a:rPr lang="de-DE" dirty="0"/>
              <a:t>bedarf neuer Komplementarität, Integrationsfähigkeit und Systemoptimierung statt Partikularoptimierung,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Ganzheitlichkeit </a:t>
            </a:r>
            <a:r>
              <a:rPr lang="de-DE" dirty="0"/>
              <a:t>statt abwechselndes inflationäres Aufblähen von Teilperspektiven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449119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Zeitalter der Integrationsverantwortung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Ökonomie: intelligente Kombination von Produktions-</a:t>
            </a:r>
          </a:p>
          <a:p>
            <a:r>
              <a:rPr lang="de-DE" dirty="0" smtClean="0"/>
              <a:t>Faktoren zur Erzeugung eines Mehrwertes</a:t>
            </a:r>
          </a:p>
          <a:p>
            <a:endParaRPr lang="de-DE" dirty="0" smtClean="0"/>
          </a:p>
          <a:p>
            <a:r>
              <a:rPr lang="de-DE" dirty="0" smtClean="0"/>
              <a:t>Konkurrenz: Marktmechanismus zur optimalen</a:t>
            </a:r>
          </a:p>
          <a:p>
            <a:r>
              <a:rPr lang="de-DE" dirty="0" smtClean="0"/>
              <a:t>Allokation von Ressourcen </a:t>
            </a:r>
          </a:p>
          <a:p>
            <a:endParaRPr lang="de-DE" dirty="0" smtClean="0"/>
          </a:p>
          <a:p>
            <a:r>
              <a:rPr lang="de-DE" dirty="0" smtClean="0"/>
              <a:t>Integrierbare Konzepte, Produkte, Methoden,</a:t>
            </a:r>
          </a:p>
          <a:p>
            <a:r>
              <a:rPr lang="de-DE" dirty="0" smtClean="0"/>
              <a:t>zumindest Komplementär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72075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Macht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 </a:t>
            </a:r>
            <a:r>
              <a:rPr lang="de-DE" sz="1800" dirty="0"/>
              <a:t>ISB-Konzepte </a:t>
            </a:r>
            <a:r>
              <a:rPr lang="de-DE" sz="1800" dirty="0" smtClean="0"/>
              <a:t>kompakt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Leitung: Dr. Bernd Schmid</a:t>
            </a:r>
            <a:br>
              <a:rPr lang="de-DE" sz="1800" dirty="0"/>
            </a:br>
            <a:r>
              <a:rPr lang="de-DE" sz="1800" dirty="0"/>
              <a:t>20.-22.11.2008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770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8" name="Picture 2" descr="C:\Users\Praktikant\Downloads\VerschiedeneMachtdimensionenAlsPerspektiven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11" y="330230"/>
            <a:ext cx="6925290" cy="461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075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Hoheitsmacht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smtClean="0"/>
              <a:t>meint, über Gestaltungsmöglichkeiten so verfügen zu können, dass anderen für ihre Wirklichkeitsmöglichkeiten einseitig Vorgaben gemacht werden. 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72075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Schöpfermacht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smtClean="0"/>
          </a:p>
          <a:p>
            <a:r>
              <a:rPr lang="de-DE" smtClean="0"/>
              <a:t>meint die Fähigkeit, kokreative Inszenierungen zu schaffen. 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72075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Sinnmacht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smtClean="0"/>
              <a:t>Damit ist eine Fügung gemeint, Sinn zu finden und Sinn zu schöpfen in dem, was man/frau erlebt und gestaltet. 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72075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Integrierte Machtausübung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9" name="Picture 2" descr="C:\Users\Praktikant\Downloads\IntegrierteMachtausübun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413" y="699542"/>
            <a:ext cx="5513851" cy="441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1444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Autorisierung (Schwester der Macht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5" name="Picture 7" descr="D:\Eigene Dateien\Schriften in Arbeit\Schaubilder\did. Schaubilder\Schaubilder Buecher\3.19_Arten von Autorisierun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764" y="1491108"/>
            <a:ext cx="5793384" cy="338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720759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raktikant\Downloads\ZusammenhangZwischenPolitikUndWirtschafte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908" y="1131664"/>
            <a:ext cx="5725097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Unternehmensentwicklung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72075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20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 </a:t>
            </a:r>
            <a:r>
              <a:rPr lang="de-DE" dirty="0" smtClean="0"/>
              <a:t>Dimensionen </a:t>
            </a:r>
            <a:r>
              <a:rPr lang="de-DE" dirty="0"/>
              <a:t>eines Verantwortungssystems</a:t>
            </a:r>
            <a:br>
              <a:rPr lang="de-DE" dirty="0"/>
            </a:b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8" name="Picture 2" descr="C:\Users\Praktikant\Downloads\VierDimensionenEinesVerantwortungssystems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66" y="1131888"/>
            <a:ext cx="572338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923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64198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Vier Dimensionen eines Verantwortungssystems</a:t>
            </a:r>
          </a:p>
        </p:txBody>
      </p:sp>
      <p:sp>
        <p:nvSpPr>
          <p:cNvPr id="264199" name="Textplatzhalter 1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2"/>
            <a:endParaRPr lang="de-DE" dirty="0" smtClean="0"/>
          </a:p>
          <a:p>
            <a:pPr lvl="2"/>
            <a:r>
              <a:rPr lang="de-DE" dirty="0" smtClean="0"/>
              <a:t>Man </a:t>
            </a:r>
            <a:r>
              <a:rPr lang="de-DE" dirty="0" err="1" smtClean="0"/>
              <a:t>muß</a:t>
            </a:r>
            <a:r>
              <a:rPr lang="de-DE" dirty="0" smtClean="0"/>
              <a:t> antworten </a:t>
            </a:r>
            <a:r>
              <a:rPr lang="de-DE" b="1" dirty="0" smtClean="0"/>
              <a:t>können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dies ist eine Frage der </a:t>
            </a:r>
            <a:r>
              <a:rPr lang="de-DE" dirty="0" smtClean="0">
                <a:solidFill>
                  <a:srgbClr val="912133"/>
                </a:solidFill>
              </a:rPr>
              <a:t>Qualifikation</a:t>
            </a:r>
          </a:p>
          <a:p>
            <a:pPr lvl="2"/>
            <a:r>
              <a:rPr lang="de-DE" dirty="0" smtClean="0"/>
              <a:t>Man </a:t>
            </a:r>
            <a:r>
              <a:rPr lang="de-DE" dirty="0" err="1" smtClean="0"/>
              <a:t>muß</a:t>
            </a:r>
            <a:r>
              <a:rPr lang="de-DE" dirty="0" smtClean="0"/>
              <a:t> antworten </a:t>
            </a:r>
            <a:r>
              <a:rPr lang="de-DE" b="1" dirty="0" smtClean="0"/>
              <a:t>wollen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oft eine Frage der </a:t>
            </a:r>
            <a:r>
              <a:rPr lang="de-DE" dirty="0" smtClean="0">
                <a:solidFill>
                  <a:srgbClr val="912133"/>
                </a:solidFill>
              </a:rPr>
              <a:t>Wertorientierung</a:t>
            </a:r>
          </a:p>
          <a:p>
            <a:pPr lvl="2"/>
            <a:r>
              <a:rPr lang="de-DE" dirty="0" smtClean="0"/>
              <a:t>Man </a:t>
            </a:r>
            <a:r>
              <a:rPr lang="de-DE" dirty="0" err="1" smtClean="0"/>
              <a:t>muß</a:t>
            </a:r>
            <a:r>
              <a:rPr lang="de-DE" dirty="0" smtClean="0"/>
              <a:t> antworten </a:t>
            </a:r>
            <a:r>
              <a:rPr lang="de-DE" b="1" dirty="0" smtClean="0"/>
              <a:t>müssen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auf eine Frage der eingeforderten </a:t>
            </a:r>
            <a:r>
              <a:rPr lang="de-DE" dirty="0" smtClean="0">
                <a:solidFill>
                  <a:srgbClr val="912133"/>
                </a:solidFill>
              </a:rPr>
              <a:t>Zuständigkeit</a:t>
            </a:r>
          </a:p>
          <a:p>
            <a:pPr lvl="2"/>
            <a:r>
              <a:rPr lang="de-DE" dirty="0" smtClean="0"/>
              <a:t>Man </a:t>
            </a:r>
            <a:r>
              <a:rPr lang="de-DE" dirty="0" err="1" smtClean="0"/>
              <a:t>muß</a:t>
            </a:r>
            <a:r>
              <a:rPr lang="de-DE" dirty="0" smtClean="0"/>
              <a:t> antworten </a:t>
            </a:r>
            <a:r>
              <a:rPr lang="de-DE" b="1" dirty="0" smtClean="0"/>
              <a:t>dürfen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dies ist eine Frage der </a:t>
            </a:r>
            <a:r>
              <a:rPr lang="de-DE" dirty="0" smtClean="0">
                <a:solidFill>
                  <a:srgbClr val="912133"/>
                </a:solidFill>
              </a:rPr>
              <a:t>Autorisierung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29439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Praktikant\Downloads\KomplementäreVerantwortungInOrganisatione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664" y="1588200"/>
            <a:ext cx="5040560" cy="336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liennummernplatzhalt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65223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Komplementäre Verantwortung in Organisationen</a:t>
            </a:r>
            <a:endParaRPr lang="de-DE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35974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r>
              <a:rPr lang="de-DE" sz="2400" dirty="0"/>
              <a:t>Verantwortung für Aufgaben</a:t>
            </a:r>
          </a:p>
          <a:p>
            <a:endParaRPr lang="de-DE" sz="2400" dirty="0"/>
          </a:p>
          <a:p>
            <a:r>
              <a:rPr lang="de-DE" sz="2400" dirty="0"/>
              <a:t>Verantwortung für Schlüssigkeit des </a:t>
            </a:r>
          </a:p>
          <a:p>
            <a:r>
              <a:rPr lang="de-DE" sz="2400" dirty="0"/>
              <a:t>Verantwortungssystems</a:t>
            </a:r>
          </a:p>
          <a:p>
            <a:endParaRPr lang="de-DE" sz="2400" dirty="0"/>
          </a:p>
          <a:p>
            <a:r>
              <a:rPr lang="de-DE" sz="2400" dirty="0"/>
              <a:t>Verantwortungsdialog</a:t>
            </a:r>
          </a:p>
          <a:p>
            <a:endParaRPr lang="de-DE" sz="2400" dirty="0"/>
          </a:p>
          <a:p>
            <a:r>
              <a:rPr lang="de-DE" sz="2400" dirty="0"/>
              <a:t>„Störungen“ im </a:t>
            </a:r>
            <a:r>
              <a:rPr lang="de-DE" sz="2400" dirty="0" smtClean="0"/>
              <a:t>Verantwortungssystem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749602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Dysfunktionale </a:t>
            </a:r>
            <a:r>
              <a:rPr lang="de-DE" dirty="0" smtClean="0"/>
              <a:t>Symbiosen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Dysfunktionale symbiotische Beziehungen sind </a:t>
            </a:r>
          </a:p>
          <a:p>
            <a:r>
              <a:rPr lang="de-DE" dirty="0"/>
              <a:t>Beziehungen,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 </a:t>
            </a:r>
            <a:r>
              <a:rPr lang="de-DE" dirty="0"/>
              <a:t>in denen Verantwortung nicht wahrgenommen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dirty="0" smtClean="0"/>
              <a:t>oder </a:t>
            </a:r>
            <a:r>
              <a:rPr lang="de-DE" dirty="0"/>
              <a:t>verschoben wird,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dirty="0" smtClean="0"/>
              <a:t>oder </a:t>
            </a:r>
            <a:r>
              <a:rPr lang="de-DE" dirty="0"/>
              <a:t>in denen das daraus entstehende </a:t>
            </a:r>
            <a:r>
              <a:rPr lang="de-DE" dirty="0" smtClean="0"/>
              <a:t>Unbehagen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dirty="0" smtClean="0"/>
              <a:t>verschoben </a:t>
            </a:r>
            <a:r>
              <a:rPr lang="de-DE" dirty="0"/>
              <a:t>wird; </a:t>
            </a:r>
            <a:r>
              <a:rPr lang="de-DE" dirty="0" smtClean="0"/>
              <a:t>oder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„</a:t>
            </a:r>
            <a:r>
              <a:rPr lang="de-DE" dirty="0"/>
              <a:t>in denen Potenziale nicht aktiviert oder nicht </a:t>
            </a:r>
            <a:r>
              <a:rPr lang="de-DE" dirty="0" smtClean="0"/>
              <a:t>entwickelt </a:t>
            </a:r>
            <a:r>
              <a:rPr lang="de-DE" dirty="0"/>
              <a:t>werden“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730245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Verantwortungsvermeidung + Einladungen in </a:t>
            </a:r>
            <a:r>
              <a:rPr lang="de-DE" dirty="0" smtClean="0"/>
              <a:t>Symbiosen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/>
              <a:t> Nichts </a:t>
            </a:r>
            <a:r>
              <a:rPr lang="de-DE" dirty="0" smtClean="0"/>
              <a:t>tun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/>
              <a:t> Fehlverantwortung übernehmen (Überanpassung</a:t>
            </a:r>
            <a:r>
              <a:rPr lang="de-DE" dirty="0" smtClean="0"/>
              <a:t>)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/>
              <a:t> Aktivismus ohne Bezug zur Verantwortung (Agitation</a:t>
            </a:r>
            <a:r>
              <a:rPr lang="de-DE" dirty="0" smtClean="0"/>
              <a:t>)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/>
              <a:t> Notstand erzeugen (Gewalt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029553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Hintergründe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/>
              <a:t> Unklarheit + Veränderung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 </a:t>
            </a:r>
            <a:r>
              <a:rPr lang="de-DE" dirty="0"/>
              <a:t>Konfliktscheu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 </a:t>
            </a:r>
            <a:r>
              <a:rPr lang="de-DE" dirty="0"/>
              <a:t>Opportunismus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 </a:t>
            </a:r>
            <a:r>
              <a:rPr lang="de-DE" dirty="0"/>
              <a:t>fehlende Kompetenz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smtClean="0"/>
              <a:t> Dilemmata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/>
              <a:t> Taktische </a:t>
            </a:r>
            <a:r>
              <a:rPr lang="de-DE" dirty="0" smtClean="0"/>
              <a:t>Verantwortungsvermeidung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55727040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629</Words>
  <Application>Microsoft Office PowerPoint</Application>
  <PresentationFormat>Bildschirmpräsentation (16:9)</PresentationFormat>
  <Paragraphs>355</Paragraphs>
  <Slides>22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9" baseType="lpstr">
      <vt:lpstr>Arial</vt:lpstr>
      <vt:lpstr>Wingdings</vt:lpstr>
      <vt:lpstr>AkkuratStd</vt:lpstr>
      <vt:lpstr>Akkurat-Bold</vt:lpstr>
      <vt:lpstr>Akkurat-Light</vt:lpstr>
      <vt:lpstr>Calibri</vt:lpstr>
      <vt:lpstr>Larissa</vt:lpstr>
      <vt:lpstr> Verantwortung  ISB-Konzepte kompakt Leitung: Dr. Bernd Schmid 20.-22.11.2008</vt:lpstr>
      <vt:lpstr>Integrierte Machtausübung</vt:lpstr>
      <vt:lpstr>4 Dimensionen eines Verantwortungssystems </vt:lpstr>
      <vt:lpstr> Vier Dimensionen eines Verantwortungssystems</vt:lpstr>
      <vt:lpstr>Komplementäre Verantwortung in Organisationen</vt:lpstr>
      <vt:lpstr>PowerPoint-Präsentation</vt:lpstr>
      <vt:lpstr>Dysfunktionale Symbiosen</vt:lpstr>
      <vt:lpstr>Verantwortungsvermeidung + Einladungen in Symbiosen</vt:lpstr>
      <vt:lpstr>Hintergründe</vt:lpstr>
      <vt:lpstr> Verantwortung   Thema unserer Zeit:  Verantwortungs-Dialog Klärungen von Horizonten</vt:lpstr>
      <vt:lpstr>Trends / Herausforderungen</vt:lpstr>
      <vt:lpstr>Trends / Herausforderungen</vt:lpstr>
      <vt:lpstr>Optimierung von Systemlösungen</vt:lpstr>
      <vt:lpstr>Zeitalter der Integrationsverantwortung</vt:lpstr>
      <vt:lpstr> Macht  ISB-Konzepte kompakt Leitung: Dr. Bernd Schmid 20.-22.11.2008</vt:lpstr>
      <vt:lpstr>PowerPoint-Präsentation</vt:lpstr>
      <vt:lpstr>Hoheitsmacht</vt:lpstr>
      <vt:lpstr>Schöpfermacht</vt:lpstr>
      <vt:lpstr>Sinnmacht</vt:lpstr>
      <vt:lpstr>Autorisierung (Schwester der Macht)</vt:lpstr>
      <vt:lpstr>Unternehmensentwicklung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Andre</cp:lastModifiedBy>
  <cp:revision>115</cp:revision>
  <dcterms:created xsi:type="dcterms:W3CDTF">2013-08-19T11:12:10Z</dcterms:created>
  <dcterms:modified xsi:type="dcterms:W3CDTF">2014-02-10T16:17:40Z</dcterms:modified>
</cp:coreProperties>
</file>