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90" r:id="rId2"/>
    <p:sldId id="313" r:id="rId3"/>
    <p:sldId id="314" r:id="rId4"/>
    <p:sldId id="315" r:id="rId5"/>
    <p:sldId id="316" r:id="rId6"/>
    <p:sldId id="317" r:id="rId7"/>
    <p:sldId id="318" r:id="rId8"/>
    <p:sldId id="319" r:id="rId9"/>
    <p:sldId id="320" r:id="rId10"/>
    <p:sldId id="321" r:id="rId11"/>
    <p:sldId id="322" r:id="rId12"/>
    <p:sldId id="327" r:id="rId13"/>
    <p:sldId id="323" r:id="rId14"/>
    <p:sldId id="324" r:id="rId15"/>
    <p:sldId id="328" r:id="rId16"/>
    <p:sldId id="272" r:id="rId17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2133"/>
    <a:srgbClr val="797B7B"/>
    <a:srgbClr val="AF1428"/>
    <a:srgbClr val="E5838E"/>
    <a:srgbClr val="7FCEEF"/>
    <a:srgbClr val="575984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23" autoAdjust="0"/>
  </p:normalViewPr>
  <p:slideViewPr>
    <p:cSldViewPr showGuides="1">
      <p:cViewPr>
        <p:scale>
          <a:sx n="80" d="100"/>
          <a:sy n="80" d="100"/>
        </p:scale>
        <p:origin x="-768" y="-78"/>
      </p:cViewPr>
      <p:guideLst>
        <p:guide orient="horz" pos="1076"/>
        <p:guide orient="horz" pos="3117"/>
        <p:guide pos="4694"/>
        <p:guide pos="3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3C9F8-ADB8-4658-9EDE-C61BA6C42B4E}" type="datetimeFigureOut">
              <a:rPr lang="de-DE" smtClean="0"/>
              <a:t>02.02.2014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3C4C8F-D8BB-4CA0-B1E0-86DE9254B6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9634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6FA96-EF6B-4F01-8D50-B2DA5259DF25}" type="datetimeFigureOut">
              <a:rPr lang="de-DE" smtClean="0"/>
              <a:t>02.02.2014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C6064-614A-4250-B67E-27F5A6F14C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33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hyperlink" Target="http://de.creativecommons.org/was-ist-cc/" TargetMode="External"/><Relationship Id="rId4" Type="http://schemas.openxmlformats.org/officeDocument/2006/relationships/hyperlink" Target="http://ww.isb-w.eu/" TargetMode="Externa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4544" y="-20539"/>
            <a:ext cx="7776864" cy="5362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758" y="411163"/>
            <a:ext cx="4104258" cy="3024683"/>
          </a:xfrm>
          <a:noFill/>
        </p:spPr>
        <p:txBody>
          <a:bodyPr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612328" y="3435350"/>
            <a:ext cx="4103688" cy="1081088"/>
          </a:xfrm>
        </p:spPr>
        <p:txBody>
          <a:bodyPr anchor="t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pic>
        <p:nvPicPr>
          <p:cNvPr id="5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87089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611188" y="1708150"/>
            <a:ext cx="6841132" cy="3240162"/>
          </a:xfrm>
          <a:prstGeom prst="rect">
            <a:avLst/>
          </a:prstGeom>
        </p:spPr>
        <p:txBody>
          <a:bodyPr lIns="71579" tIns="35790" rIns="71579" bIns="35790" anchor="ctr">
            <a:normAutofit/>
          </a:bodyPr>
          <a:lstStyle>
            <a:lvl1pPr marL="0" indent="0">
              <a:buNone/>
              <a:defRPr sz="2400">
                <a:latin typeface="Akkurat-Light"/>
              </a:defRPr>
            </a:lvl1pPr>
            <a:lvl2pPr marL="357896" indent="0">
              <a:buNone/>
              <a:defRPr sz="2000">
                <a:latin typeface="Akkurat-Light"/>
              </a:defRPr>
            </a:lvl2pPr>
            <a:lvl3pPr marL="715792" indent="0">
              <a:buNone/>
              <a:defRPr sz="1800">
                <a:latin typeface="Akkurat-Light"/>
              </a:defRPr>
            </a:lvl3pPr>
            <a:lvl4pPr marL="1073688" indent="0">
              <a:buNone/>
              <a:defRPr sz="1600">
                <a:latin typeface="Akkurat-Light"/>
              </a:defRPr>
            </a:lvl4pPr>
            <a:lvl5pPr marL="1431585" indent="0">
              <a:buNone/>
              <a:defRPr sz="1600">
                <a:latin typeface="Akkurat-Light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5786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xfrm>
            <a:off x="611188" y="1708150"/>
            <a:ext cx="6840537" cy="3240088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896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611188" y="1708150"/>
            <a:ext cx="6840537" cy="3240088"/>
          </a:xfrm>
          <a:noFill/>
        </p:spPr>
        <p:txBody>
          <a:bodyPr anchor="ctr"/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 noChangeAspect="1"/>
          </p:cNvSpPr>
          <p:nvPr>
            <p:ph type="subTitle" idx="1"/>
          </p:nvPr>
        </p:nvSpPr>
        <p:spPr>
          <a:xfrm>
            <a:off x="1259632" y="396082"/>
            <a:ext cx="4168080" cy="1312067"/>
          </a:xfrm>
          <a:solidFill>
            <a:srgbClr val="912133"/>
          </a:solidFill>
        </p:spPr>
        <p:txBody>
          <a:bodyPr anchor="b"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  <a:latin typeface="AkkuratStd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8" name="Foliennummernplatzhalter 5"/>
          <p:cNvSpPr txBox="1">
            <a:spLocks/>
          </p:cNvSpPr>
          <p:nvPr userDrawn="1"/>
        </p:nvSpPr>
        <p:spPr>
          <a:xfrm>
            <a:off x="5427712" y="399634"/>
            <a:ext cx="1304528" cy="1308515"/>
          </a:xfrm>
          <a:prstGeom prst="rect">
            <a:avLst/>
          </a:prstGeom>
          <a:solidFill>
            <a:srgbClr val="797B7B"/>
          </a:solidFill>
        </p:spPr>
        <p:txBody>
          <a:bodyPr vert="horz" lIns="91440" tIns="45720" rIns="91440" bIns="45720" rtlCol="0" anchor="b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kkurat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latin typeface="AkkuratStd" pitchFamily="34" charset="0"/>
              </a:rPr>
              <a:t>www.isb-w.eu</a:t>
            </a:r>
            <a:endParaRPr lang="de-DE" dirty="0">
              <a:latin typeface="AkkuratStd" pitchFamily="34" charset="0"/>
            </a:endParaRPr>
          </a:p>
        </p:txBody>
      </p:sp>
      <p:sp>
        <p:nvSpPr>
          <p:cNvPr id="9" name="Bildplatzhalter 8"/>
          <p:cNvSpPr>
            <a:spLocks noGrp="1" noChangeAspect="1"/>
          </p:cNvSpPr>
          <p:nvPr>
            <p:ph type="pic" sz="quarter" idx="13"/>
          </p:nvPr>
        </p:nvSpPr>
        <p:spPr>
          <a:xfrm>
            <a:off x="0" y="396083"/>
            <a:ext cx="1312066" cy="131206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0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7452320" y="4731990"/>
            <a:ext cx="1691680" cy="216024"/>
          </a:xfrm>
        </p:spPr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9513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0538"/>
            <a:ext cx="7452320" cy="51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1112" y="1708150"/>
            <a:ext cx="6870613" cy="3239864"/>
          </a:xfrm>
          <a:prstGeom prst="rect">
            <a:avLst/>
          </a:prstGeom>
          <a:solidFill>
            <a:srgbClr val="797B7B">
              <a:alpha val="50000"/>
            </a:srgbClr>
          </a:solidFill>
        </p:spPr>
        <p:txBody>
          <a:bodyPr anchor="ctr"/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1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54419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"/>
          </p:nvPr>
        </p:nvSpPr>
        <p:spPr>
          <a:xfrm>
            <a:off x="611187" y="1131590"/>
            <a:ext cx="6840537" cy="3816648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latin typeface="AkkuratStd" pitchFamily="34" charset="0"/>
              </a:defRPr>
            </a:lvl1pPr>
            <a:lvl2pPr marL="457200" indent="0">
              <a:buNone/>
              <a:defRPr sz="1800">
                <a:latin typeface="AkkuratStd" pitchFamily="34" charset="0"/>
              </a:defRPr>
            </a:lvl2pPr>
            <a:lvl3pPr marL="914400" indent="0">
              <a:buNone/>
              <a:defRPr sz="1800">
                <a:latin typeface="AkkuratStd" pitchFamily="34" charset="0"/>
              </a:defRPr>
            </a:lvl3pPr>
            <a:lvl4pPr marL="1371600" indent="0">
              <a:buNone/>
              <a:defRPr sz="1800">
                <a:latin typeface="AkkuratStd" pitchFamily="34" charset="0"/>
              </a:defRPr>
            </a:lvl4pPr>
            <a:lvl5pPr marL="1828800" indent="0">
              <a:buNone/>
              <a:defRPr sz="1800">
                <a:latin typeface="AkkuratStd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5873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93577" y="1708150"/>
            <a:ext cx="3384000" cy="3240088"/>
          </a:xfrm>
        </p:spPr>
        <p:txBody>
          <a:bodyPr anchor="ctr">
            <a:normAutofit/>
          </a:bodyPr>
          <a:lstStyle>
            <a:lvl1pPr>
              <a:defRPr sz="1800">
                <a:latin typeface="AkkuratStd" pitchFamily="34" charset="0"/>
              </a:defRPr>
            </a:lvl1pPr>
            <a:lvl2pPr>
              <a:defRPr sz="1800">
                <a:latin typeface="AkkuratStd" pitchFamily="34" charset="0"/>
              </a:defRPr>
            </a:lvl2pPr>
            <a:lvl3pPr>
              <a:defRPr sz="1800">
                <a:latin typeface="AkkuratStd" pitchFamily="34" charset="0"/>
              </a:defRPr>
            </a:lvl3pPr>
            <a:lvl4pPr>
              <a:defRPr sz="1800">
                <a:latin typeface="AkkuratStd" pitchFamily="34" charset="0"/>
              </a:defRPr>
            </a:lvl4pPr>
            <a:lvl5pPr>
              <a:defRPr sz="1800">
                <a:latin typeface="AkkuratStd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039125" y="1708150"/>
            <a:ext cx="3384000" cy="3240088"/>
          </a:xfrm>
        </p:spPr>
        <p:txBody>
          <a:bodyPr anchor="ctr">
            <a:normAutofit/>
          </a:bodyPr>
          <a:lstStyle>
            <a:lvl1pPr>
              <a:defRPr sz="1800">
                <a:latin typeface="AkkuratStd" pitchFamily="34" charset="0"/>
              </a:defRPr>
            </a:lvl1pPr>
            <a:lvl2pPr>
              <a:defRPr sz="1800">
                <a:latin typeface="AkkuratStd" pitchFamily="34" charset="0"/>
              </a:defRPr>
            </a:lvl2pPr>
            <a:lvl3pPr>
              <a:defRPr sz="1800">
                <a:latin typeface="AkkuratStd" pitchFamily="34" charset="0"/>
              </a:defRPr>
            </a:lvl3pPr>
            <a:lvl4pPr>
              <a:defRPr sz="1800">
                <a:latin typeface="AkkuratStd" pitchFamily="34" charset="0"/>
              </a:defRPr>
            </a:lvl4pPr>
            <a:lvl5pPr>
              <a:defRPr sz="1800">
                <a:latin typeface="AkkuratStd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6502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699792" y="1708150"/>
            <a:ext cx="4751933" cy="3240088"/>
          </a:xfrm>
        </p:spPr>
        <p:txBody>
          <a:bodyPr/>
          <a:lstStyle>
            <a:lvl1pPr>
              <a:defRPr sz="1800">
                <a:latin typeface="AkkuratStd" pitchFamily="34" charset="0"/>
              </a:defRPr>
            </a:lvl1pPr>
            <a:lvl2pPr>
              <a:defRPr sz="1800">
                <a:latin typeface="AkkuratStd" pitchFamily="34" charset="0"/>
              </a:defRPr>
            </a:lvl2pPr>
            <a:lvl3pPr>
              <a:defRPr sz="1800">
                <a:latin typeface="AkkuratStd" pitchFamily="34" charset="0"/>
              </a:defRPr>
            </a:lvl3pPr>
            <a:lvl4pPr>
              <a:defRPr sz="1800">
                <a:latin typeface="AkkuratStd" pitchFamily="34" charset="0"/>
              </a:defRPr>
            </a:lvl4pPr>
            <a:lvl5pPr>
              <a:defRPr sz="1800">
                <a:latin typeface="AkkuratStd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17"/>
          </p:nvPr>
        </p:nvSpPr>
        <p:spPr>
          <a:xfrm>
            <a:off x="611188" y="1708150"/>
            <a:ext cx="2088604" cy="3240088"/>
          </a:xfrm>
          <a:prstGeom prst="rect">
            <a:avLst/>
          </a:prstGeom>
        </p:spPr>
        <p:txBody>
          <a:bodyPr lIns="71579" tIns="35790" rIns="71579" bIns="35790" numCol="1" anchor="t">
            <a:no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AkkuratStd" pitchFamily="34" charset="0"/>
              </a:defRPr>
            </a:lvl1pPr>
            <a:lvl2pPr marL="357896" indent="0">
              <a:buNone/>
              <a:defRPr sz="1400" b="1"/>
            </a:lvl2pPr>
            <a:lvl3pPr marL="715792" indent="0">
              <a:buNone/>
              <a:defRPr sz="1400" b="1"/>
            </a:lvl3pPr>
            <a:lvl4pPr marL="1073688" indent="0">
              <a:buNone/>
              <a:defRPr sz="1400" b="1"/>
            </a:lvl4pPr>
            <a:lvl5pPr marL="1431585" indent="0">
              <a:buNone/>
              <a:defRPr sz="1400" b="1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37787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3825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etzte Seite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7173"/>
          <a:stretch/>
        </p:blipFill>
        <p:spPr bwMode="auto">
          <a:xfrm>
            <a:off x="-36512" y="0"/>
            <a:ext cx="728006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20663"/>
            <a:ext cx="3029601" cy="112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eck 11"/>
          <p:cNvSpPr/>
          <p:nvPr userDrawn="1"/>
        </p:nvSpPr>
        <p:spPr>
          <a:xfrm>
            <a:off x="611188" y="411510"/>
            <a:ext cx="5761012" cy="4536728"/>
          </a:xfrm>
          <a:prstGeom prst="rect">
            <a:avLst/>
          </a:prstGeom>
        </p:spPr>
        <p:txBody>
          <a:bodyPr lIns="71579" tIns="35790" rIns="71579" bIns="35790" anchor="b">
            <a:noAutofit/>
          </a:bodyPr>
          <a:lstStyle/>
          <a:p>
            <a:r>
              <a:rPr lang="de-DE" sz="1800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Alle Inhalte der Präsentation sind frei verfügbar und können (auch kommerziell) weiterverwendet</a:t>
            </a:r>
            <a:r>
              <a:rPr lang="de-DE" sz="1800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 werden.</a:t>
            </a:r>
          </a:p>
          <a:p>
            <a:endParaRPr lang="de-DE" sz="1800" kern="1200" baseline="0" dirty="0" smtClean="0">
              <a:solidFill>
                <a:schemeClr val="tx1"/>
              </a:solidFill>
              <a:effectLst/>
              <a:latin typeface="AkkuratStd" pitchFamily="34" charset="0"/>
              <a:ea typeface="+mn-ea"/>
              <a:cs typeface="+mn-cs"/>
            </a:endParaRPr>
          </a:p>
          <a:p>
            <a:r>
              <a:rPr lang="de-DE" sz="1800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Als Gegenleistung wird vereinbart, die Folien wie folgt zu kennzeichnen:</a:t>
            </a:r>
          </a:p>
          <a:p>
            <a:endParaRPr lang="de-DE" sz="1800" kern="1200" baseline="0" dirty="0" smtClean="0">
              <a:solidFill>
                <a:schemeClr val="tx1"/>
              </a:solidFill>
              <a:effectLst/>
              <a:latin typeface="AkkuratStd" pitchFamily="34" charset="0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CC-</a:t>
            </a:r>
            <a:r>
              <a:rPr lang="de-DE" sz="1800" i="1" kern="1200" dirty="0" err="1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by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-Lizenz, Autor: Bernd Schmid</a:t>
            </a:r>
            <a:r>
              <a:rPr lang="de-DE" sz="1800" i="1" kern="1200" baseline="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 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für </a:t>
            </a:r>
            <a:r>
              <a:rPr lang="de-DE" sz="1800" i="1" u="sng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  <a:hlinkClick r:id="rId4" tooltip="pb21.de - Web 2.0 in der politischen Bildung - ein &#10;Gemeinschaftsprojekt der bpb und des DGB Bildungswerks"/>
              </a:rPr>
              <a:t>isb-w.eu</a:t>
            </a:r>
            <a:r>
              <a:rPr lang="de-DE" sz="1800" i="1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</a:rPr>
              <a:t>.</a:t>
            </a: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 smtClean="0">
              <a:latin typeface="AkkuratStd" pitchFamily="34" charset="0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dirty="0" smtClean="0">
                <a:latin typeface="AkkuratStd" pitchFamily="34" charset="0"/>
              </a:rPr>
              <a:t>Mehr</a:t>
            </a:r>
            <a:r>
              <a:rPr lang="de-DE" sz="1400" baseline="0" dirty="0" smtClean="0">
                <a:latin typeface="AkkuratStd" pitchFamily="34" charset="0"/>
              </a:rPr>
              <a:t> Informationen zur genannten </a:t>
            </a:r>
            <a:r>
              <a:rPr lang="de-DE" sz="1400" baseline="0" dirty="0" err="1" smtClean="0">
                <a:latin typeface="AkkuratStd" pitchFamily="34" charset="0"/>
              </a:rPr>
              <a:t>CreativeCommons</a:t>
            </a:r>
            <a:r>
              <a:rPr lang="de-DE" sz="1400" baseline="0" dirty="0" smtClean="0">
                <a:latin typeface="AkkuratStd" pitchFamily="34" charset="0"/>
              </a:rPr>
              <a:t> Lizenz gibt es unter: </a:t>
            </a:r>
            <a:r>
              <a:rPr lang="de-DE" sz="1400" u="sng" kern="1200" dirty="0" smtClean="0">
                <a:solidFill>
                  <a:schemeClr val="tx1"/>
                </a:solidFill>
                <a:effectLst/>
                <a:latin typeface="AkkuratStd" pitchFamily="34" charset="0"/>
                <a:ea typeface="+mn-ea"/>
                <a:cs typeface="+mn-cs"/>
                <a:hlinkClick r:id="rId5" tooltip="Wie können Sie unsere Inhalte &#10;weiterverwenden?"/>
              </a:rPr>
              <a:t>http://de.creativecommons.org/was-ist-cc/</a:t>
            </a:r>
            <a:endParaRPr lang="de-DE" sz="1400" baseline="0" dirty="0" smtClean="0">
              <a:latin typeface="AkkuratStd" pitchFamily="34" charset="0"/>
            </a:endParaRPr>
          </a:p>
        </p:txBody>
      </p:sp>
      <p:pic>
        <p:nvPicPr>
          <p:cNvPr id="19" name="Bild 1" descr="by-1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114285"/>
            <a:ext cx="736447" cy="257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 userDrawn="1"/>
        </p:nvSpPr>
        <p:spPr>
          <a:xfrm>
            <a:off x="6732240" y="3378354"/>
            <a:ext cx="2454822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Bold"/>
              </a:rPr>
              <a:t>isb</a:t>
            </a: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 GmbH 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Schlosshof 1</a:t>
            </a:r>
            <a:endParaRPr lang="de-DE" sz="1600" baseline="0" dirty="0" smtClean="0">
              <a:solidFill>
                <a:srgbClr val="912133"/>
              </a:solidFill>
              <a:latin typeface="Akkurat-Light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69168 Wiesloch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Fon: +49 (0)6222 81880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info@isb-w.eu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www.isb-w.eu</a:t>
            </a:r>
          </a:p>
        </p:txBody>
      </p:sp>
    </p:spTree>
    <p:extLst>
      <p:ext uri="{BB962C8B-B14F-4D97-AF65-F5344CB8AC3E}">
        <p14:creationId xmlns:p14="http://schemas.microsoft.com/office/powerpoint/2010/main" val="1464507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Letzte Seite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7173"/>
          <a:stretch/>
        </p:blipFill>
        <p:spPr bwMode="auto">
          <a:xfrm>
            <a:off x="-36512" y="0"/>
            <a:ext cx="728006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ild 4" descr="Unbenannt-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20663"/>
            <a:ext cx="3029601" cy="112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hteck 11"/>
          <p:cNvSpPr/>
          <p:nvPr userDrawn="1"/>
        </p:nvSpPr>
        <p:spPr>
          <a:xfrm>
            <a:off x="611560" y="1131888"/>
            <a:ext cx="6144761" cy="3816350"/>
          </a:xfrm>
          <a:prstGeom prst="rect">
            <a:avLst/>
          </a:prstGeom>
        </p:spPr>
        <p:txBody>
          <a:bodyPr lIns="71579" tIns="35790" rIns="71579" bIns="35790" anchor="ctr">
            <a:no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600" dirty="0" smtClean="0">
              <a:latin typeface="AkkuratStd" pitchFamily="34" charset="0"/>
            </a:endParaRPr>
          </a:p>
        </p:txBody>
      </p:sp>
      <p:sp>
        <p:nvSpPr>
          <p:cNvPr id="3" name="Rechteck 2"/>
          <p:cNvSpPr/>
          <p:nvPr userDrawn="1"/>
        </p:nvSpPr>
        <p:spPr>
          <a:xfrm>
            <a:off x="611560" y="1707654"/>
            <a:ext cx="4572000" cy="218521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b-NO" sz="2800" dirty="0" smtClean="0">
                <a:solidFill>
                  <a:srgbClr val="575984"/>
                </a:solidFill>
                <a:latin typeface="Akkurat-Bold"/>
              </a:rPr>
              <a:t>»</a:t>
            </a: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Das Entscheidende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ist selten verborgen,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2800" dirty="0" smtClean="0">
                <a:solidFill>
                  <a:srgbClr val="575984"/>
                </a:solidFill>
                <a:latin typeface="Akkurat-Bold"/>
              </a:rPr>
              <a:t>eher bleibt es unbeachtet.«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de-DE" sz="2800" dirty="0" smtClean="0">
              <a:solidFill>
                <a:srgbClr val="575984"/>
              </a:solidFill>
              <a:latin typeface="Akkurat-Bold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2000" dirty="0" smtClean="0">
                <a:solidFill>
                  <a:srgbClr val="575984"/>
                </a:solidFill>
                <a:latin typeface="Akkurat-Light"/>
              </a:rPr>
              <a:t>B. Schmid (1998) Originalton</a:t>
            </a:r>
          </a:p>
        </p:txBody>
      </p:sp>
      <p:sp>
        <p:nvSpPr>
          <p:cNvPr id="8" name="Textfeld 7"/>
          <p:cNvSpPr txBox="1"/>
          <p:nvPr userDrawn="1"/>
        </p:nvSpPr>
        <p:spPr>
          <a:xfrm>
            <a:off x="6732240" y="3378354"/>
            <a:ext cx="2454822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Bold"/>
              </a:rPr>
              <a:t>isb</a:t>
            </a: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 GmbH 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Schlosshof 1</a:t>
            </a:r>
            <a:endParaRPr lang="de-DE" sz="1600" baseline="0" dirty="0" smtClean="0">
              <a:solidFill>
                <a:srgbClr val="912133"/>
              </a:solidFill>
              <a:latin typeface="Akkurat-Light"/>
            </a:endParaRP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69168 Wiesloch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Fon: +49 (0)6222 81880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info@isb-w.eu</a:t>
            </a:r>
          </a:p>
          <a:p>
            <a:pPr defTabSz="3896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rgbClr val="912133"/>
                </a:solidFill>
                <a:latin typeface="Akkurat-Light"/>
              </a:rPr>
              <a:t>www.isb-w.eu</a:t>
            </a:r>
          </a:p>
        </p:txBody>
      </p:sp>
    </p:spTree>
    <p:extLst>
      <p:ext uri="{BB962C8B-B14F-4D97-AF65-F5344CB8AC3E}">
        <p14:creationId xmlns:p14="http://schemas.microsoft.com/office/powerpoint/2010/main" val="120166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isb-w.eu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11188" y="411510"/>
            <a:ext cx="6840537" cy="1296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11188" y="1707654"/>
            <a:ext cx="6840537" cy="32300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452320" y="4731990"/>
            <a:ext cx="1691680" cy="216024"/>
          </a:xfrm>
          <a:prstGeom prst="rect">
            <a:avLst/>
          </a:prstGeom>
          <a:solidFill>
            <a:srgbClr val="912133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algn="l">
              <a:defRPr sz="900">
                <a:solidFill>
                  <a:schemeClr val="bg1"/>
                </a:solidFill>
                <a:latin typeface="AkkuratStd" pitchFamily="34" charset="0"/>
              </a:defRPr>
            </a:lvl1pPr>
          </a:lstStyle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feld 8"/>
          <p:cNvSpPr txBox="1"/>
          <p:nvPr userDrawn="1"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13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0" name="Foliennummernplatzhalter 5"/>
          <p:cNvSpPr txBox="1">
            <a:spLocks/>
          </p:cNvSpPr>
          <p:nvPr userDrawn="1"/>
        </p:nvSpPr>
        <p:spPr>
          <a:xfrm>
            <a:off x="7452320" y="4937744"/>
            <a:ext cx="1691680" cy="20575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kkuratStd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>
              <a:solidFill>
                <a:schemeClr val="tx1"/>
              </a:solidFill>
              <a:latin typeface="AkkuratStd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9552" y="4940920"/>
            <a:ext cx="4752528" cy="20893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900">
                <a:solidFill>
                  <a:schemeClr val="tx1"/>
                </a:solidFill>
                <a:latin typeface="AkkuratStd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301239" y="4937744"/>
            <a:ext cx="2133600" cy="20575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900">
                <a:solidFill>
                  <a:schemeClr val="tx1"/>
                </a:solidFill>
                <a:latin typeface="AkkuratStd" pitchFamily="34" charset="0"/>
              </a:defRPr>
            </a:lvl1pPr>
          </a:lstStyle>
          <a:p>
            <a:endParaRPr lang="de-DE" dirty="0"/>
          </a:p>
        </p:txBody>
      </p:sp>
      <p:pic>
        <p:nvPicPr>
          <p:cNvPr id="7" name="Bild 4" descr="Unbenannt-1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89272"/>
            <a:ext cx="2024127" cy="7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031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8" r:id="rId3"/>
    <p:sldLayoutId id="2147483701" r:id="rId4"/>
    <p:sldLayoutId id="2147483652" r:id="rId5"/>
    <p:sldLayoutId id="2147483653" r:id="rId6"/>
    <p:sldLayoutId id="2147483654" r:id="rId7"/>
    <p:sldLayoutId id="2147483665" r:id="rId8"/>
    <p:sldLayoutId id="2147483666" r:id="rId9"/>
    <p:sldLayoutId id="2147483702" r:id="rId10"/>
    <p:sldLayoutId id="214748370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rgbClr val="575984"/>
          </a:solidFill>
          <a:latin typeface="AkkuratStd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AkkuratStd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b-w.eu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/>
            </a:r>
            <a:br>
              <a:rPr lang="de-DE" dirty="0"/>
            </a:br>
            <a:r>
              <a:rPr lang="de-DE" dirty="0"/>
              <a:t>Professionalität +</a:t>
            </a:r>
            <a:br>
              <a:rPr lang="de-DE" dirty="0"/>
            </a:br>
            <a:r>
              <a:rPr lang="de-DE" dirty="0"/>
              <a:t>Kompetenz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 </a:t>
            </a:r>
            <a:r>
              <a:rPr lang="de-DE" sz="1800" dirty="0"/>
              <a:t>ISB-Konzepte </a:t>
            </a:r>
            <a:r>
              <a:rPr lang="de-DE" sz="1800" dirty="0" smtClean="0"/>
              <a:t>kompakt</a:t>
            </a:r>
            <a:r>
              <a:rPr lang="de-DE" sz="1800" dirty="0"/>
              <a:t/>
            </a:r>
            <a:br>
              <a:rPr lang="de-DE" sz="1800" dirty="0"/>
            </a:br>
            <a:r>
              <a:rPr lang="de-DE" sz="1800" dirty="0"/>
              <a:t>Leitung: Dr. Bernd Schmid</a:t>
            </a:r>
            <a:br>
              <a:rPr lang="de-DE" sz="1800" dirty="0"/>
            </a:br>
            <a:r>
              <a:rPr lang="de-DE" sz="1800" dirty="0"/>
              <a:t>20.-22.11.2008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Bernd Schmid</a:t>
            </a:r>
          </a:p>
          <a:p>
            <a:r>
              <a:rPr lang="de-DE" dirty="0" smtClean="0"/>
              <a:t>Isb systemische </a:t>
            </a:r>
            <a:r>
              <a:rPr lang="de-DE" dirty="0"/>
              <a:t>P</a:t>
            </a:r>
            <a:r>
              <a:rPr lang="de-DE" dirty="0" smtClean="0"/>
              <a:t>rofessionalität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pic>
        <p:nvPicPr>
          <p:cNvPr id="7" name="Bild 1" descr="by-1.pn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7420" y="4731990"/>
            <a:ext cx="490964" cy="171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8"/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586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Systemische Professionalität 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Von systemischer Professionalität sprechen wir, wenn bei einer Professionalisierung nicht nur ein bestimmtes Berufsbild erworben wird, sondern wenn die damit verbundenen Prozesse bewusst durchlebt und parallel dazu von einem </a:t>
            </a:r>
            <a:r>
              <a:rPr lang="de-DE" dirty="0" err="1"/>
              <a:t>Meta</a:t>
            </a:r>
            <a:r>
              <a:rPr lang="de-DE" dirty="0"/>
              <a:t> Standpunkt aus verstanden und gestaltet werden. </a:t>
            </a:r>
          </a:p>
        </p:txBody>
      </p:sp>
    </p:spTree>
    <p:extLst>
      <p:ext uri="{BB962C8B-B14F-4D97-AF65-F5344CB8AC3E}">
        <p14:creationId xmlns:p14="http://schemas.microsoft.com/office/powerpoint/2010/main" val="158390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Mosaikidentität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Die Zusammenstellung macht den Blumenstrauß einzigartig, nicht der Anspruch, Blumen zu enthalten, die in anderen Bouquets nicht zu finden sind.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390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Kompetenzen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 </a:t>
            </a:r>
            <a:r>
              <a:rPr lang="de-DE" sz="1800" dirty="0"/>
              <a:t>ISB-Konzepte </a:t>
            </a:r>
            <a:r>
              <a:rPr lang="de-DE" sz="1800" dirty="0" smtClean="0"/>
              <a:t>kompakt</a:t>
            </a:r>
            <a:r>
              <a:rPr lang="de-DE" sz="1800" dirty="0"/>
              <a:t/>
            </a:r>
            <a:br>
              <a:rPr lang="de-DE" sz="1800" dirty="0"/>
            </a:br>
            <a:r>
              <a:rPr lang="de-DE" sz="1800" dirty="0"/>
              <a:t>Leitung: Dr. Bernd Schmid</a:t>
            </a:r>
            <a:br>
              <a:rPr lang="de-DE" sz="1800" dirty="0"/>
            </a:br>
            <a:r>
              <a:rPr lang="de-DE" sz="1800" dirty="0"/>
              <a:t>20.-22.11.2008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Bernd Schmid</a:t>
            </a:r>
          </a:p>
          <a:p>
            <a:r>
              <a:rPr lang="de-DE" dirty="0" smtClean="0"/>
              <a:t>Isb systemische </a:t>
            </a:r>
            <a:r>
              <a:rPr lang="de-DE" dirty="0"/>
              <a:t>P</a:t>
            </a:r>
            <a:r>
              <a:rPr lang="de-DE" dirty="0" smtClean="0"/>
              <a:t>rofessionalität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pic>
        <p:nvPicPr>
          <p:cNvPr id="7" name="Bild 1" descr="by-1.pn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7420" y="4731990"/>
            <a:ext cx="490964" cy="171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8"/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4339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Kompetenz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Was kompetent ist, entscheidet der Beobachter. Über Kompetenz, die zu Markte getragen werden muss, entscheiden die Marktteilnehmer. </a:t>
            </a:r>
          </a:p>
          <a:p>
            <a:endParaRPr lang="de-DE" dirty="0"/>
          </a:p>
          <a:p>
            <a:r>
              <a:rPr lang="de-DE" dirty="0"/>
              <a:t>Wo dies der Fall ist, geht die Bedeutung von Kompetenzbeurteilern wie z.B. Fachorganisationen zurück, bzw. es behalten nur solche Autorität, die sich an die relevanten Märkte ankoppeln können</a:t>
            </a:r>
            <a:r>
              <a:rPr lang="de-DE" dirty="0" smtClean="0"/>
              <a:t>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390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Kompetenzperspektiven</a:t>
            </a:r>
            <a:br>
              <a:rPr lang="de-DE" dirty="0" smtClean="0"/>
            </a:br>
            <a:r>
              <a:rPr lang="de-DE" sz="1600" dirty="0" smtClean="0"/>
              <a:t>siehe </a:t>
            </a:r>
            <a:r>
              <a:rPr lang="de-DE" sz="1600" dirty="0" err="1"/>
              <a:t>B.Schmid</a:t>
            </a:r>
            <a:r>
              <a:rPr lang="de-DE" sz="1600" dirty="0"/>
              <a:t> ( 2006) Mensch + </a:t>
            </a:r>
            <a:r>
              <a:rPr lang="de-DE" sz="1600" dirty="0" smtClean="0"/>
              <a:t>Professionalität</a:t>
            </a:r>
            <a:r>
              <a:rPr lang="de-DE" sz="1600" dirty="0"/>
              <a:t/>
            </a:r>
            <a:br>
              <a:rPr lang="de-DE" sz="1600" dirty="0"/>
            </a:br>
            <a:endParaRPr lang="de-DE" sz="1600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Heute </a:t>
            </a:r>
            <a:r>
              <a:rPr lang="de-DE" dirty="0"/>
              <a:t>vielschichtig, z.B.: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Fachkompetenz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Feldkompetenz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Marktkompetenz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Netzwerkkompetenz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Sichtbarkeit + Originalität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Sensibilität + Robustheit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Weltläufigkeit + Bodenständigkeit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Kulturkompetenz + </a:t>
            </a:r>
            <a:r>
              <a:rPr lang="de-DE" dirty="0" smtClean="0"/>
              <a:t>Metaperspektive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158390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Kompetenzformel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DE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607342" y="2211710"/>
            <a:ext cx="6844383" cy="1080120"/>
            <a:chOff x="395536" y="1938831"/>
            <a:chExt cx="7637066" cy="2145087"/>
          </a:xfrm>
        </p:grpSpPr>
        <p:sp>
          <p:nvSpPr>
            <p:cNvPr id="6" name="Rechteck 5"/>
            <p:cNvSpPr/>
            <p:nvPr/>
          </p:nvSpPr>
          <p:spPr>
            <a:xfrm>
              <a:off x="395536" y="1938833"/>
              <a:ext cx="2140184" cy="214508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0815" tIns="150815" rIns="150815" bIns="150815" numCol="1" spcCol="1270" anchor="ctr" anchorCtr="0">
              <a:noAutofit/>
            </a:bodyPr>
            <a:lstStyle/>
            <a:p>
              <a:pPr lvl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kern="1200" dirty="0" smtClean="0">
                  <a:solidFill>
                    <a:schemeClr val="tx1"/>
                  </a:solidFill>
                  <a:latin typeface="AkkuratStd" pitchFamily="34" charset="0"/>
                </a:rPr>
                <a:t>Professionelle Kompetenz</a:t>
              </a:r>
              <a:endParaRPr lang="de-DE" kern="1200" dirty="0">
                <a:solidFill>
                  <a:schemeClr val="tx1"/>
                </a:solidFill>
                <a:latin typeface="AkkuratStd" pitchFamily="34" charset="0"/>
              </a:endParaRPr>
            </a:p>
          </p:txBody>
        </p:sp>
        <p:sp>
          <p:nvSpPr>
            <p:cNvPr id="7" name="Rechteck 6"/>
            <p:cNvSpPr/>
            <p:nvPr/>
          </p:nvSpPr>
          <p:spPr>
            <a:xfrm>
              <a:off x="2632002" y="1938833"/>
              <a:ext cx="1826442" cy="214508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0815" tIns="150815" rIns="150815" bIns="150815" numCol="1" spcCol="1270" anchor="ctr" anchorCtr="0">
              <a:noAutofit/>
            </a:bodyPr>
            <a:lstStyle/>
            <a:p>
              <a:pPr lvl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kern="1200" dirty="0" smtClean="0">
                  <a:solidFill>
                    <a:schemeClr val="tx1"/>
                  </a:solidFill>
                  <a:latin typeface="AkkuratStd" pitchFamily="34" charset="0"/>
                </a:rPr>
                <a:t>Rollen-kompetenz </a:t>
              </a:r>
            </a:p>
          </p:txBody>
        </p:sp>
        <p:sp>
          <p:nvSpPr>
            <p:cNvPr id="8" name="Rechteck 7"/>
            <p:cNvSpPr/>
            <p:nvPr/>
          </p:nvSpPr>
          <p:spPr>
            <a:xfrm>
              <a:off x="4499992" y="1938832"/>
              <a:ext cx="1826442" cy="214508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0815" tIns="150815" rIns="150815" bIns="150815" numCol="1" spcCol="1270" anchor="ctr" anchorCtr="0">
              <a:noAutofit/>
            </a:bodyPr>
            <a:lstStyle/>
            <a:p>
              <a:pPr lvl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kern="1200" dirty="0" smtClean="0">
                  <a:solidFill>
                    <a:schemeClr val="tx1"/>
                  </a:solidFill>
                  <a:latin typeface="AkkuratStd" pitchFamily="34" charset="0"/>
                </a:rPr>
                <a:t>Kontext-kompetenz </a:t>
              </a:r>
            </a:p>
          </p:txBody>
        </p:sp>
        <p:sp>
          <p:nvSpPr>
            <p:cNvPr id="9" name="Rechteck 8"/>
            <p:cNvSpPr/>
            <p:nvPr/>
          </p:nvSpPr>
          <p:spPr>
            <a:xfrm>
              <a:off x="6372200" y="1938831"/>
              <a:ext cx="1660402" cy="2145085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0815" tIns="150815" rIns="150815" bIns="150815" numCol="1" spcCol="1270" anchor="ctr" anchorCtr="0">
              <a:noAutofit/>
            </a:bodyPr>
            <a:lstStyle/>
            <a:p>
              <a:pPr lvl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kern="1200" dirty="0" smtClean="0">
                  <a:solidFill>
                    <a:schemeClr val="tx1"/>
                  </a:solidFill>
                  <a:latin typeface="AkkuratStd" pitchFamily="34" charset="0"/>
                </a:rPr>
                <a:t>Sinn</a:t>
              </a:r>
              <a:endParaRPr lang="de-DE" kern="1200" dirty="0" smtClean="0">
                <a:solidFill>
                  <a:schemeClr val="tx1"/>
                </a:solidFill>
                <a:latin typeface="AkkuratStd" pitchFamily="34" charset="0"/>
              </a:endParaRPr>
            </a:p>
          </p:txBody>
        </p:sp>
        <p:sp>
          <p:nvSpPr>
            <p:cNvPr id="10" name="Gleich 9"/>
            <p:cNvSpPr/>
            <p:nvPr/>
          </p:nvSpPr>
          <p:spPr>
            <a:xfrm>
              <a:off x="2449138" y="2725419"/>
              <a:ext cx="281185" cy="500465"/>
            </a:xfrm>
            <a:prstGeom prst="mathEqual">
              <a:avLst/>
            </a:prstGeom>
            <a:solidFill>
              <a:schemeClr val="tx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5172" tIns="216868" rIns="75172" bIns="216868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300" kern="1200">
                <a:latin typeface="AkkuratStd" pitchFamily="34" charset="0"/>
              </a:endParaRPr>
            </a:p>
          </p:txBody>
        </p:sp>
        <p:sp>
          <p:nvSpPr>
            <p:cNvPr id="11" name="Multiplizieren 10"/>
            <p:cNvSpPr/>
            <p:nvPr/>
          </p:nvSpPr>
          <p:spPr>
            <a:xfrm>
              <a:off x="4337276" y="2725419"/>
              <a:ext cx="281185" cy="500465"/>
            </a:xfrm>
            <a:prstGeom prst="mathMultiply">
              <a:avLst/>
            </a:prstGeom>
            <a:solidFill>
              <a:srgbClr val="912133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5172" tIns="216868" rIns="75172" bIns="216868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300" kern="1200">
                <a:latin typeface="AkkuratStd" pitchFamily="34" charset="0"/>
              </a:endParaRPr>
            </a:p>
          </p:txBody>
        </p:sp>
        <p:sp>
          <p:nvSpPr>
            <p:cNvPr id="12" name="Multiplizieren 11"/>
            <p:cNvSpPr/>
            <p:nvPr/>
          </p:nvSpPr>
          <p:spPr>
            <a:xfrm>
              <a:off x="6225476" y="2761142"/>
              <a:ext cx="281185" cy="500465"/>
            </a:xfrm>
            <a:prstGeom prst="mathMultiply">
              <a:avLst/>
            </a:prstGeom>
            <a:solidFill>
              <a:srgbClr val="912133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5172" tIns="116828" rIns="75172" bIns="116828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300" kern="1200">
                <a:latin typeface="AkkuratStd" pitchFamily="34" charset="0"/>
              </a:endParaRPr>
            </a:p>
          </p:txBody>
        </p:sp>
      </p:grpSp>
      <p:sp>
        <p:nvSpPr>
          <p:cNvPr id="13" name="Textfeld 12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14" name="Rechteck 13"/>
          <p:cNvSpPr/>
          <p:nvPr/>
        </p:nvSpPr>
        <p:spPr>
          <a:xfrm>
            <a:off x="4308073" y="3435847"/>
            <a:ext cx="3143651" cy="1080119"/>
          </a:xfrm>
          <a:prstGeom prst="rect">
            <a:avLst/>
          </a:prstGeom>
          <a:noFill/>
          <a:ln w="3175">
            <a:solidFill>
              <a:schemeClr val="tx1"/>
            </a:solidFill>
            <a:prstDash val="dashDot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0815" tIns="150815" rIns="150815" bIns="150815" numCol="1" spcCol="1270" anchor="ctr" anchorCtr="0">
            <a:noAutofit/>
          </a:bodyPr>
          <a:lstStyle/>
          <a:p>
            <a:pPr lvl="0"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dirty="0" smtClean="0">
                <a:solidFill>
                  <a:schemeClr val="tx1"/>
                </a:solidFill>
                <a:latin typeface="AkkuratStd" pitchFamily="34" charset="0"/>
              </a:rPr>
              <a:t>(P</a:t>
            </a:r>
            <a:r>
              <a:rPr lang="de-DE" kern="1200" dirty="0" smtClean="0">
                <a:solidFill>
                  <a:schemeClr val="tx1"/>
                </a:solidFill>
                <a:latin typeface="AkkuratStd" pitchFamily="34" charset="0"/>
              </a:rPr>
              <a:t>assung</a:t>
            </a:r>
          </a:p>
          <a:p>
            <a:pPr lvl="0"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600" dirty="0" smtClean="0">
                <a:solidFill>
                  <a:schemeClr val="tx1"/>
                </a:solidFill>
                <a:latin typeface="AkkuratStd" pitchFamily="34" charset="0"/>
              </a:rPr>
              <a:t>Wenn im Dialog zu Organisation oder Markt)</a:t>
            </a:r>
            <a:endParaRPr lang="de-DE" sz="1600" kern="1200" dirty="0" smtClean="0">
              <a:solidFill>
                <a:schemeClr val="tx1"/>
              </a:solidFill>
              <a:latin typeface="AkkuratStd" pitchFamily="34" charset="0"/>
            </a:endParaRPr>
          </a:p>
        </p:txBody>
      </p:sp>
      <p:sp>
        <p:nvSpPr>
          <p:cNvPr id="15" name="Multiplizieren 14"/>
          <p:cNvSpPr/>
          <p:nvPr/>
        </p:nvSpPr>
        <p:spPr>
          <a:xfrm>
            <a:off x="4176579" y="3849907"/>
            <a:ext cx="252000" cy="252000"/>
          </a:xfrm>
          <a:prstGeom prst="mathMultiply">
            <a:avLst/>
          </a:prstGeom>
          <a:solidFill>
            <a:srgbClr val="912133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5172" tIns="116828" rIns="75172" bIns="116828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300" kern="1200">
              <a:latin typeface="AkkuratSt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91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905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Professionalität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2327275" indent="-2327275">
              <a:spcAft>
                <a:spcPts val="600"/>
              </a:spcAft>
              <a:tabLst>
                <a:tab pos="2327275" algn="l"/>
              </a:tabLst>
            </a:pPr>
            <a:r>
              <a:rPr lang="de-DE" b="1" dirty="0"/>
              <a:t>Professionen </a:t>
            </a:r>
            <a:r>
              <a:rPr lang="de-DE" b="1" dirty="0" smtClean="0"/>
              <a:t>	</a:t>
            </a:r>
            <a:r>
              <a:rPr lang="de-DE" dirty="0" smtClean="0"/>
              <a:t>sind </a:t>
            </a:r>
            <a:r>
              <a:rPr lang="de-DE" dirty="0"/>
              <a:t>Berufe, die einen schöpferischen Umgang mit hoher Komplexität </a:t>
            </a:r>
            <a:r>
              <a:rPr lang="de-DE" dirty="0" smtClean="0"/>
              <a:t>verlangen</a:t>
            </a:r>
            <a:endParaRPr lang="de-DE" dirty="0"/>
          </a:p>
          <a:p>
            <a:pPr marL="2327275" indent="-2327275">
              <a:spcAft>
                <a:spcPts val="600"/>
              </a:spcAft>
              <a:tabLst>
                <a:tab pos="2327275" algn="l"/>
              </a:tabLst>
            </a:pPr>
            <a:r>
              <a:rPr lang="de-DE" b="1" dirty="0"/>
              <a:t>Professionalität </a:t>
            </a:r>
            <a:r>
              <a:rPr lang="de-DE" b="1" dirty="0" smtClean="0"/>
              <a:t>	</a:t>
            </a:r>
            <a:r>
              <a:rPr lang="de-DE" dirty="0" smtClean="0"/>
              <a:t>meint </a:t>
            </a:r>
            <a:r>
              <a:rPr lang="de-DE" dirty="0"/>
              <a:t>daher das Zuhause-Sein in einer Profession. </a:t>
            </a:r>
          </a:p>
          <a:p>
            <a:pPr marL="2327275" indent="-2327275">
              <a:spcAft>
                <a:spcPts val="600"/>
              </a:spcAft>
              <a:tabLst>
                <a:tab pos="2327275" algn="l"/>
              </a:tabLst>
            </a:pPr>
            <a:r>
              <a:rPr lang="de-DE" b="1" dirty="0"/>
              <a:t>Professionalisieren </a:t>
            </a:r>
            <a:r>
              <a:rPr lang="de-DE" b="1" dirty="0" smtClean="0"/>
              <a:t>	</a:t>
            </a:r>
            <a:r>
              <a:rPr lang="de-DE" dirty="0" smtClean="0"/>
              <a:t>heißt</a:t>
            </a:r>
            <a:r>
              <a:rPr lang="de-DE" dirty="0"/>
              <a:t>, Denk-, Erlebens- und Verhaltensweisen zu einem Professionsverständnis zusammenfügen und in der Persönlichkeit zu </a:t>
            </a:r>
            <a:r>
              <a:rPr lang="de-DE" dirty="0" smtClean="0"/>
              <a:t>verankern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</p:spTree>
    <p:extLst>
      <p:ext uri="{BB962C8B-B14F-4D97-AF65-F5344CB8AC3E}">
        <p14:creationId xmlns:p14="http://schemas.microsoft.com/office/powerpoint/2010/main" val="288572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Fragen zur Professionalität </a:t>
            </a:r>
            <a:r>
              <a:rPr lang="de-DE" dirty="0" smtClean="0"/>
              <a:t>	I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Welches </a:t>
            </a:r>
            <a:r>
              <a:rPr lang="de-DE" dirty="0"/>
              <a:t>sind derzeit meine Hauptprodukte (Dienstleistungen, Rollen, Tätigkeiten)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Welches </a:t>
            </a:r>
            <a:r>
              <a:rPr lang="de-DE" dirty="0"/>
              <a:t>sind derzeit meine Hauptkunden (Abnehmer, Auftraggeber) 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Auf </a:t>
            </a:r>
            <a:r>
              <a:rPr lang="de-DE" dirty="0"/>
              <a:t>welchen Märkten will ich präsent sein (wo womit sichtbar werden) ?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Wer </a:t>
            </a:r>
            <a:r>
              <a:rPr lang="de-DE" dirty="0"/>
              <a:t>sind meine wichtigsten Fachkollegen und Kooperationspartner?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Welchen </a:t>
            </a:r>
            <a:r>
              <a:rPr lang="de-DE" dirty="0"/>
              <a:t>professionellen Gemeinschaften (und dort   welchen Gruppierungen) fühle ich mich </a:t>
            </a:r>
            <a:r>
              <a:rPr lang="de-DE" dirty="0" smtClean="0"/>
              <a:t>zugehörig?</a:t>
            </a: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Welche </a:t>
            </a:r>
            <a:r>
              <a:rPr lang="de-DE" dirty="0"/>
              <a:t>gestalte ich mit</a:t>
            </a:r>
            <a:r>
              <a:rPr lang="de-DE" dirty="0" smtClean="0"/>
              <a:t>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33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Fragen zur Professionalität </a:t>
            </a:r>
            <a:r>
              <a:rPr lang="de-DE" dirty="0" smtClean="0"/>
              <a:t>	II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Wo </a:t>
            </a:r>
            <a:r>
              <a:rPr lang="de-DE" dirty="0"/>
              <a:t>finde ich für die Weiterentwicklung meiner persönlichen Professionalität, für die Pflege der eigenen professionellen Produkte und für deren Vermarktung einen angemessenen Rahmen?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Welches </a:t>
            </a:r>
            <a:r>
              <a:rPr lang="de-DE" dirty="0"/>
              <a:t>sind die Lebensthemen, die mich derzeit am meisten bewegen?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Mit </a:t>
            </a:r>
            <a:r>
              <a:rPr lang="de-DE" dirty="0"/>
              <a:t>welchen Themen und welche Botschaften an die Welt bin ich derzeit unterwegs?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Wie </a:t>
            </a:r>
            <a:r>
              <a:rPr lang="de-DE" dirty="0"/>
              <a:t>dient meine professionelle Entwicklung einer zu meiner Persönlichkeit passenden Selbstverwirklichung?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Wie </a:t>
            </a:r>
            <a:r>
              <a:rPr lang="de-DE" dirty="0"/>
              <a:t>lassen sich Lebenswege und Engagement auf den verschiedenen Lebensbühnen koordinieren und integrieren</a:t>
            </a:r>
            <a:r>
              <a:rPr lang="de-DE" dirty="0" smtClean="0"/>
              <a:t>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33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Qualifizieren/Professionalisieren 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Von Professionalisierung kann man sprechen,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smtClean="0"/>
              <a:t>wenn </a:t>
            </a:r>
            <a:r>
              <a:rPr lang="de-DE" dirty="0"/>
              <a:t>im Zentrum einer Weiterbildung das Verstehen eines Berufsbildes und der Erwerb einer beruflichen Identität stehen,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oder wenn jemanden dabei sein bestehendes Berufsbild weiterentwickelt und seine professionelle Identität an die Entwicklungen der Umwelt und der eigenen Persönlichkeit anpasst.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Hierbei werden zwar auch neue Kenntnisse und Kompetenzen erworben, doch steht dies nicht unbedingt  im Vordergrund</a:t>
            </a:r>
            <a:r>
              <a:rPr lang="de-DE" dirty="0" smtClean="0"/>
              <a:t>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33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Unternehmen </a:t>
            </a:r>
            <a:r>
              <a:rPr lang="de-DE" dirty="0" smtClean="0"/>
              <a:t>Beruf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Je unsicherer die Zugehörigkeiten zu Organisationen werden, </a:t>
            </a:r>
          </a:p>
          <a:p>
            <a:r>
              <a:rPr lang="de-DE" dirty="0"/>
              <a:t>je weniger Identität bieten sie.</a:t>
            </a:r>
          </a:p>
          <a:p>
            <a:endParaRPr lang="de-DE" dirty="0"/>
          </a:p>
          <a:p>
            <a:r>
              <a:rPr lang="de-DE" dirty="0"/>
              <a:t>Daher wird immer öfter eine unabhängige professionelle Identität und eine unternehmerische Einstellung zum eigenen Beruf wichtig.</a:t>
            </a:r>
          </a:p>
          <a:p>
            <a:endParaRPr lang="de-DE" dirty="0"/>
          </a:p>
          <a:p>
            <a:r>
              <a:rPr lang="de-DE" dirty="0"/>
              <a:t>Ebenso werden Zugehörigkeiten zu Professionsgemeinschaften und deren Professionskultur </a:t>
            </a:r>
            <a:r>
              <a:rPr lang="de-DE" dirty="0" smtClean="0"/>
              <a:t>bedeutsamer.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33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Ablösung von einem Set an Inhalten und Methoden zugunsten von Grundfiguren, Werthaltungen, Lernverhalten und Inszenierungsstilen statt. </a:t>
            </a:r>
          </a:p>
          <a:p>
            <a:endParaRPr lang="de-DE" dirty="0"/>
          </a:p>
          <a:p>
            <a:r>
              <a:rPr lang="de-DE" dirty="0"/>
              <a:t>Auch Professionalität wird immer mehr durch das „Wie“ satt durch das „Was“ definiert, also durch Kultur der Profession. </a:t>
            </a:r>
          </a:p>
          <a:p>
            <a:endParaRPr lang="de-DE" dirty="0" smtClean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33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Kein </a:t>
            </a:r>
            <a:r>
              <a:rPr lang="de-DE" dirty="0"/>
              <a:t>fertiges Berufsverständnis  einverleiben, sondern </a:t>
            </a:r>
            <a:br>
              <a:rPr lang="de-DE" dirty="0"/>
            </a:br>
            <a:r>
              <a:rPr lang="de-DE" dirty="0"/>
              <a:t>ein persönlich-professionelles Profil im Rahmen einer professionellen Gemeinschaft erwerben.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 anchor="b"/>
          <a:lstStyle/>
          <a:p>
            <a:r>
              <a:rPr lang="de-DE" dirty="0"/>
              <a:t> Beispiel </a:t>
            </a:r>
            <a:r>
              <a:rPr lang="de-DE" dirty="0" smtClean="0"/>
              <a:t>ISB-Netzwerk</a:t>
            </a:r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33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smtClean="0"/>
              <a:t> Seite </a:t>
            </a:r>
            <a:fld id="{895CD297-5E7D-4FCF-9578-B701FA8456D1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Kulturorientierung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452320" y="3312369"/>
            <a:ext cx="1691680" cy="18516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endParaRPr lang="de-DE" sz="700" b="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CC-</a:t>
            </a:r>
            <a:r>
              <a:rPr lang="de-DE" sz="700" b="0" dirty="0" err="1" smtClean="0">
                <a:solidFill>
                  <a:schemeClr val="tx1"/>
                </a:solidFill>
                <a:latin typeface="AkkuratStd" pitchFamily="34" charset="0"/>
              </a:rPr>
              <a:t>by</a:t>
            </a:r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-Lizenz, 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Autor: Bernd Schmid</a:t>
            </a:r>
          </a:p>
          <a:p>
            <a:pPr algn="l"/>
            <a:r>
              <a:rPr lang="de-DE" sz="700" b="0" dirty="0" smtClean="0">
                <a:solidFill>
                  <a:schemeClr val="tx1"/>
                </a:solidFill>
                <a:latin typeface="AkkuratStd" pitchFamily="34" charset="0"/>
              </a:rPr>
              <a:t>für </a:t>
            </a:r>
            <a:r>
              <a:rPr lang="de-DE" sz="700" dirty="0" smtClean="0">
                <a:solidFill>
                  <a:schemeClr val="tx1"/>
                </a:solidFill>
                <a:latin typeface="AkkuratStd" pitchFamily="34" charset="0"/>
                <a:hlinkClick r:id="rId2"/>
              </a:rPr>
              <a:t>isb-w.eu</a:t>
            </a:r>
            <a:endParaRPr lang="de-DE" sz="700" dirty="0" smtClean="0">
              <a:solidFill>
                <a:schemeClr val="tx1"/>
              </a:solidFill>
              <a:latin typeface="AkkuratStd" pitchFamily="34" charset="0"/>
            </a:endParaRPr>
          </a:p>
          <a:p>
            <a:pPr marL="0" marR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00" b="0" i="1" dirty="0" smtClean="0">
                <a:solidFill>
                  <a:schemeClr val="tx1"/>
                </a:solidFill>
                <a:latin typeface="AkkuratStd" pitchFamily="34" charset="0"/>
              </a:rPr>
              <a:t>Systemische Professionalität 2013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Paradigmenwechsel:</a:t>
            </a:r>
          </a:p>
          <a:p>
            <a:endParaRPr lang="de-DE" dirty="0"/>
          </a:p>
          <a:p>
            <a:r>
              <a:rPr lang="de-DE" dirty="0"/>
              <a:t>Das Kernprodukt ist Kultur. </a:t>
            </a:r>
          </a:p>
          <a:p>
            <a:r>
              <a:rPr lang="de-DE" dirty="0"/>
              <a:t>Das Medium ist Kultur.</a:t>
            </a:r>
          </a:p>
          <a:p>
            <a:r>
              <a:rPr lang="de-DE" dirty="0"/>
              <a:t>Der Haupteffekt ist Kultur. </a:t>
            </a:r>
          </a:p>
          <a:p>
            <a:endParaRPr lang="de-DE" dirty="0"/>
          </a:p>
          <a:p>
            <a:r>
              <a:rPr lang="de-DE" dirty="0"/>
              <a:t>Die Inhalte und Formen dafür sind wichtig, aber austauschbar.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33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719</Words>
  <Application>Microsoft Office PowerPoint</Application>
  <PresentationFormat>Bildschirmpräsentation (16:9)</PresentationFormat>
  <Paragraphs>279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3" baseType="lpstr">
      <vt:lpstr>Arial</vt:lpstr>
      <vt:lpstr>Wingdings</vt:lpstr>
      <vt:lpstr>Akkurat-Light</vt:lpstr>
      <vt:lpstr>AkkuratStd</vt:lpstr>
      <vt:lpstr>Akkurat-Bold</vt:lpstr>
      <vt:lpstr>Calibri</vt:lpstr>
      <vt:lpstr>Larissa</vt:lpstr>
      <vt:lpstr> Professionalität + Kompetenz  ISB-Konzepte kompakt Leitung: Dr. Bernd Schmid 20.-22.11.2008</vt:lpstr>
      <vt:lpstr>Professionalität</vt:lpstr>
      <vt:lpstr>Fragen zur Professionalität  I </vt:lpstr>
      <vt:lpstr>Fragen zur Professionalität  II </vt:lpstr>
      <vt:lpstr>Qualifizieren/Professionalisieren </vt:lpstr>
      <vt:lpstr>Unternehmen Beruf</vt:lpstr>
      <vt:lpstr>PowerPoint-Präsentation</vt:lpstr>
      <vt:lpstr>  Kein fertiges Berufsverständnis  einverleiben, sondern  ein persönlich-professionelles Profil im Rahmen einer professionellen Gemeinschaft erwerben.</vt:lpstr>
      <vt:lpstr>Kulturorientierung</vt:lpstr>
      <vt:lpstr>Systemische Professionalität </vt:lpstr>
      <vt:lpstr>Mosaikidentität</vt:lpstr>
      <vt:lpstr>Kompetenzen  ISB-Konzepte kompakt Leitung: Dr. Bernd Schmid 20.-22.11.2008</vt:lpstr>
      <vt:lpstr>Kompetenz</vt:lpstr>
      <vt:lpstr>Kompetenzperspektiven siehe B.Schmid ( 2006) Mensch + Professionalität </vt:lpstr>
      <vt:lpstr>Kompetenzformel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Praktikant</dc:creator>
  <cp:lastModifiedBy>Praktikant</cp:lastModifiedBy>
  <cp:revision>157</cp:revision>
  <dcterms:created xsi:type="dcterms:W3CDTF">2013-08-19T11:12:10Z</dcterms:created>
  <dcterms:modified xsi:type="dcterms:W3CDTF">2014-02-02T22:08:33Z</dcterms:modified>
</cp:coreProperties>
</file>