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7"/>
  </p:notesMasterIdLst>
  <p:handoutMasterIdLst>
    <p:handoutMasterId r:id="rId38"/>
  </p:handoutMasterIdLst>
  <p:sldIdLst>
    <p:sldId id="290" r:id="rId2"/>
    <p:sldId id="313" r:id="rId3"/>
    <p:sldId id="314" r:id="rId4"/>
    <p:sldId id="315" r:id="rId5"/>
    <p:sldId id="316" r:id="rId6"/>
    <p:sldId id="317" r:id="rId7"/>
    <p:sldId id="318" r:id="rId8"/>
    <p:sldId id="319" r:id="rId9"/>
    <p:sldId id="320" r:id="rId10"/>
    <p:sldId id="321" r:id="rId11"/>
    <p:sldId id="328" r:id="rId12"/>
    <p:sldId id="322" r:id="rId13"/>
    <p:sldId id="323" r:id="rId14"/>
    <p:sldId id="324" r:id="rId15"/>
    <p:sldId id="325" r:id="rId16"/>
    <p:sldId id="326" r:id="rId17"/>
    <p:sldId id="327" r:id="rId18"/>
    <p:sldId id="329" r:id="rId19"/>
    <p:sldId id="330" r:id="rId20"/>
    <p:sldId id="331" r:id="rId21"/>
    <p:sldId id="332" r:id="rId22"/>
    <p:sldId id="333" r:id="rId23"/>
    <p:sldId id="334" r:id="rId24"/>
    <p:sldId id="335" r:id="rId25"/>
    <p:sldId id="336" r:id="rId26"/>
    <p:sldId id="337" r:id="rId27"/>
    <p:sldId id="338" r:id="rId28"/>
    <p:sldId id="339" r:id="rId29"/>
    <p:sldId id="340" r:id="rId30"/>
    <p:sldId id="341" r:id="rId31"/>
    <p:sldId id="342" r:id="rId32"/>
    <p:sldId id="343" r:id="rId33"/>
    <p:sldId id="344" r:id="rId34"/>
    <p:sldId id="345" r:id="rId35"/>
    <p:sldId id="272" r:id="rId36"/>
  </p:sldIdLst>
  <p:sldSz cx="9144000" cy="5143500" type="screen16x9"/>
  <p:notesSz cx="6858000" cy="9144000"/>
  <p:embeddedFontLst>
    <p:embeddedFont>
      <p:font typeface="Calibri" panose="020F0502020204030204" pitchFamily="34" charset="0"/>
      <p:regular r:id="rId39"/>
      <p:bold r:id="rId40"/>
      <p:italic r:id="rId41"/>
      <p:boldItalic r:id="rId42"/>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2133"/>
    <a:srgbClr val="797B7B"/>
    <a:srgbClr val="AF1428"/>
    <a:srgbClr val="E5838E"/>
    <a:srgbClr val="7FCEEF"/>
    <a:srgbClr val="575984"/>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6323" autoAdjust="0"/>
  </p:normalViewPr>
  <p:slideViewPr>
    <p:cSldViewPr showGuides="1">
      <p:cViewPr>
        <p:scale>
          <a:sx n="50" d="100"/>
          <a:sy n="50" d="100"/>
        </p:scale>
        <p:origin x="-372" y="-1368"/>
      </p:cViewPr>
      <p:guideLst>
        <p:guide orient="horz" pos="1076"/>
        <p:guide orient="horz" pos="3117"/>
        <p:guide pos="4694"/>
        <p:guide pos="38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53" d="100"/>
          <a:sy n="53" d="100"/>
        </p:scale>
        <p:origin x="-286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2.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473C9F8-ADB8-4658-9EDE-C61BA6C42B4E}" type="datetimeFigureOut">
              <a:rPr lang="de-DE" smtClean="0"/>
              <a:t>10.02.2014</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3C4C8F-D8BB-4CA0-B1E0-86DE9254B6F9}" type="slidenum">
              <a:rPr lang="de-DE" smtClean="0"/>
              <a:t>‹Nr.›</a:t>
            </a:fld>
            <a:endParaRPr lang="de-DE"/>
          </a:p>
        </p:txBody>
      </p:sp>
    </p:spTree>
    <p:extLst>
      <p:ext uri="{BB962C8B-B14F-4D97-AF65-F5344CB8AC3E}">
        <p14:creationId xmlns:p14="http://schemas.microsoft.com/office/powerpoint/2010/main" val="25196348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56FA96-EF6B-4F01-8D50-B2DA5259DF25}" type="datetimeFigureOut">
              <a:rPr lang="de-DE" smtClean="0"/>
              <a:t>10.02.2014</a:t>
            </a:fld>
            <a:endParaRPr lang="de-DE"/>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AC6064-614A-4250-B67E-27F5A6F14CE3}" type="slidenum">
              <a:rPr lang="de-DE" smtClean="0"/>
              <a:t>‹Nr.›</a:t>
            </a:fld>
            <a:endParaRPr lang="de-DE"/>
          </a:p>
        </p:txBody>
      </p:sp>
    </p:spTree>
    <p:extLst>
      <p:ext uri="{BB962C8B-B14F-4D97-AF65-F5344CB8AC3E}">
        <p14:creationId xmlns:p14="http://schemas.microsoft.com/office/powerpoint/2010/main" val="37733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hyperlink" Target="http://de.creativecommons.org/was-ist-cc/" TargetMode="External"/><Relationship Id="rId4" Type="http://schemas.openxmlformats.org/officeDocument/2006/relationships/hyperlink" Target="http://ww.isb-w.eu/" TargetMode="Externa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pic>
        <p:nvPicPr>
          <p:cNvPr id="6" name="Bild 6"/>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324544" y="-20539"/>
            <a:ext cx="7776864" cy="5362655"/>
          </a:xfrm>
          <a:prstGeom prst="rect">
            <a:avLst/>
          </a:prstGeom>
          <a:noFill/>
          <a:ln w="9525">
            <a:noFill/>
            <a:miter lim="800000"/>
            <a:headEnd/>
            <a:tailEnd/>
          </a:ln>
        </p:spPr>
      </p:pic>
      <p:sp>
        <p:nvSpPr>
          <p:cNvPr id="2" name="Titel 1"/>
          <p:cNvSpPr>
            <a:spLocks noGrp="1"/>
          </p:cNvSpPr>
          <p:nvPr>
            <p:ph type="title"/>
          </p:nvPr>
        </p:nvSpPr>
        <p:spPr>
          <a:xfrm>
            <a:off x="611758" y="411163"/>
            <a:ext cx="4104258" cy="3024683"/>
          </a:xfrm>
          <a:noFill/>
        </p:spPr>
        <p:txBody>
          <a:bodyPr anchor="ctr"/>
          <a:lstStyle>
            <a:lvl1pPr algn="l">
              <a:defRPr>
                <a:solidFill>
                  <a:schemeClr val="tx1"/>
                </a:solidFill>
              </a:defRPr>
            </a:lvl1pPr>
          </a:lstStyle>
          <a:p>
            <a:r>
              <a:rPr lang="de-DE" dirty="0" smtClean="0"/>
              <a:t>Titelmasterformat durch Klicken bearbeiten</a:t>
            </a:r>
            <a:endParaRPr lang="de-DE" dirty="0"/>
          </a:p>
        </p:txBody>
      </p:sp>
      <p:sp>
        <p:nvSpPr>
          <p:cNvPr id="9" name="Inhaltsplatzhalter 8"/>
          <p:cNvSpPr>
            <a:spLocks noGrp="1"/>
          </p:cNvSpPr>
          <p:nvPr>
            <p:ph sz="quarter" idx="13"/>
          </p:nvPr>
        </p:nvSpPr>
        <p:spPr>
          <a:xfrm>
            <a:off x="612328" y="3435350"/>
            <a:ext cx="4103688" cy="1081088"/>
          </a:xfrm>
        </p:spPr>
        <p:txBody>
          <a:bodyPr anchor="t">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de-DE" dirty="0" smtClean="0"/>
              <a:t>Textmasterformat bearbeiten</a:t>
            </a:r>
          </a:p>
        </p:txBody>
      </p:sp>
      <p:pic>
        <p:nvPicPr>
          <p:cNvPr id="5" name="Bild 4" descr="Unbenannt-1.png"/>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6876256" y="89272"/>
            <a:ext cx="2024127" cy="754286"/>
          </a:xfrm>
          <a:prstGeom prst="rect">
            <a:avLst/>
          </a:prstGeom>
          <a:noFill/>
          <a:ln w="9525">
            <a:noFill/>
            <a:miter lim="800000"/>
            <a:headEnd/>
            <a:tailEnd/>
          </a:ln>
        </p:spPr>
      </p:pic>
    </p:spTree>
    <p:extLst>
      <p:ext uri="{BB962C8B-B14F-4D97-AF65-F5344CB8AC3E}">
        <p14:creationId xmlns:p14="http://schemas.microsoft.com/office/powerpoint/2010/main" val="178708907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sp>
        <p:nvSpPr>
          <p:cNvPr id="12" name="Textplatzhalter 11"/>
          <p:cNvSpPr>
            <a:spLocks noGrp="1"/>
          </p:cNvSpPr>
          <p:nvPr>
            <p:ph type="body" sz="quarter" idx="13"/>
          </p:nvPr>
        </p:nvSpPr>
        <p:spPr>
          <a:xfrm>
            <a:off x="611188" y="1708150"/>
            <a:ext cx="6841132" cy="3240162"/>
          </a:xfrm>
          <a:prstGeom prst="rect">
            <a:avLst/>
          </a:prstGeom>
        </p:spPr>
        <p:txBody>
          <a:bodyPr lIns="71579" tIns="35790" rIns="71579" bIns="35790" anchor="ctr">
            <a:normAutofit/>
          </a:bodyPr>
          <a:lstStyle>
            <a:lvl1pPr marL="0" indent="0">
              <a:buNone/>
              <a:defRPr sz="2400">
                <a:latin typeface="Akkurat-Light"/>
              </a:defRPr>
            </a:lvl1pPr>
            <a:lvl2pPr marL="357896" indent="0">
              <a:buNone/>
              <a:defRPr sz="2000">
                <a:latin typeface="Akkurat-Light"/>
              </a:defRPr>
            </a:lvl2pPr>
            <a:lvl3pPr marL="715792" indent="0">
              <a:buNone/>
              <a:defRPr sz="1800">
                <a:latin typeface="Akkurat-Light"/>
              </a:defRPr>
            </a:lvl3pPr>
            <a:lvl4pPr marL="1073688" indent="0">
              <a:buNone/>
              <a:defRPr sz="1600">
                <a:latin typeface="Akkurat-Light"/>
              </a:defRPr>
            </a:lvl4pPr>
            <a:lvl5pPr marL="1431585" indent="0">
              <a:buNone/>
              <a:defRPr sz="1600">
                <a:latin typeface="Akkurat-Light"/>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Datumsplatzhalter 7"/>
          <p:cNvSpPr>
            <a:spLocks noGrp="1"/>
          </p:cNvSpPr>
          <p:nvPr>
            <p:ph type="dt" sz="half" idx="15"/>
          </p:nvPr>
        </p:nvSpPr>
        <p:spPr/>
        <p:txBody>
          <a:bodyPr/>
          <a:lstStyle/>
          <a:p>
            <a:endParaRPr lang="de-DE" dirty="0"/>
          </a:p>
        </p:txBody>
      </p:sp>
      <p:sp>
        <p:nvSpPr>
          <p:cNvPr id="9" name="Fußzeilenplatzhalter 8"/>
          <p:cNvSpPr>
            <a:spLocks noGrp="1"/>
          </p:cNvSpPr>
          <p:nvPr>
            <p:ph type="ftr" sz="quarter" idx="16"/>
          </p:nvPr>
        </p:nvSpPr>
        <p:spPr/>
        <p:txBody>
          <a:bodyPr/>
          <a:lstStyle/>
          <a:p>
            <a:endParaRPr lang="de-DE" dirty="0"/>
          </a:p>
        </p:txBody>
      </p:sp>
      <p:sp>
        <p:nvSpPr>
          <p:cNvPr id="10" name="Foliennummernplatzhalter 9"/>
          <p:cNvSpPr>
            <a:spLocks noGrp="1"/>
          </p:cNvSpPr>
          <p:nvPr>
            <p:ph type="sldNum" sz="quarter" idx="17"/>
          </p:nvPr>
        </p:nvSpPr>
        <p:spPr/>
        <p:txBody>
          <a:bodyPr/>
          <a:lstStyle/>
          <a:p>
            <a:r>
              <a:rPr lang="de-DE" smtClean="0"/>
              <a:t> Seite </a:t>
            </a:r>
            <a:fld id="{895CD297-5E7D-4FCF-9578-B701FA8456D1}" type="slidenum">
              <a:rPr lang="de-DE" smtClean="0"/>
              <a:pPr/>
              <a:t>‹Nr.›</a:t>
            </a:fld>
            <a:endParaRPr lang="de-DE" dirty="0"/>
          </a:p>
        </p:txBody>
      </p:sp>
      <p:sp>
        <p:nvSpPr>
          <p:cNvPr id="2" name="Titel 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342578614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ild mit Überschrift">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de-DE" dirty="0" smtClean="0"/>
              <a:t>Titelmasterformat durch Klicken bearbeiten</a:t>
            </a:r>
            <a:endParaRPr lang="de-DE" dirty="0"/>
          </a:p>
        </p:txBody>
      </p:sp>
      <p:sp>
        <p:nvSpPr>
          <p:cNvPr id="10" name="Datumsplatzhalter 9"/>
          <p:cNvSpPr>
            <a:spLocks noGrp="1"/>
          </p:cNvSpPr>
          <p:nvPr>
            <p:ph type="dt" sz="half" idx="10"/>
          </p:nvPr>
        </p:nvSpPr>
        <p:spPr/>
        <p:txBody>
          <a:bodyPr/>
          <a:lstStyle/>
          <a:p>
            <a:endParaRPr lang="de-DE" dirty="0"/>
          </a:p>
        </p:txBody>
      </p:sp>
      <p:sp>
        <p:nvSpPr>
          <p:cNvPr id="11" name="Fußzeilenplatzhalter 10"/>
          <p:cNvSpPr>
            <a:spLocks noGrp="1"/>
          </p:cNvSpPr>
          <p:nvPr>
            <p:ph type="ftr" sz="quarter" idx="11"/>
          </p:nvPr>
        </p:nvSpPr>
        <p:spPr/>
        <p:txBody>
          <a:bodyPr/>
          <a:lstStyle/>
          <a:p>
            <a:endParaRPr lang="de-DE" dirty="0"/>
          </a:p>
        </p:txBody>
      </p:sp>
      <p:sp>
        <p:nvSpPr>
          <p:cNvPr id="12" name="Foliennummernplatzhalter 11"/>
          <p:cNvSpPr>
            <a:spLocks noGrp="1"/>
          </p:cNvSpPr>
          <p:nvPr>
            <p:ph type="sldNum" sz="quarter" idx="12"/>
          </p:nvPr>
        </p:nvSpPr>
        <p:spPr/>
        <p:txBody>
          <a:bodyPr/>
          <a:lstStyle/>
          <a:p>
            <a:r>
              <a:rPr lang="de-DE" smtClean="0"/>
              <a:t> Seite </a:t>
            </a:r>
            <a:fld id="{895CD297-5E7D-4FCF-9578-B701FA8456D1}" type="slidenum">
              <a:rPr lang="de-DE" smtClean="0"/>
              <a:pPr/>
              <a:t>‹Nr.›</a:t>
            </a:fld>
            <a:endParaRPr lang="de-DE" dirty="0"/>
          </a:p>
        </p:txBody>
      </p:sp>
      <p:sp>
        <p:nvSpPr>
          <p:cNvPr id="4" name="Inhaltsplatzhalter 3"/>
          <p:cNvSpPr>
            <a:spLocks noGrp="1"/>
          </p:cNvSpPr>
          <p:nvPr>
            <p:ph sz="quarter" idx="15"/>
          </p:nvPr>
        </p:nvSpPr>
        <p:spPr>
          <a:xfrm>
            <a:off x="611188" y="1708150"/>
            <a:ext cx="6840537" cy="3240088"/>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2108962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12" name="Titel 11"/>
          <p:cNvSpPr>
            <a:spLocks noGrp="1"/>
          </p:cNvSpPr>
          <p:nvPr>
            <p:ph type="title"/>
          </p:nvPr>
        </p:nvSpPr>
        <p:spPr>
          <a:xfrm>
            <a:off x="611188" y="1708150"/>
            <a:ext cx="6840537" cy="3240088"/>
          </a:xfrm>
          <a:noFill/>
        </p:spPr>
        <p:txBody>
          <a:bodyPr anchor="ctr"/>
          <a:lstStyle>
            <a:lvl1pPr algn="ctr">
              <a:defRPr sz="3200">
                <a:solidFill>
                  <a:schemeClr val="tx1"/>
                </a:solidFill>
              </a:defRPr>
            </a:lvl1pPr>
          </a:lstStyle>
          <a:p>
            <a:r>
              <a:rPr lang="de-DE" dirty="0" smtClean="0"/>
              <a:t>Titelmasterformat durch Klicken bearbeiten</a:t>
            </a:r>
            <a:endParaRPr lang="de-DE" dirty="0"/>
          </a:p>
        </p:txBody>
      </p:sp>
      <p:sp>
        <p:nvSpPr>
          <p:cNvPr id="3" name="Untertitel 2"/>
          <p:cNvSpPr>
            <a:spLocks noGrp="1" noChangeAspect="1"/>
          </p:cNvSpPr>
          <p:nvPr>
            <p:ph type="subTitle" idx="1"/>
          </p:nvPr>
        </p:nvSpPr>
        <p:spPr>
          <a:xfrm>
            <a:off x="1259632" y="396082"/>
            <a:ext cx="4168080" cy="1312067"/>
          </a:xfrm>
          <a:solidFill>
            <a:srgbClr val="912133"/>
          </a:solidFill>
        </p:spPr>
        <p:txBody>
          <a:bodyPr anchor="b">
            <a:normAutofit/>
          </a:bodyPr>
          <a:lstStyle>
            <a:lvl1pPr marL="0" indent="0" algn="l">
              <a:buNone/>
              <a:defRPr sz="1200">
                <a:solidFill>
                  <a:schemeClr val="bg1"/>
                </a:solidFill>
                <a:latin typeface="AkkuratStd"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Formatvorlage des Untertitelmasters durch Klicken bearbeiten</a:t>
            </a:r>
            <a:endParaRPr lang="de-DE" dirty="0"/>
          </a:p>
        </p:txBody>
      </p:sp>
      <p:sp>
        <p:nvSpPr>
          <p:cNvPr id="8" name="Foliennummernplatzhalter 5"/>
          <p:cNvSpPr txBox="1">
            <a:spLocks/>
          </p:cNvSpPr>
          <p:nvPr userDrawn="1"/>
        </p:nvSpPr>
        <p:spPr>
          <a:xfrm>
            <a:off x="5427712" y="399634"/>
            <a:ext cx="1304528" cy="1308515"/>
          </a:xfrm>
          <a:prstGeom prst="rect">
            <a:avLst/>
          </a:prstGeom>
          <a:solidFill>
            <a:srgbClr val="797B7B"/>
          </a:solidFill>
        </p:spPr>
        <p:txBody>
          <a:bodyPr vert="horz" lIns="91440" tIns="45720" rIns="91440" bIns="45720" rtlCol="0" anchor="b">
            <a:noAutofit/>
          </a:bodyPr>
          <a:lstStyle>
            <a:defPPr>
              <a:defRPr lang="de-DE"/>
            </a:defPPr>
            <a:lvl1pPr marL="0" algn="l" defTabSz="914400" rtl="0" eaLnBrk="1" latinLnBrk="0" hangingPunct="1">
              <a:defRPr sz="900" kern="1200">
                <a:solidFill>
                  <a:schemeClr val="bg1"/>
                </a:solidFill>
                <a:latin typeface="AkkuratStd"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latin typeface="AkkuratStd" pitchFamily="34" charset="0"/>
              </a:rPr>
              <a:t>www.isb-w.eu</a:t>
            </a:r>
            <a:endParaRPr lang="de-DE" dirty="0">
              <a:latin typeface="AkkuratStd" pitchFamily="34" charset="0"/>
            </a:endParaRPr>
          </a:p>
        </p:txBody>
      </p:sp>
      <p:sp>
        <p:nvSpPr>
          <p:cNvPr id="9" name="Bildplatzhalter 8"/>
          <p:cNvSpPr>
            <a:spLocks noGrp="1" noChangeAspect="1"/>
          </p:cNvSpPr>
          <p:nvPr>
            <p:ph type="pic" sz="quarter" idx="13"/>
          </p:nvPr>
        </p:nvSpPr>
        <p:spPr>
          <a:xfrm>
            <a:off x="0" y="396083"/>
            <a:ext cx="1312066" cy="1312066"/>
          </a:xfrm>
        </p:spPr>
        <p:txBody>
          <a:bodyPr/>
          <a:lstStyle/>
          <a:p>
            <a:endParaRPr lang="de-DE" dirty="0"/>
          </a:p>
        </p:txBody>
      </p:sp>
      <p:sp>
        <p:nvSpPr>
          <p:cNvPr id="10" name="Foliennummernplatzhalter 8"/>
          <p:cNvSpPr>
            <a:spLocks noGrp="1"/>
          </p:cNvSpPr>
          <p:nvPr>
            <p:ph type="sldNum" sz="quarter" idx="12"/>
          </p:nvPr>
        </p:nvSpPr>
        <p:spPr>
          <a:xfrm>
            <a:off x="7452320" y="4731990"/>
            <a:ext cx="1691680" cy="216024"/>
          </a:xfrm>
        </p:spPr>
        <p:txBody>
          <a:bodyPr/>
          <a:lstStyle/>
          <a:p>
            <a:r>
              <a:rPr lang="de-DE" smtClean="0"/>
              <a:t> Seite </a:t>
            </a:r>
            <a:fld id="{895CD297-5E7D-4FCF-9578-B701FA8456D1}" type="slidenum">
              <a:rPr lang="de-DE" smtClean="0"/>
              <a:pPr/>
              <a:t>‹Nr.›</a:t>
            </a:fld>
            <a:endParaRPr lang="de-DE" dirty="0"/>
          </a:p>
        </p:txBody>
      </p:sp>
    </p:spTree>
    <p:extLst>
      <p:ext uri="{BB962C8B-B14F-4D97-AF65-F5344CB8AC3E}">
        <p14:creationId xmlns:p14="http://schemas.microsoft.com/office/powerpoint/2010/main" val="14395138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pic>
        <p:nvPicPr>
          <p:cNvPr id="10" name="Bild 2"/>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0" y="-20538"/>
            <a:ext cx="7452320" cy="5164038"/>
          </a:xfrm>
          <a:prstGeom prst="rect">
            <a:avLst/>
          </a:prstGeom>
          <a:noFill/>
          <a:ln w="9525">
            <a:noFill/>
            <a:miter lim="800000"/>
            <a:headEnd/>
            <a:tailEnd/>
          </a:ln>
        </p:spPr>
      </p:pic>
      <p:sp>
        <p:nvSpPr>
          <p:cNvPr id="2" name="Titel 1"/>
          <p:cNvSpPr>
            <a:spLocks noGrp="1"/>
          </p:cNvSpPr>
          <p:nvPr>
            <p:ph type="title"/>
          </p:nvPr>
        </p:nvSpPr>
        <p:spPr>
          <a:xfrm>
            <a:off x="581112" y="1708150"/>
            <a:ext cx="6870613" cy="3239864"/>
          </a:xfrm>
          <a:prstGeom prst="rect">
            <a:avLst/>
          </a:prstGeom>
          <a:solidFill>
            <a:srgbClr val="797B7B">
              <a:alpha val="50000"/>
            </a:srgbClr>
          </a:solidFill>
        </p:spPr>
        <p:txBody>
          <a:bodyPr anchor="ctr"/>
          <a:lstStyle>
            <a:lvl1pPr algn="ctr">
              <a:defRPr sz="2400">
                <a:solidFill>
                  <a:schemeClr val="bg1"/>
                </a:solidFill>
              </a:defRPr>
            </a:lvl1pPr>
          </a:lstStyle>
          <a:p>
            <a:r>
              <a:rPr lang="de-DE" dirty="0" smtClean="0"/>
              <a:t>Titelmasterformat durch Klicken bearbeiten</a:t>
            </a:r>
            <a:endParaRPr lang="de-DE" dirty="0"/>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r>
              <a:rPr lang="de-DE" smtClean="0"/>
              <a:t> Seite </a:t>
            </a:r>
            <a:fld id="{895CD297-5E7D-4FCF-9578-B701FA8456D1}" type="slidenum">
              <a:rPr lang="de-DE" smtClean="0"/>
              <a:pPr/>
              <a:t>‹Nr.›</a:t>
            </a:fld>
            <a:endParaRPr lang="de-DE" dirty="0"/>
          </a:p>
        </p:txBody>
      </p:sp>
      <p:pic>
        <p:nvPicPr>
          <p:cNvPr id="11" name="Bild 4" descr="Unbenannt-1.png"/>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6876256" y="89272"/>
            <a:ext cx="2024127" cy="754286"/>
          </a:xfrm>
          <a:prstGeom prst="rect">
            <a:avLst/>
          </a:prstGeom>
          <a:noFill/>
          <a:ln w="9525">
            <a:noFill/>
            <a:miter lim="800000"/>
            <a:headEnd/>
            <a:tailEnd/>
          </a:ln>
        </p:spPr>
      </p:pic>
    </p:spTree>
    <p:extLst>
      <p:ext uri="{BB962C8B-B14F-4D97-AF65-F5344CB8AC3E}">
        <p14:creationId xmlns:p14="http://schemas.microsoft.com/office/powerpoint/2010/main" val="30544190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9_Titelfolie">
    <p:spTree>
      <p:nvGrpSpPr>
        <p:cNvPr id="1" name=""/>
        <p:cNvGrpSpPr/>
        <p:nvPr/>
      </p:nvGrpSpPr>
      <p:grpSpPr>
        <a:xfrm>
          <a:off x="0" y="0"/>
          <a:ext cx="0" cy="0"/>
          <a:chOff x="0" y="0"/>
          <a:chExt cx="0" cy="0"/>
        </a:xfrm>
      </p:grpSpPr>
      <p:sp>
        <p:nvSpPr>
          <p:cNvPr id="8" name="Datumsplatzhalter 7"/>
          <p:cNvSpPr>
            <a:spLocks noGrp="1"/>
          </p:cNvSpPr>
          <p:nvPr>
            <p:ph type="dt" sz="half" idx="15"/>
          </p:nvPr>
        </p:nvSpPr>
        <p:spPr/>
        <p:txBody>
          <a:bodyPr/>
          <a:lstStyle/>
          <a:p>
            <a:endParaRPr lang="de-DE" dirty="0"/>
          </a:p>
        </p:txBody>
      </p:sp>
      <p:sp>
        <p:nvSpPr>
          <p:cNvPr id="9" name="Fußzeilenplatzhalter 8"/>
          <p:cNvSpPr>
            <a:spLocks noGrp="1"/>
          </p:cNvSpPr>
          <p:nvPr>
            <p:ph type="ftr" sz="quarter" idx="16"/>
          </p:nvPr>
        </p:nvSpPr>
        <p:spPr/>
        <p:txBody>
          <a:bodyPr/>
          <a:lstStyle/>
          <a:p>
            <a:endParaRPr lang="de-DE" dirty="0"/>
          </a:p>
        </p:txBody>
      </p:sp>
      <p:sp>
        <p:nvSpPr>
          <p:cNvPr id="10" name="Foliennummernplatzhalter 9"/>
          <p:cNvSpPr>
            <a:spLocks noGrp="1"/>
          </p:cNvSpPr>
          <p:nvPr>
            <p:ph type="sldNum" sz="quarter" idx="17"/>
          </p:nvPr>
        </p:nvSpPr>
        <p:spPr/>
        <p:txBody>
          <a:bodyPr/>
          <a:lstStyle/>
          <a:p>
            <a:r>
              <a:rPr lang="de-DE" smtClean="0"/>
              <a:t> Seite </a:t>
            </a:r>
            <a:fld id="{895CD297-5E7D-4FCF-9578-B701FA8456D1}" type="slidenum">
              <a:rPr lang="de-DE" smtClean="0"/>
              <a:pPr/>
              <a:t>‹Nr.›</a:t>
            </a:fld>
            <a:endParaRPr lang="de-DE" dirty="0"/>
          </a:p>
        </p:txBody>
      </p:sp>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11" name="Inhaltsplatzhalter 2"/>
          <p:cNvSpPr>
            <a:spLocks noGrp="1"/>
          </p:cNvSpPr>
          <p:nvPr>
            <p:ph sz="half" idx="1"/>
          </p:nvPr>
        </p:nvSpPr>
        <p:spPr>
          <a:xfrm>
            <a:off x="611187" y="1131590"/>
            <a:ext cx="6840537" cy="3816648"/>
          </a:xfrm>
        </p:spPr>
        <p:txBody>
          <a:bodyPr anchor="ctr">
            <a:normAutofit/>
          </a:bodyPr>
          <a:lstStyle>
            <a:lvl1pPr marL="0" indent="0">
              <a:buNone/>
              <a:defRPr sz="1800">
                <a:latin typeface="AkkuratStd" pitchFamily="34" charset="0"/>
              </a:defRPr>
            </a:lvl1pPr>
            <a:lvl2pPr marL="457200" indent="0">
              <a:buNone/>
              <a:defRPr sz="1800">
                <a:latin typeface="AkkuratStd" pitchFamily="34" charset="0"/>
              </a:defRPr>
            </a:lvl2pPr>
            <a:lvl3pPr marL="914400" indent="0">
              <a:buNone/>
              <a:defRPr sz="1800">
                <a:latin typeface="AkkuratStd" pitchFamily="34" charset="0"/>
              </a:defRPr>
            </a:lvl3pPr>
            <a:lvl4pPr marL="1371600" indent="0">
              <a:buNone/>
              <a:defRPr sz="1800">
                <a:latin typeface="AkkuratStd" pitchFamily="34" charset="0"/>
              </a:defRPr>
            </a:lvl4pPr>
            <a:lvl5pPr marL="1828800" indent="0">
              <a:buNone/>
              <a:defRPr sz="1800">
                <a:latin typeface="AkkuratStd" pitchFamily="34" charset="0"/>
              </a:defRPr>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180587368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3" name="Inhaltsplatzhalter 2"/>
          <p:cNvSpPr>
            <a:spLocks noGrp="1"/>
          </p:cNvSpPr>
          <p:nvPr>
            <p:ph sz="half" idx="1"/>
          </p:nvPr>
        </p:nvSpPr>
        <p:spPr>
          <a:xfrm>
            <a:off x="593577" y="1708150"/>
            <a:ext cx="3384000" cy="3240088"/>
          </a:xfrm>
        </p:spPr>
        <p:txBody>
          <a:bodyPr anchor="ctr">
            <a:normAutofit/>
          </a:bodyPr>
          <a:lstStyle>
            <a:lvl1pPr>
              <a:defRPr sz="1800">
                <a:latin typeface="AkkuratStd" pitchFamily="34" charset="0"/>
              </a:defRPr>
            </a:lvl1pPr>
            <a:lvl2pPr>
              <a:defRPr sz="1800">
                <a:latin typeface="AkkuratStd" pitchFamily="34" charset="0"/>
              </a:defRPr>
            </a:lvl2pPr>
            <a:lvl3pPr>
              <a:defRPr sz="1800">
                <a:latin typeface="AkkuratStd" pitchFamily="34" charset="0"/>
              </a:defRPr>
            </a:lvl3pPr>
            <a:lvl4pPr>
              <a:defRPr sz="1800">
                <a:latin typeface="AkkuratStd" pitchFamily="34" charset="0"/>
              </a:defRPr>
            </a:lvl4pPr>
            <a:lvl5pPr>
              <a:defRPr sz="1800">
                <a:latin typeface="AkkuratStd" pitchFamily="34" charset="0"/>
              </a:defRPr>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Inhaltsplatzhalter 3"/>
          <p:cNvSpPr>
            <a:spLocks noGrp="1"/>
          </p:cNvSpPr>
          <p:nvPr>
            <p:ph sz="half" idx="2"/>
          </p:nvPr>
        </p:nvSpPr>
        <p:spPr>
          <a:xfrm>
            <a:off x="4039125" y="1708150"/>
            <a:ext cx="3384000" cy="3240088"/>
          </a:xfrm>
        </p:spPr>
        <p:txBody>
          <a:bodyPr anchor="ctr">
            <a:normAutofit/>
          </a:bodyPr>
          <a:lstStyle>
            <a:lvl1pPr>
              <a:defRPr sz="1800">
                <a:latin typeface="AkkuratStd" pitchFamily="34" charset="0"/>
              </a:defRPr>
            </a:lvl1pPr>
            <a:lvl2pPr>
              <a:defRPr sz="1800">
                <a:latin typeface="AkkuratStd" pitchFamily="34" charset="0"/>
              </a:defRPr>
            </a:lvl2pPr>
            <a:lvl3pPr>
              <a:defRPr sz="1800">
                <a:latin typeface="AkkuratStd" pitchFamily="34" charset="0"/>
              </a:defRPr>
            </a:lvl3pPr>
            <a:lvl4pPr>
              <a:defRPr sz="1800">
                <a:latin typeface="AkkuratStd" pitchFamily="34" charset="0"/>
              </a:defRPr>
            </a:lvl4pPr>
            <a:lvl5pPr>
              <a:defRPr sz="1800">
                <a:latin typeface="AkkuratStd" pitchFamily="34" charset="0"/>
              </a:defRPr>
            </a:lvl5pPr>
            <a:lvl6pPr>
              <a:defRPr sz="1800"/>
            </a:lvl6pPr>
            <a:lvl7pPr>
              <a:defRPr sz="1800"/>
            </a:lvl7pPr>
            <a:lvl8pPr>
              <a:defRPr sz="1800"/>
            </a:lvl8pPr>
            <a:lvl9pPr>
              <a:defRPr sz="18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r>
              <a:rPr lang="de-DE" smtClean="0"/>
              <a:t> Seite </a:t>
            </a:r>
            <a:fld id="{895CD297-5E7D-4FCF-9578-B701FA8456D1}" type="slidenum">
              <a:rPr lang="de-DE" smtClean="0"/>
              <a:pPr/>
              <a:t>‹Nr.›</a:t>
            </a:fld>
            <a:endParaRPr lang="de-DE" dirty="0"/>
          </a:p>
        </p:txBody>
      </p:sp>
    </p:spTree>
    <p:extLst>
      <p:ext uri="{BB962C8B-B14F-4D97-AF65-F5344CB8AC3E}">
        <p14:creationId xmlns:p14="http://schemas.microsoft.com/office/powerpoint/2010/main" val="195650283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6" name="Inhaltsplatzhalter 5"/>
          <p:cNvSpPr>
            <a:spLocks noGrp="1"/>
          </p:cNvSpPr>
          <p:nvPr>
            <p:ph sz="quarter" idx="4"/>
          </p:nvPr>
        </p:nvSpPr>
        <p:spPr>
          <a:xfrm>
            <a:off x="2699792" y="1708150"/>
            <a:ext cx="4751933" cy="3240088"/>
          </a:xfrm>
        </p:spPr>
        <p:txBody>
          <a:bodyPr/>
          <a:lstStyle>
            <a:lvl1pPr>
              <a:defRPr sz="1800">
                <a:latin typeface="AkkuratStd" pitchFamily="34" charset="0"/>
              </a:defRPr>
            </a:lvl1pPr>
            <a:lvl2pPr>
              <a:defRPr sz="1800">
                <a:latin typeface="AkkuratStd" pitchFamily="34" charset="0"/>
              </a:defRPr>
            </a:lvl2pPr>
            <a:lvl3pPr>
              <a:defRPr sz="1800">
                <a:latin typeface="AkkuratStd" pitchFamily="34" charset="0"/>
              </a:defRPr>
            </a:lvl3pPr>
            <a:lvl4pPr>
              <a:defRPr sz="1800">
                <a:latin typeface="AkkuratStd" pitchFamily="34" charset="0"/>
              </a:defRPr>
            </a:lvl4pPr>
            <a:lvl5pPr>
              <a:defRPr sz="1800">
                <a:latin typeface="AkkuratStd" pitchFamily="34" charset="0"/>
              </a:defRPr>
            </a:lvl5pPr>
            <a:lvl6pPr>
              <a:defRPr sz="1600"/>
            </a:lvl6pPr>
            <a:lvl7pPr>
              <a:defRPr sz="1600"/>
            </a:lvl7pPr>
            <a:lvl8pPr>
              <a:defRPr sz="1600"/>
            </a:lvl8pPr>
            <a:lvl9pPr>
              <a:defRPr sz="16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1" name="Titel 10"/>
          <p:cNvSpPr>
            <a:spLocks noGrp="1"/>
          </p:cNvSpPr>
          <p:nvPr>
            <p:ph type="title"/>
          </p:nvPr>
        </p:nvSpPr>
        <p:spPr/>
        <p:txBody>
          <a:bodyPr/>
          <a:lstStyle/>
          <a:p>
            <a:r>
              <a:rPr lang="de-DE" dirty="0" smtClean="0"/>
              <a:t>Titelmasterformat durch Klicken bearbeiten</a:t>
            </a:r>
            <a:endParaRPr lang="de-DE" dirty="0"/>
          </a:p>
        </p:txBody>
      </p:sp>
      <p:sp>
        <p:nvSpPr>
          <p:cNvPr id="12" name="Datumsplatzhalter 11"/>
          <p:cNvSpPr>
            <a:spLocks noGrp="1"/>
          </p:cNvSpPr>
          <p:nvPr>
            <p:ph type="dt" sz="half" idx="14"/>
          </p:nvPr>
        </p:nvSpPr>
        <p:spPr/>
        <p:txBody>
          <a:bodyPr/>
          <a:lstStyle/>
          <a:p>
            <a:endParaRPr lang="de-DE" dirty="0"/>
          </a:p>
        </p:txBody>
      </p:sp>
      <p:sp>
        <p:nvSpPr>
          <p:cNvPr id="13" name="Fußzeilenplatzhalter 12"/>
          <p:cNvSpPr>
            <a:spLocks noGrp="1"/>
          </p:cNvSpPr>
          <p:nvPr>
            <p:ph type="ftr" sz="quarter" idx="15"/>
          </p:nvPr>
        </p:nvSpPr>
        <p:spPr/>
        <p:txBody>
          <a:bodyPr/>
          <a:lstStyle/>
          <a:p>
            <a:endParaRPr lang="de-DE" dirty="0"/>
          </a:p>
        </p:txBody>
      </p:sp>
      <p:sp>
        <p:nvSpPr>
          <p:cNvPr id="14" name="Foliennummernplatzhalter 13"/>
          <p:cNvSpPr>
            <a:spLocks noGrp="1"/>
          </p:cNvSpPr>
          <p:nvPr>
            <p:ph type="sldNum" sz="quarter" idx="16"/>
          </p:nvPr>
        </p:nvSpPr>
        <p:spPr/>
        <p:txBody>
          <a:bodyPr/>
          <a:lstStyle/>
          <a:p>
            <a:r>
              <a:rPr lang="de-DE" smtClean="0"/>
              <a:t> Seite </a:t>
            </a:r>
            <a:fld id="{895CD297-5E7D-4FCF-9578-B701FA8456D1}" type="slidenum">
              <a:rPr lang="de-DE" smtClean="0"/>
              <a:pPr/>
              <a:t>‹Nr.›</a:t>
            </a:fld>
            <a:endParaRPr lang="de-DE" dirty="0"/>
          </a:p>
        </p:txBody>
      </p:sp>
      <p:sp>
        <p:nvSpPr>
          <p:cNvPr id="15" name="Textplatzhalter 5"/>
          <p:cNvSpPr>
            <a:spLocks noGrp="1"/>
          </p:cNvSpPr>
          <p:nvPr>
            <p:ph type="body" sz="quarter" idx="17"/>
          </p:nvPr>
        </p:nvSpPr>
        <p:spPr>
          <a:xfrm>
            <a:off x="611188" y="1708150"/>
            <a:ext cx="2088604" cy="3240088"/>
          </a:xfrm>
          <a:prstGeom prst="rect">
            <a:avLst/>
          </a:prstGeom>
        </p:spPr>
        <p:txBody>
          <a:bodyPr lIns="71579" tIns="35790" rIns="71579" bIns="35790" numCol="1" anchor="t">
            <a:noAutofit/>
          </a:bodyPr>
          <a:lstStyle>
            <a:lvl1pPr marL="0" indent="0" algn="l">
              <a:buNone/>
              <a:defRPr sz="1800" b="0">
                <a:solidFill>
                  <a:schemeClr val="tx1"/>
                </a:solidFill>
                <a:latin typeface="AkkuratStd" pitchFamily="34" charset="0"/>
              </a:defRPr>
            </a:lvl1pPr>
            <a:lvl2pPr marL="357896" indent="0">
              <a:buNone/>
              <a:defRPr sz="1400" b="1"/>
            </a:lvl2pPr>
            <a:lvl3pPr marL="715792" indent="0">
              <a:buNone/>
              <a:defRPr sz="1400" b="1"/>
            </a:lvl3pPr>
            <a:lvl4pPr marL="1073688" indent="0">
              <a:buNone/>
              <a:defRPr sz="1400" b="1"/>
            </a:lvl4pPr>
            <a:lvl5pPr marL="1431585" indent="0">
              <a:buNone/>
              <a:defRPr sz="1400" b="1"/>
            </a:lvl5pPr>
          </a:lstStyle>
          <a:p>
            <a:pPr lvl="0"/>
            <a:r>
              <a:rPr lang="de-DE" dirty="0" smtClean="0"/>
              <a:t>Textmasterformat bearbeiten</a:t>
            </a:r>
          </a:p>
        </p:txBody>
      </p:sp>
    </p:spTree>
    <p:extLst>
      <p:ext uri="{BB962C8B-B14F-4D97-AF65-F5344CB8AC3E}">
        <p14:creationId xmlns:p14="http://schemas.microsoft.com/office/powerpoint/2010/main" val="353778797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r>
              <a:rPr lang="de-DE" smtClean="0"/>
              <a:t> Seite </a:t>
            </a:r>
            <a:fld id="{895CD297-5E7D-4FCF-9578-B701FA8456D1}" type="slidenum">
              <a:rPr lang="de-DE" smtClean="0"/>
              <a:pPr/>
              <a:t>‹Nr.›</a:t>
            </a:fld>
            <a:endParaRPr lang="de-DE" dirty="0"/>
          </a:p>
        </p:txBody>
      </p:sp>
    </p:spTree>
    <p:extLst>
      <p:ext uri="{BB962C8B-B14F-4D97-AF65-F5344CB8AC3E}">
        <p14:creationId xmlns:p14="http://schemas.microsoft.com/office/powerpoint/2010/main" val="346382522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Letzte Seite I">
    <p:spTree>
      <p:nvGrpSpPr>
        <p:cNvPr id="1" name=""/>
        <p:cNvGrpSpPr/>
        <p:nvPr/>
      </p:nvGrpSpPr>
      <p:grpSpPr>
        <a:xfrm>
          <a:off x="0" y="0"/>
          <a:ext cx="0" cy="0"/>
          <a:chOff x="0" y="0"/>
          <a:chExt cx="0" cy="0"/>
        </a:xfrm>
      </p:grpSpPr>
      <p:pic>
        <p:nvPicPr>
          <p:cNvPr id="7" name="Bild 12"/>
          <p:cNvPicPr>
            <a:picLocks noChangeAspect="1"/>
          </p:cNvPicPr>
          <p:nvPr userDrawn="1"/>
        </p:nvPicPr>
        <p:blipFill rotWithShape="1">
          <a:blip r:embed="rId2" cstate="print">
            <a:extLst>
              <a:ext uri="{28A0092B-C50C-407E-A947-70E740481C1C}">
                <a14:useLocalDpi xmlns:a14="http://schemas.microsoft.com/office/drawing/2010/main"/>
              </a:ext>
            </a:extLst>
          </a:blip>
          <a:srcRect l="-1" r="-7173"/>
          <a:stretch/>
        </p:blipFill>
        <p:spPr bwMode="auto">
          <a:xfrm>
            <a:off x="-36512" y="0"/>
            <a:ext cx="7280069" cy="5143500"/>
          </a:xfrm>
          <a:prstGeom prst="rect">
            <a:avLst/>
          </a:prstGeom>
          <a:noFill/>
          <a:ln w="9525">
            <a:noFill/>
            <a:miter lim="800000"/>
            <a:headEnd/>
            <a:tailEnd/>
          </a:ln>
        </p:spPr>
      </p:pic>
      <p:pic>
        <p:nvPicPr>
          <p:cNvPr id="13" name="Bild 4" descr="Unbenannt-1.png"/>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5868144" y="220663"/>
            <a:ext cx="3029601" cy="1128973"/>
          </a:xfrm>
          <a:prstGeom prst="rect">
            <a:avLst/>
          </a:prstGeom>
          <a:noFill/>
          <a:ln w="9525">
            <a:noFill/>
            <a:miter lim="800000"/>
            <a:headEnd/>
            <a:tailEnd/>
          </a:ln>
        </p:spPr>
      </p:pic>
      <p:sp>
        <p:nvSpPr>
          <p:cNvPr id="16" name="Rechteck 11"/>
          <p:cNvSpPr/>
          <p:nvPr userDrawn="1"/>
        </p:nvSpPr>
        <p:spPr>
          <a:xfrm>
            <a:off x="611188" y="411510"/>
            <a:ext cx="5761012" cy="4536728"/>
          </a:xfrm>
          <a:prstGeom prst="rect">
            <a:avLst/>
          </a:prstGeom>
        </p:spPr>
        <p:txBody>
          <a:bodyPr lIns="71579" tIns="35790" rIns="71579" bIns="35790" anchor="b">
            <a:noAutofit/>
          </a:bodyPr>
          <a:lstStyle/>
          <a:p>
            <a:r>
              <a:rPr lang="de-DE" sz="1800" kern="1200" dirty="0" smtClean="0">
                <a:solidFill>
                  <a:schemeClr val="tx1"/>
                </a:solidFill>
                <a:effectLst/>
                <a:latin typeface="AkkuratStd" pitchFamily="34" charset="0"/>
                <a:ea typeface="+mn-ea"/>
                <a:cs typeface="+mn-cs"/>
              </a:rPr>
              <a:t>Alle Inhalte der Präsentation sind frei verfügbar und können (auch kommerziell) weiterverwendet</a:t>
            </a:r>
            <a:r>
              <a:rPr lang="de-DE" sz="1800" kern="1200" baseline="0" dirty="0" smtClean="0">
                <a:solidFill>
                  <a:schemeClr val="tx1"/>
                </a:solidFill>
                <a:effectLst/>
                <a:latin typeface="AkkuratStd" pitchFamily="34" charset="0"/>
                <a:ea typeface="+mn-ea"/>
                <a:cs typeface="+mn-cs"/>
              </a:rPr>
              <a:t> werden.</a:t>
            </a:r>
          </a:p>
          <a:p>
            <a:endParaRPr lang="de-DE" sz="1800" kern="1200" baseline="0" dirty="0" smtClean="0">
              <a:solidFill>
                <a:schemeClr val="tx1"/>
              </a:solidFill>
              <a:effectLst/>
              <a:latin typeface="AkkuratStd" pitchFamily="34" charset="0"/>
              <a:ea typeface="+mn-ea"/>
              <a:cs typeface="+mn-cs"/>
            </a:endParaRPr>
          </a:p>
          <a:p>
            <a:r>
              <a:rPr lang="de-DE" sz="1800" kern="1200" baseline="0" dirty="0" smtClean="0">
                <a:solidFill>
                  <a:schemeClr val="tx1"/>
                </a:solidFill>
                <a:effectLst/>
                <a:latin typeface="AkkuratStd" pitchFamily="34" charset="0"/>
                <a:ea typeface="+mn-ea"/>
                <a:cs typeface="+mn-cs"/>
              </a:rPr>
              <a:t>Als Gegenleistung wird vereinbart, die Folien wie folgt zu kennzeichnen:</a:t>
            </a:r>
          </a:p>
          <a:p>
            <a:endParaRPr lang="de-DE" sz="1800" kern="1200" baseline="0" dirty="0" smtClean="0">
              <a:solidFill>
                <a:schemeClr val="tx1"/>
              </a:solidFill>
              <a:effectLst/>
              <a:latin typeface="AkkuratStd"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i="1" kern="1200" dirty="0" smtClean="0">
                <a:solidFill>
                  <a:schemeClr val="tx1"/>
                </a:solidFill>
                <a:effectLst/>
                <a:latin typeface="AkkuratStd" pitchFamily="34" charset="0"/>
                <a:ea typeface="+mn-ea"/>
                <a:cs typeface="+mn-cs"/>
              </a:rPr>
              <a:t>CC-</a:t>
            </a:r>
            <a:r>
              <a:rPr lang="de-DE" sz="1800" i="1" kern="1200" dirty="0" err="1" smtClean="0">
                <a:solidFill>
                  <a:schemeClr val="tx1"/>
                </a:solidFill>
                <a:effectLst/>
                <a:latin typeface="AkkuratStd" pitchFamily="34" charset="0"/>
                <a:ea typeface="+mn-ea"/>
                <a:cs typeface="+mn-cs"/>
              </a:rPr>
              <a:t>by</a:t>
            </a:r>
            <a:r>
              <a:rPr lang="de-DE" sz="1800" i="1" kern="1200" dirty="0" smtClean="0">
                <a:solidFill>
                  <a:schemeClr val="tx1"/>
                </a:solidFill>
                <a:effectLst/>
                <a:latin typeface="AkkuratStd" pitchFamily="34" charset="0"/>
                <a:ea typeface="+mn-ea"/>
                <a:cs typeface="+mn-cs"/>
              </a:rPr>
              <a:t>-Lizenz, Autor: Bernd Schmid</a:t>
            </a:r>
            <a:r>
              <a:rPr lang="de-DE" sz="1800" i="1" kern="1200" baseline="0" dirty="0" smtClean="0">
                <a:solidFill>
                  <a:schemeClr val="tx1"/>
                </a:solidFill>
                <a:effectLst/>
                <a:latin typeface="AkkuratStd" pitchFamily="34" charset="0"/>
                <a:ea typeface="+mn-ea"/>
                <a:cs typeface="+mn-cs"/>
              </a:rPr>
              <a:t> </a:t>
            </a:r>
            <a:r>
              <a:rPr lang="de-DE" sz="1800" i="1" kern="1200" dirty="0" smtClean="0">
                <a:solidFill>
                  <a:schemeClr val="tx1"/>
                </a:solidFill>
                <a:effectLst/>
                <a:latin typeface="AkkuratStd" pitchFamily="34" charset="0"/>
                <a:ea typeface="+mn-ea"/>
                <a:cs typeface="+mn-cs"/>
              </a:rPr>
              <a:t>für </a:t>
            </a:r>
            <a:r>
              <a:rPr lang="de-DE" sz="1800" i="1" u="sng" kern="1200" dirty="0" smtClean="0">
                <a:solidFill>
                  <a:schemeClr val="tx1"/>
                </a:solidFill>
                <a:effectLst/>
                <a:latin typeface="AkkuratStd" pitchFamily="34" charset="0"/>
                <a:ea typeface="+mn-ea"/>
                <a:cs typeface="+mn-cs"/>
                <a:hlinkClick r:id="rId4" tooltip="pb21.de - Web 2.0 in der politischen Bildung - ein &#10;Gemeinschaftsprojekt der bpb und des DGB Bildungswerks"/>
              </a:rPr>
              <a:t>isb-w.eu</a:t>
            </a:r>
            <a:r>
              <a:rPr lang="de-DE" sz="1800" i="1" kern="1200" dirty="0" smtClean="0">
                <a:solidFill>
                  <a:schemeClr val="tx1"/>
                </a:solidFill>
                <a:effectLst/>
                <a:latin typeface="AkkuratStd" pitchFamily="34" charset="0"/>
                <a:ea typeface="+mn-ea"/>
                <a:cs typeface="+mn-cs"/>
              </a:rPr>
              <a:t>.</a:t>
            </a:r>
            <a:endParaRPr lang="de-DE" sz="1400" dirty="0" smtClean="0">
              <a:latin typeface="AkkuratStd" pitchFamily="34" charset="0"/>
            </a:endParaRPr>
          </a:p>
          <a:p>
            <a:pPr defTabSz="389642" fontAlgn="auto">
              <a:spcBef>
                <a:spcPts val="0"/>
              </a:spcBef>
              <a:spcAft>
                <a:spcPts val="0"/>
              </a:spcAft>
              <a:defRPr/>
            </a:pPr>
            <a:endParaRPr lang="de-DE" sz="1400" dirty="0" smtClean="0">
              <a:latin typeface="AkkuratStd" pitchFamily="34" charset="0"/>
            </a:endParaRPr>
          </a:p>
          <a:p>
            <a:pPr defTabSz="389642" fontAlgn="auto">
              <a:spcBef>
                <a:spcPts val="0"/>
              </a:spcBef>
              <a:spcAft>
                <a:spcPts val="0"/>
              </a:spcAft>
              <a:defRPr/>
            </a:pPr>
            <a:endParaRPr lang="de-DE" sz="1400" dirty="0" smtClean="0">
              <a:latin typeface="AkkuratStd" pitchFamily="34" charset="0"/>
            </a:endParaRPr>
          </a:p>
          <a:p>
            <a:pPr defTabSz="389642" fontAlgn="auto">
              <a:spcBef>
                <a:spcPts val="0"/>
              </a:spcBef>
              <a:spcAft>
                <a:spcPts val="0"/>
              </a:spcAft>
              <a:defRPr/>
            </a:pPr>
            <a:endParaRPr lang="de-DE" sz="1400" dirty="0" smtClean="0">
              <a:latin typeface="AkkuratStd" pitchFamily="34" charset="0"/>
            </a:endParaRPr>
          </a:p>
          <a:p>
            <a:pPr defTabSz="389642" fontAlgn="auto">
              <a:spcBef>
                <a:spcPts val="0"/>
              </a:spcBef>
              <a:spcAft>
                <a:spcPts val="0"/>
              </a:spcAft>
              <a:defRPr/>
            </a:pPr>
            <a:endParaRPr lang="de-DE" sz="1400" dirty="0" smtClean="0">
              <a:latin typeface="AkkuratStd" pitchFamily="34" charset="0"/>
            </a:endParaRPr>
          </a:p>
          <a:p>
            <a:pPr defTabSz="389642" fontAlgn="auto">
              <a:spcBef>
                <a:spcPts val="0"/>
              </a:spcBef>
              <a:spcAft>
                <a:spcPts val="0"/>
              </a:spcAft>
              <a:defRPr/>
            </a:pPr>
            <a:r>
              <a:rPr lang="de-DE" sz="1400" dirty="0" smtClean="0">
                <a:latin typeface="AkkuratStd" pitchFamily="34" charset="0"/>
              </a:rPr>
              <a:t>Mehr</a:t>
            </a:r>
            <a:r>
              <a:rPr lang="de-DE" sz="1400" baseline="0" dirty="0" smtClean="0">
                <a:latin typeface="AkkuratStd" pitchFamily="34" charset="0"/>
              </a:rPr>
              <a:t> Informationen zur genannten </a:t>
            </a:r>
            <a:r>
              <a:rPr lang="de-DE" sz="1400" baseline="0" dirty="0" err="1" smtClean="0">
                <a:latin typeface="AkkuratStd" pitchFamily="34" charset="0"/>
              </a:rPr>
              <a:t>CreativeCommons</a:t>
            </a:r>
            <a:r>
              <a:rPr lang="de-DE" sz="1400" baseline="0" dirty="0" smtClean="0">
                <a:latin typeface="AkkuratStd" pitchFamily="34" charset="0"/>
              </a:rPr>
              <a:t> Lizenz gibt es unter: </a:t>
            </a:r>
            <a:r>
              <a:rPr lang="de-DE" sz="1400" u="sng" kern="1200" dirty="0" smtClean="0">
                <a:solidFill>
                  <a:schemeClr val="tx1"/>
                </a:solidFill>
                <a:effectLst/>
                <a:latin typeface="AkkuratStd" pitchFamily="34" charset="0"/>
                <a:ea typeface="+mn-ea"/>
                <a:cs typeface="+mn-cs"/>
                <a:hlinkClick r:id="rId5" tooltip="Wie können Sie unsere Inhalte &#10;weiterverwenden?"/>
              </a:rPr>
              <a:t>http://de.creativecommons.org/was-ist-cc/</a:t>
            </a:r>
            <a:endParaRPr lang="de-DE" sz="1400" baseline="0" dirty="0" smtClean="0">
              <a:latin typeface="AkkuratStd" pitchFamily="34" charset="0"/>
            </a:endParaRPr>
          </a:p>
        </p:txBody>
      </p:sp>
      <p:pic>
        <p:nvPicPr>
          <p:cNvPr id="19" name="Bild 1" descr="by-1.png"/>
          <p:cNvPicPr>
            <a:picLocks noChangeAspect="1"/>
          </p:cNvPicPr>
          <p:nvPr userDrawn="1"/>
        </p:nvPicPr>
        <p:blipFill>
          <a:blip r:embed="rId6" cstate="print">
            <a:extLst>
              <a:ext uri="{28A0092B-C50C-407E-A947-70E740481C1C}">
                <a14:useLocalDpi xmlns:a14="http://schemas.microsoft.com/office/drawing/2010/main"/>
              </a:ext>
            </a:extLst>
          </a:blip>
          <a:srcRect/>
          <a:stretch>
            <a:fillRect/>
          </a:stretch>
        </p:blipFill>
        <p:spPr bwMode="auto">
          <a:xfrm>
            <a:off x="683568" y="4114285"/>
            <a:ext cx="736447" cy="257665"/>
          </a:xfrm>
          <a:prstGeom prst="rect">
            <a:avLst/>
          </a:prstGeom>
          <a:noFill/>
          <a:ln w="9525">
            <a:noFill/>
            <a:miter lim="800000"/>
            <a:headEnd/>
            <a:tailEnd/>
          </a:ln>
        </p:spPr>
      </p:pic>
      <p:sp>
        <p:nvSpPr>
          <p:cNvPr id="2" name="Textfeld 1"/>
          <p:cNvSpPr txBox="1"/>
          <p:nvPr userDrawn="1"/>
        </p:nvSpPr>
        <p:spPr>
          <a:xfrm>
            <a:off x="6732240" y="3378354"/>
            <a:ext cx="2454822" cy="1569660"/>
          </a:xfrm>
          <a:prstGeom prst="rect">
            <a:avLst/>
          </a:prstGeom>
          <a:noFill/>
        </p:spPr>
        <p:txBody>
          <a:bodyPr wrap="square" rtlCol="0" anchor="b">
            <a:spAutoFit/>
          </a:bodyPr>
          <a:lstStyle/>
          <a:p>
            <a:pPr defTabSz="389642" fontAlgn="auto">
              <a:spcBef>
                <a:spcPts val="0"/>
              </a:spcBef>
              <a:spcAft>
                <a:spcPts val="0"/>
              </a:spcAft>
              <a:defRPr/>
            </a:pPr>
            <a:r>
              <a:rPr lang="de-DE" sz="1600" dirty="0" smtClean="0">
                <a:solidFill>
                  <a:srgbClr val="912133"/>
                </a:solidFill>
                <a:latin typeface="Akkurat-Bold"/>
              </a:rPr>
              <a:t>isb</a:t>
            </a:r>
            <a:r>
              <a:rPr lang="de-DE" sz="1600" dirty="0" smtClean="0">
                <a:solidFill>
                  <a:srgbClr val="912133"/>
                </a:solidFill>
                <a:latin typeface="Akkurat-Light"/>
              </a:rPr>
              <a:t> GmbH </a:t>
            </a:r>
          </a:p>
          <a:p>
            <a:pPr defTabSz="389642" fontAlgn="auto">
              <a:spcBef>
                <a:spcPts val="0"/>
              </a:spcBef>
              <a:spcAft>
                <a:spcPts val="0"/>
              </a:spcAft>
              <a:defRPr/>
            </a:pPr>
            <a:r>
              <a:rPr lang="de-DE" sz="1600" dirty="0" smtClean="0">
                <a:solidFill>
                  <a:srgbClr val="912133"/>
                </a:solidFill>
                <a:latin typeface="Akkurat-Light"/>
              </a:rPr>
              <a:t>Schlosshof 1</a:t>
            </a:r>
            <a:endParaRPr lang="de-DE" sz="1600" baseline="0" dirty="0" smtClean="0">
              <a:solidFill>
                <a:srgbClr val="912133"/>
              </a:solidFill>
              <a:latin typeface="Akkurat-Light"/>
            </a:endParaRPr>
          </a:p>
          <a:p>
            <a:pPr defTabSz="389642" fontAlgn="auto">
              <a:spcBef>
                <a:spcPts val="0"/>
              </a:spcBef>
              <a:spcAft>
                <a:spcPts val="0"/>
              </a:spcAft>
              <a:defRPr/>
            </a:pPr>
            <a:r>
              <a:rPr lang="de-DE" sz="1600" dirty="0" smtClean="0">
                <a:solidFill>
                  <a:srgbClr val="912133"/>
                </a:solidFill>
                <a:latin typeface="Akkurat-Light"/>
              </a:rPr>
              <a:t>69168 Wiesloch</a:t>
            </a:r>
          </a:p>
          <a:p>
            <a:pPr defTabSz="389642" fontAlgn="auto">
              <a:spcBef>
                <a:spcPts val="0"/>
              </a:spcBef>
              <a:spcAft>
                <a:spcPts val="0"/>
              </a:spcAft>
              <a:defRPr/>
            </a:pPr>
            <a:r>
              <a:rPr lang="de-DE" sz="1600" dirty="0" smtClean="0">
                <a:solidFill>
                  <a:srgbClr val="912133"/>
                </a:solidFill>
                <a:latin typeface="Akkurat-Light"/>
              </a:rPr>
              <a:t>Fon: +49 (0)6222 81880</a:t>
            </a:r>
          </a:p>
          <a:p>
            <a:pPr defTabSz="389642" fontAlgn="auto">
              <a:spcBef>
                <a:spcPts val="0"/>
              </a:spcBef>
              <a:spcAft>
                <a:spcPts val="0"/>
              </a:spcAft>
              <a:defRPr/>
            </a:pPr>
            <a:r>
              <a:rPr lang="de-DE" sz="1600" dirty="0" smtClean="0">
                <a:solidFill>
                  <a:srgbClr val="912133"/>
                </a:solidFill>
                <a:latin typeface="Akkurat-Light"/>
              </a:rPr>
              <a:t>info@isb-w.eu</a:t>
            </a:r>
          </a:p>
          <a:p>
            <a:pPr defTabSz="389642" fontAlgn="auto">
              <a:spcBef>
                <a:spcPts val="0"/>
              </a:spcBef>
              <a:spcAft>
                <a:spcPts val="0"/>
              </a:spcAft>
              <a:defRPr/>
            </a:pPr>
            <a:r>
              <a:rPr lang="de-DE" sz="1600" dirty="0" smtClean="0">
                <a:solidFill>
                  <a:srgbClr val="912133"/>
                </a:solidFill>
                <a:latin typeface="Akkurat-Light"/>
              </a:rPr>
              <a:t>www.isb-w.eu</a:t>
            </a:r>
          </a:p>
        </p:txBody>
      </p:sp>
    </p:spTree>
    <p:extLst>
      <p:ext uri="{BB962C8B-B14F-4D97-AF65-F5344CB8AC3E}">
        <p14:creationId xmlns:p14="http://schemas.microsoft.com/office/powerpoint/2010/main" val="14645075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Letzte Seite I">
    <p:spTree>
      <p:nvGrpSpPr>
        <p:cNvPr id="1" name=""/>
        <p:cNvGrpSpPr/>
        <p:nvPr/>
      </p:nvGrpSpPr>
      <p:grpSpPr>
        <a:xfrm>
          <a:off x="0" y="0"/>
          <a:ext cx="0" cy="0"/>
          <a:chOff x="0" y="0"/>
          <a:chExt cx="0" cy="0"/>
        </a:xfrm>
      </p:grpSpPr>
      <p:pic>
        <p:nvPicPr>
          <p:cNvPr id="12" name="Bild 12"/>
          <p:cNvPicPr>
            <a:picLocks noChangeAspect="1"/>
          </p:cNvPicPr>
          <p:nvPr userDrawn="1"/>
        </p:nvPicPr>
        <p:blipFill rotWithShape="1">
          <a:blip r:embed="rId2" cstate="print">
            <a:extLst>
              <a:ext uri="{28A0092B-C50C-407E-A947-70E740481C1C}">
                <a14:useLocalDpi xmlns:a14="http://schemas.microsoft.com/office/drawing/2010/main"/>
              </a:ext>
            </a:extLst>
          </a:blip>
          <a:srcRect l="-1" r="-7173"/>
          <a:stretch/>
        </p:blipFill>
        <p:spPr bwMode="auto">
          <a:xfrm>
            <a:off x="-36512" y="0"/>
            <a:ext cx="7280069" cy="5143500"/>
          </a:xfrm>
          <a:prstGeom prst="rect">
            <a:avLst/>
          </a:prstGeom>
          <a:noFill/>
          <a:ln w="9525">
            <a:noFill/>
            <a:miter lim="800000"/>
            <a:headEnd/>
            <a:tailEnd/>
          </a:ln>
        </p:spPr>
      </p:pic>
      <p:pic>
        <p:nvPicPr>
          <p:cNvPr id="13" name="Bild 4" descr="Unbenannt-1.png"/>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5868144" y="220663"/>
            <a:ext cx="3029601" cy="1128973"/>
          </a:xfrm>
          <a:prstGeom prst="rect">
            <a:avLst/>
          </a:prstGeom>
          <a:noFill/>
          <a:ln w="9525">
            <a:noFill/>
            <a:miter lim="800000"/>
            <a:headEnd/>
            <a:tailEnd/>
          </a:ln>
        </p:spPr>
      </p:pic>
      <p:sp>
        <p:nvSpPr>
          <p:cNvPr id="16" name="Rechteck 11"/>
          <p:cNvSpPr/>
          <p:nvPr userDrawn="1"/>
        </p:nvSpPr>
        <p:spPr>
          <a:xfrm>
            <a:off x="611560" y="1131888"/>
            <a:ext cx="6144761" cy="3816350"/>
          </a:xfrm>
          <a:prstGeom prst="rect">
            <a:avLst/>
          </a:prstGeom>
        </p:spPr>
        <p:txBody>
          <a:bodyPr lIns="71579" tIns="35790" rIns="71579" bIns="35790" anchor="ctr">
            <a:noAutofit/>
          </a:bodyPr>
          <a:lstStyle/>
          <a:p>
            <a:pPr defTabSz="389642" fontAlgn="auto">
              <a:spcBef>
                <a:spcPts val="0"/>
              </a:spcBef>
              <a:spcAft>
                <a:spcPts val="0"/>
              </a:spcAft>
              <a:defRPr/>
            </a:pPr>
            <a:endParaRPr lang="de-DE" sz="1600" dirty="0" smtClean="0">
              <a:latin typeface="AkkuratStd" pitchFamily="34" charset="0"/>
            </a:endParaRPr>
          </a:p>
        </p:txBody>
      </p:sp>
      <p:sp>
        <p:nvSpPr>
          <p:cNvPr id="3" name="Rechteck 2"/>
          <p:cNvSpPr/>
          <p:nvPr userDrawn="1"/>
        </p:nvSpPr>
        <p:spPr>
          <a:xfrm>
            <a:off x="611560" y="1707654"/>
            <a:ext cx="4572000" cy="2185214"/>
          </a:xfrm>
          <a:prstGeom prst="rect">
            <a:avLst/>
          </a:prstGeom>
        </p:spPr>
        <p:txBody>
          <a:bodyPr>
            <a:spAutoFit/>
          </a:bodyPr>
          <a:lstStyle/>
          <a:p>
            <a:pPr eaLnBrk="1" fontAlgn="auto" hangingPunct="1">
              <a:spcAft>
                <a:spcPts val="0"/>
              </a:spcAft>
              <a:buFont typeface="Arial" pitchFamily="34" charset="0"/>
              <a:buNone/>
              <a:defRPr/>
            </a:pPr>
            <a:r>
              <a:rPr lang="nb-NO" sz="2800" dirty="0" smtClean="0">
                <a:solidFill>
                  <a:srgbClr val="575984"/>
                </a:solidFill>
                <a:latin typeface="Akkurat-Bold"/>
              </a:rPr>
              <a:t>»</a:t>
            </a:r>
            <a:r>
              <a:rPr lang="de-DE" sz="2800" dirty="0" smtClean="0">
                <a:solidFill>
                  <a:srgbClr val="575984"/>
                </a:solidFill>
                <a:latin typeface="Akkurat-Bold"/>
              </a:rPr>
              <a:t>Das Entscheidende </a:t>
            </a:r>
          </a:p>
          <a:p>
            <a:pPr eaLnBrk="1" fontAlgn="auto" hangingPunct="1">
              <a:spcAft>
                <a:spcPts val="0"/>
              </a:spcAft>
              <a:buFont typeface="Arial" pitchFamily="34" charset="0"/>
              <a:buNone/>
              <a:defRPr/>
            </a:pPr>
            <a:r>
              <a:rPr lang="de-DE" sz="2800" dirty="0" smtClean="0">
                <a:solidFill>
                  <a:srgbClr val="575984"/>
                </a:solidFill>
                <a:latin typeface="Akkurat-Bold"/>
              </a:rPr>
              <a:t>ist selten verborgen, </a:t>
            </a:r>
          </a:p>
          <a:p>
            <a:pPr eaLnBrk="1" fontAlgn="auto" hangingPunct="1">
              <a:spcAft>
                <a:spcPts val="0"/>
              </a:spcAft>
              <a:buFont typeface="Arial" pitchFamily="34" charset="0"/>
              <a:buNone/>
              <a:defRPr/>
            </a:pPr>
            <a:r>
              <a:rPr lang="de-DE" sz="2800" dirty="0" smtClean="0">
                <a:solidFill>
                  <a:srgbClr val="575984"/>
                </a:solidFill>
                <a:latin typeface="Akkurat-Bold"/>
              </a:rPr>
              <a:t>eher bleibt es unbeachtet.«</a:t>
            </a:r>
          </a:p>
          <a:p>
            <a:pPr eaLnBrk="1" fontAlgn="auto" hangingPunct="1">
              <a:spcAft>
                <a:spcPts val="0"/>
              </a:spcAft>
              <a:buFont typeface="Arial" pitchFamily="34" charset="0"/>
              <a:buNone/>
              <a:defRPr/>
            </a:pPr>
            <a:endParaRPr lang="de-DE" sz="2800" dirty="0" smtClean="0">
              <a:solidFill>
                <a:srgbClr val="575984"/>
              </a:solidFill>
              <a:latin typeface="Akkurat-Bold"/>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sz="2000" dirty="0" smtClean="0">
                <a:solidFill>
                  <a:srgbClr val="575984"/>
                </a:solidFill>
                <a:latin typeface="Akkurat-Light"/>
              </a:rPr>
              <a:t>B. Schmid (1998) Originalton</a:t>
            </a:r>
          </a:p>
        </p:txBody>
      </p:sp>
      <p:sp>
        <p:nvSpPr>
          <p:cNvPr id="8" name="Textfeld 7"/>
          <p:cNvSpPr txBox="1"/>
          <p:nvPr userDrawn="1"/>
        </p:nvSpPr>
        <p:spPr>
          <a:xfrm>
            <a:off x="6732240" y="3378354"/>
            <a:ext cx="2454822" cy="1569660"/>
          </a:xfrm>
          <a:prstGeom prst="rect">
            <a:avLst/>
          </a:prstGeom>
          <a:noFill/>
        </p:spPr>
        <p:txBody>
          <a:bodyPr wrap="square" rtlCol="0" anchor="b">
            <a:spAutoFit/>
          </a:bodyPr>
          <a:lstStyle/>
          <a:p>
            <a:pPr defTabSz="389642" fontAlgn="auto">
              <a:spcBef>
                <a:spcPts val="0"/>
              </a:spcBef>
              <a:spcAft>
                <a:spcPts val="0"/>
              </a:spcAft>
              <a:defRPr/>
            </a:pPr>
            <a:r>
              <a:rPr lang="de-DE" sz="1600" dirty="0" smtClean="0">
                <a:solidFill>
                  <a:srgbClr val="912133"/>
                </a:solidFill>
                <a:latin typeface="Akkurat-Bold"/>
              </a:rPr>
              <a:t>isb</a:t>
            </a:r>
            <a:r>
              <a:rPr lang="de-DE" sz="1600" dirty="0" smtClean="0">
                <a:solidFill>
                  <a:srgbClr val="912133"/>
                </a:solidFill>
                <a:latin typeface="Akkurat-Light"/>
              </a:rPr>
              <a:t> GmbH </a:t>
            </a:r>
          </a:p>
          <a:p>
            <a:pPr defTabSz="389642" fontAlgn="auto">
              <a:spcBef>
                <a:spcPts val="0"/>
              </a:spcBef>
              <a:spcAft>
                <a:spcPts val="0"/>
              </a:spcAft>
              <a:defRPr/>
            </a:pPr>
            <a:r>
              <a:rPr lang="de-DE" sz="1600" dirty="0" smtClean="0">
                <a:solidFill>
                  <a:srgbClr val="912133"/>
                </a:solidFill>
                <a:latin typeface="Akkurat-Light"/>
              </a:rPr>
              <a:t>Schlosshof 1</a:t>
            </a:r>
            <a:endParaRPr lang="de-DE" sz="1600" baseline="0" dirty="0" smtClean="0">
              <a:solidFill>
                <a:srgbClr val="912133"/>
              </a:solidFill>
              <a:latin typeface="Akkurat-Light"/>
            </a:endParaRPr>
          </a:p>
          <a:p>
            <a:pPr defTabSz="389642" fontAlgn="auto">
              <a:spcBef>
                <a:spcPts val="0"/>
              </a:spcBef>
              <a:spcAft>
                <a:spcPts val="0"/>
              </a:spcAft>
              <a:defRPr/>
            </a:pPr>
            <a:r>
              <a:rPr lang="de-DE" sz="1600" dirty="0" smtClean="0">
                <a:solidFill>
                  <a:srgbClr val="912133"/>
                </a:solidFill>
                <a:latin typeface="Akkurat-Light"/>
              </a:rPr>
              <a:t>69168 Wiesloch</a:t>
            </a:r>
          </a:p>
          <a:p>
            <a:pPr defTabSz="389642" fontAlgn="auto">
              <a:spcBef>
                <a:spcPts val="0"/>
              </a:spcBef>
              <a:spcAft>
                <a:spcPts val="0"/>
              </a:spcAft>
              <a:defRPr/>
            </a:pPr>
            <a:r>
              <a:rPr lang="de-DE" sz="1600" dirty="0" smtClean="0">
                <a:solidFill>
                  <a:srgbClr val="912133"/>
                </a:solidFill>
                <a:latin typeface="Akkurat-Light"/>
              </a:rPr>
              <a:t>Fon: +49 (0)6222 81880</a:t>
            </a:r>
          </a:p>
          <a:p>
            <a:pPr defTabSz="389642" fontAlgn="auto">
              <a:spcBef>
                <a:spcPts val="0"/>
              </a:spcBef>
              <a:spcAft>
                <a:spcPts val="0"/>
              </a:spcAft>
              <a:defRPr/>
            </a:pPr>
            <a:r>
              <a:rPr lang="de-DE" sz="1600" dirty="0" smtClean="0">
                <a:solidFill>
                  <a:srgbClr val="912133"/>
                </a:solidFill>
                <a:latin typeface="Akkurat-Light"/>
              </a:rPr>
              <a:t>info@isb-w.eu</a:t>
            </a:r>
          </a:p>
          <a:p>
            <a:pPr defTabSz="389642" fontAlgn="auto">
              <a:spcBef>
                <a:spcPts val="0"/>
              </a:spcBef>
              <a:spcAft>
                <a:spcPts val="0"/>
              </a:spcAft>
              <a:defRPr/>
            </a:pPr>
            <a:r>
              <a:rPr lang="de-DE" sz="1600" dirty="0" smtClean="0">
                <a:solidFill>
                  <a:srgbClr val="912133"/>
                </a:solidFill>
                <a:latin typeface="Akkurat-Light"/>
              </a:rPr>
              <a:t>www.isb-w.eu</a:t>
            </a:r>
          </a:p>
        </p:txBody>
      </p:sp>
    </p:spTree>
    <p:extLst>
      <p:ext uri="{BB962C8B-B14F-4D97-AF65-F5344CB8AC3E}">
        <p14:creationId xmlns:p14="http://schemas.microsoft.com/office/powerpoint/2010/main" val="12016695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isb-w.eu/"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11188" y="411510"/>
            <a:ext cx="6840537" cy="129664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611188" y="1707654"/>
            <a:ext cx="6840537" cy="3230090"/>
          </a:xfrm>
          <a:prstGeom prst="rect">
            <a:avLst/>
          </a:prstGeom>
        </p:spPr>
        <p:txBody>
          <a:bodyPr vert="horz" lIns="91440" tIns="45720" rIns="91440" bIns="45720" rtlCol="0" anchor="ctr">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Foliennummernplatzhalter 5"/>
          <p:cNvSpPr>
            <a:spLocks noGrp="1"/>
          </p:cNvSpPr>
          <p:nvPr>
            <p:ph type="sldNum" sz="quarter" idx="4"/>
          </p:nvPr>
        </p:nvSpPr>
        <p:spPr>
          <a:xfrm>
            <a:off x="7452320" y="4731990"/>
            <a:ext cx="1691680" cy="216024"/>
          </a:xfrm>
          <a:prstGeom prst="rect">
            <a:avLst/>
          </a:prstGeom>
          <a:solidFill>
            <a:srgbClr val="912133"/>
          </a:solidFill>
        </p:spPr>
        <p:txBody>
          <a:bodyPr vert="horz" wrap="square" lIns="91440" tIns="45720" rIns="91440" bIns="45720" rtlCol="0" anchor="ctr">
            <a:noAutofit/>
          </a:bodyPr>
          <a:lstStyle>
            <a:lvl1pPr algn="l">
              <a:defRPr sz="900">
                <a:solidFill>
                  <a:schemeClr val="bg1"/>
                </a:solidFill>
                <a:latin typeface="AkkuratStd" pitchFamily="34" charset="0"/>
              </a:defRPr>
            </a:lvl1pPr>
          </a:lstStyle>
          <a:p>
            <a:r>
              <a:rPr lang="de-DE" smtClean="0"/>
              <a:t> Seite </a:t>
            </a:r>
            <a:fld id="{895CD297-5E7D-4FCF-9578-B701FA8456D1}" type="slidenum">
              <a:rPr lang="de-DE" smtClean="0"/>
              <a:pPr/>
              <a:t>‹Nr.›</a:t>
            </a:fld>
            <a:endParaRPr lang="de-DE" dirty="0"/>
          </a:p>
        </p:txBody>
      </p:sp>
      <p:sp>
        <p:nvSpPr>
          <p:cNvPr id="9" name="Textfeld 8"/>
          <p:cNvSpPr txBox="1"/>
          <p:nvPr userDrawn="1"/>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13"/>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
        <p:nvSpPr>
          <p:cNvPr id="10" name="Foliennummernplatzhalter 5"/>
          <p:cNvSpPr txBox="1">
            <a:spLocks/>
          </p:cNvSpPr>
          <p:nvPr userDrawn="1"/>
        </p:nvSpPr>
        <p:spPr>
          <a:xfrm>
            <a:off x="7452320" y="4937744"/>
            <a:ext cx="1691680" cy="205755"/>
          </a:xfrm>
          <a:prstGeom prst="rect">
            <a:avLst/>
          </a:prstGeom>
          <a:noFill/>
        </p:spPr>
        <p:txBody>
          <a:bodyPr vert="horz" wrap="square" lIns="91440" tIns="45720" rIns="91440" bIns="45720" rtlCol="0" anchor="t">
            <a:noAutofit/>
          </a:bodyPr>
          <a:lstStyle>
            <a:defPPr>
              <a:defRPr lang="de-DE"/>
            </a:defPPr>
            <a:lvl1pPr marL="0" algn="l" defTabSz="914400" rtl="0" eaLnBrk="1" latinLnBrk="0" hangingPunct="1">
              <a:defRPr sz="900" kern="1200">
                <a:solidFill>
                  <a:schemeClr val="bg1"/>
                </a:solidFill>
                <a:latin typeface="AkkuratStd"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solidFill>
                <a:schemeClr val="tx1"/>
              </a:solidFill>
              <a:latin typeface="AkkuratStd" pitchFamily="34" charset="0"/>
            </a:endParaRPr>
          </a:p>
        </p:txBody>
      </p:sp>
      <p:sp>
        <p:nvSpPr>
          <p:cNvPr id="5" name="Fußzeilenplatzhalter 4"/>
          <p:cNvSpPr>
            <a:spLocks noGrp="1"/>
          </p:cNvSpPr>
          <p:nvPr>
            <p:ph type="ftr" sz="quarter" idx="3"/>
          </p:nvPr>
        </p:nvSpPr>
        <p:spPr>
          <a:xfrm>
            <a:off x="539552" y="4940920"/>
            <a:ext cx="4752528" cy="208930"/>
          </a:xfrm>
          <a:prstGeom prst="rect">
            <a:avLst/>
          </a:prstGeom>
        </p:spPr>
        <p:txBody>
          <a:bodyPr vert="horz" lIns="91440" tIns="45720" rIns="91440" bIns="45720" rtlCol="0" anchor="t"/>
          <a:lstStyle>
            <a:lvl1pPr algn="l">
              <a:defRPr sz="900">
                <a:solidFill>
                  <a:schemeClr val="tx1"/>
                </a:solidFill>
                <a:latin typeface="AkkuratStd" pitchFamily="34" charset="0"/>
              </a:defRPr>
            </a:lvl1pPr>
          </a:lstStyle>
          <a:p>
            <a:endParaRPr lang="de-DE" dirty="0"/>
          </a:p>
        </p:txBody>
      </p:sp>
      <p:sp>
        <p:nvSpPr>
          <p:cNvPr id="4" name="Datumsplatzhalter 3"/>
          <p:cNvSpPr>
            <a:spLocks noGrp="1"/>
          </p:cNvSpPr>
          <p:nvPr>
            <p:ph type="dt" sz="half" idx="2"/>
          </p:nvPr>
        </p:nvSpPr>
        <p:spPr>
          <a:xfrm>
            <a:off x="5301239" y="4937744"/>
            <a:ext cx="2133600" cy="205755"/>
          </a:xfrm>
          <a:prstGeom prst="rect">
            <a:avLst/>
          </a:prstGeom>
        </p:spPr>
        <p:txBody>
          <a:bodyPr vert="horz" lIns="91440" tIns="45720" rIns="91440" bIns="45720" rtlCol="0" anchor="t"/>
          <a:lstStyle>
            <a:lvl1pPr algn="r">
              <a:defRPr sz="900">
                <a:solidFill>
                  <a:schemeClr val="tx1"/>
                </a:solidFill>
                <a:latin typeface="AkkuratStd" pitchFamily="34" charset="0"/>
              </a:defRPr>
            </a:lvl1pPr>
          </a:lstStyle>
          <a:p>
            <a:endParaRPr lang="de-DE" dirty="0"/>
          </a:p>
        </p:txBody>
      </p:sp>
      <p:pic>
        <p:nvPicPr>
          <p:cNvPr id="7" name="Bild 4" descr="Unbenannt-1.png"/>
          <p:cNvPicPr>
            <a:picLocks noChangeAspect="1"/>
          </p:cNvPicPr>
          <p:nvPr userDrawn="1"/>
        </p:nvPicPr>
        <p:blipFill>
          <a:blip r:embed="rId14" cstate="print">
            <a:extLst>
              <a:ext uri="{28A0092B-C50C-407E-A947-70E740481C1C}">
                <a14:useLocalDpi xmlns:a14="http://schemas.microsoft.com/office/drawing/2010/main"/>
              </a:ext>
            </a:extLst>
          </a:blip>
          <a:srcRect/>
          <a:stretch>
            <a:fillRect/>
          </a:stretch>
        </p:blipFill>
        <p:spPr bwMode="auto">
          <a:xfrm>
            <a:off x="6876256" y="89272"/>
            <a:ext cx="2024127" cy="754286"/>
          </a:xfrm>
          <a:prstGeom prst="rect">
            <a:avLst/>
          </a:prstGeom>
          <a:noFill/>
          <a:ln w="9525">
            <a:noFill/>
            <a:miter lim="800000"/>
            <a:headEnd/>
            <a:tailEnd/>
          </a:ln>
        </p:spPr>
      </p:pic>
    </p:spTree>
    <p:extLst>
      <p:ext uri="{BB962C8B-B14F-4D97-AF65-F5344CB8AC3E}">
        <p14:creationId xmlns:p14="http://schemas.microsoft.com/office/powerpoint/2010/main" val="1360314045"/>
      </p:ext>
    </p:extLst>
  </p:cSld>
  <p:clrMap bg1="lt1" tx1="dk1" bg2="lt2" tx2="dk2" accent1="accent1" accent2="accent2" accent3="accent3" accent4="accent4" accent5="accent5" accent6="accent6" hlink="hlink" folHlink="folHlink"/>
  <p:sldLayoutIdLst>
    <p:sldLayoutId id="2147483659" r:id="rId1"/>
    <p:sldLayoutId id="2147483649" r:id="rId2"/>
    <p:sldLayoutId id="2147483658" r:id="rId3"/>
    <p:sldLayoutId id="2147483701" r:id="rId4"/>
    <p:sldLayoutId id="2147483652" r:id="rId5"/>
    <p:sldLayoutId id="2147483653" r:id="rId6"/>
    <p:sldLayoutId id="2147483654" r:id="rId7"/>
    <p:sldLayoutId id="2147483665" r:id="rId8"/>
    <p:sldLayoutId id="2147483666" r:id="rId9"/>
    <p:sldLayoutId id="2147483702" r:id="rId10"/>
    <p:sldLayoutId id="2147483703" r:id="rId11"/>
  </p:sldLayoutIdLst>
  <p:timing>
    <p:tnLst>
      <p:par>
        <p:cTn id="1" dur="indefinite" restart="never" nodeType="tmRoot"/>
      </p:par>
    </p:tnLst>
  </p:timing>
  <p:hf hdr="0" ftr="0" dt="0"/>
  <p:txStyles>
    <p:titleStyle>
      <a:lvl1pPr algn="l" defTabSz="914400" rtl="0" eaLnBrk="1" latinLnBrk="0" hangingPunct="1">
        <a:spcBef>
          <a:spcPct val="0"/>
        </a:spcBef>
        <a:buNone/>
        <a:defRPr sz="2800" kern="1200">
          <a:solidFill>
            <a:srgbClr val="575984"/>
          </a:solidFill>
          <a:latin typeface="AkkuratStd" pitchFamily="34" charset="0"/>
          <a:ea typeface="+mj-ea"/>
          <a:cs typeface="+mj-cs"/>
        </a:defRPr>
      </a:lvl1pPr>
    </p:titleStyle>
    <p:bodyStyle>
      <a:lvl1pPr marL="342900" indent="-342900" algn="l" defTabSz="914400" rtl="0" eaLnBrk="1" latinLnBrk="0" hangingPunct="1">
        <a:spcBef>
          <a:spcPct val="20000"/>
        </a:spcBef>
        <a:buFont typeface="Wingdings" pitchFamily="2" charset="2"/>
        <a:buChar char="§"/>
        <a:defRPr sz="1800" kern="1200">
          <a:solidFill>
            <a:schemeClr val="tx1"/>
          </a:solidFill>
          <a:latin typeface="AkkuratStd" pitchFamily="34" charset="0"/>
          <a:ea typeface="+mn-ea"/>
          <a:cs typeface="+mn-cs"/>
        </a:defRPr>
      </a:lvl1pPr>
      <a:lvl2pPr marL="742950" indent="-285750" algn="l" defTabSz="914400" rtl="0" eaLnBrk="1" latinLnBrk="0" hangingPunct="1">
        <a:spcBef>
          <a:spcPct val="20000"/>
        </a:spcBef>
        <a:buFont typeface="Wingdings" pitchFamily="2" charset="2"/>
        <a:buChar char="§"/>
        <a:defRPr sz="1800" kern="1200">
          <a:solidFill>
            <a:schemeClr val="tx1"/>
          </a:solidFill>
          <a:latin typeface="AkkuratStd" pitchFamily="34" charset="0"/>
          <a:ea typeface="+mn-ea"/>
          <a:cs typeface="+mn-cs"/>
        </a:defRPr>
      </a:lvl2pPr>
      <a:lvl3pPr marL="1143000" indent="-228600" algn="l" defTabSz="914400" rtl="0" eaLnBrk="1" latinLnBrk="0" hangingPunct="1">
        <a:spcBef>
          <a:spcPct val="20000"/>
        </a:spcBef>
        <a:buFont typeface="Wingdings" pitchFamily="2" charset="2"/>
        <a:buChar char="§"/>
        <a:defRPr sz="1800" kern="1200">
          <a:solidFill>
            <a:schemeClr val="tx1"/>
          </a:solidFill>
          <a:latin typeface="AkkuratStd" pitchFamily="34" charset="0"/>
          <a:ea typeface="+mn-ea"/>
          <a:cs typeface="+mn-cs"/>
        </a:defRPr>
      </a:lvl3pPr>
      <a:lvl4pPr marL="1600200" indent="-228600" algn="l" defTabSz="914400" rtl="0" eaLnBrk="1" latinLnBrk="0" hangingPunct="1">
        <a:spcBef>
          <a:spcPct val="20000"/>
        </a:spcBef>
        <a:buFont typeface="Wingdings" pitchFamily="2" charset="2"/>
        <a:buChar char="§"/>
        <a:defRPr sz="1800" kern="1200">
          <a:solidFill>
            <a:schemeClr val="tx1"/>
          </a:solidFill>
          <a:latin typeface="AkkuratStd" pitchFamily="34" charset="0"/>
          <a:ea typeface="+mn-ea"/>
          <a:cs typeface="+mn-cs"/>
        </a:defRPr>
      </a:lvl4pPr>
      <a:lvl5pPr marL="2057400" indent="-228600" algn="l" defTabSz="914400" rtl="0" eaLnBrk="1" latinLnBrk="0" hangingPunct="1">
        <a:spcBef>
          <a:spcPct val="20000"/>
        </a:spcBef>
        <a:buFont typeface="Wingdings" pitchFamily="2" charset="2"/>
        <a:buChar char="§"/>
        <a:defRPr sz="1800" kern="1200">
          <a:solidFill>
            <a:schemeClr val="tx1"/>
          </a:solidFill>
          <a:latin typeface="AkkuratStd"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isb-w.eu/" TargetMode="Externa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10.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isb-w.eu/" TargetMode="Externa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isb-w.eu/" TargetMode="Externa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30.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www.isb-w.eu/" TargetMode="External"/><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hyperlink" Target="http://www.isb-w.eu/"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
            </a:r>
            <a:br>
              <a:rPr lang="de-DE" dirty="0"/>
            </a:br>
            <a:r>
              <a:rPr lang="de-DE" dirty="0"/>
              <a:t>OE +</a:t>
            </a:r>
            <a:br>
              <a:rPr lang="de-DE" dirty="0"/>
            </a:br>
            <a:r>
              <a:rPr lang="de-DE" dirty="0"/>
              <a:t>Kulturentwicklung</a:t>
            </a:r>
            <a:br>
              <a:rPr lang="de-DE" dirty="0"/>
            </a:br>
            <a:r>
              <a:rPr lang="de-DE" dirty="0" smtClean="0"/>
              <a:t> </a:t>
            </a:r>
            <a:r>
              <a:rPr lang="de-DE" sz="1800" dirty="0"/>
              <a:t>ISB-Konzepte </a:t>
            </a:r>
            <a:r>
              <a:rPr lang="de-DE" sz="1800" dirty="0" smtClean="0"/>
              <a:t>kompakt</a:t>
            </a:r>
            <a:r>
              <a:rPr lang="de-DE" sz="1800" dirty="0"/>
              <a:t/>
            </a:r>
            <a:br>
              <a:rPr lang="de-DE" sz="1800" dirty="0"/>
            </a:br>
            <a:r>
              <a:rPr lang="de-DE" sz="1800" dirty="0"/>
              <a:t>Leitung: Dr. Bernd Schmid</a:t>
            </a:r>
            <a:br>
              <a:rPr lang="de-DE" sz="1800" dirty="0"/>
            </a:br>
            <a:r>
              <a:rPr lang="de-DE" sz="1800" dirty="0"/>
              <a:t>20.-22.11.2008</a:t>
            </a:r>
          </a:p>
        </p:txBody>
      </p:sp>
      <p:sp>
        <p:nvSpPr>
          <p:cNvPr id="5" name="Untertitel 4"/>
          <p:cNvSpPr>
            <a:spLocks noGrp="1"/>
          </p:cNvSpPr>
          <p:nvPr>
            <p:ph type="subTitle" idx="1"/>
          </p:nvPr>
        </p:nvSpPr>
        <p:spPr/>
        <p:txBody>
          <a:bodyPr/>
          <a:lstStyle/>
          <a:p>
            <a:r>
              <a:rPr lang="de-DE" dirty="0" smtClean="0"/>
              <a:t>Bernd Schmid</a:t>
            </a:r>
          </a:p>
          <a:p>
            <a:r>
              <a:rPr lang="de-DE" dirty="0" smtClean="0"/>
              <a:t>Isb systemische </a:t>
            </a:r>
            <a:r>
              <a:rPr lang="de-DE" dirty="0"/>
              <a:t>P</a:t>
            </a:r>
            <a:r>
              <a:rPr lang="de-DE" dirty="0" smtClean="0"/>
              <a:t>rofessionalität</a:t>
            </a:r>
          </a:p>
        </p:txBody>
      </p:sp>
      <p:sp>
        <p:nvSpPr>
          <p:cNvPr id="6" name="Textfeld 5"/>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pic>
        <p:nvPicPr>
          <p:cNvPr id="7" name="Bild 1" descr="by-1.png"/>
          <p:cNvPicPr>
            <a:picLocks/>
          </p:cNvPicPr>
          <p:nvPr/>
        </p:nvPicPr>
        <p:blipFill>
          <a:blip r:embed="rId3" cstate="print">
            <a:extLst>
              <a:ext uri="{28A0092B-C50C-407E-A947-70E740481C1C}">
                <a14:useLocalDpi xmlns:a14="http://schemas.microsoft.com/office/drawing/2010/main"/>
              </a:ext>
            </a:extLst>
          </a:blip>
          <a:srcRect/>
          <a:stretch>
            <a:fillRect/>
          </a:stretch>
        </p:blipFill>
        <p:spPr bwMode="auto">
          <a:xfrm>
            <a:off x="7537420" y="4731990"/>
            <a:ext cx="490964" cy="171777"/>
          </a:xfrm>
          <a:prstGeom prst="rect">
            <a:avLst/>
          </a:prstGeom>
          <a:noFill/>
          <a:ln w="9525">
            <a:noFill/>
            <a:miter lim="800000"/>
            <a:headEnd/>
            <a:tailEnd/>
          </a:ln>
        </p:spPr>
      </p:pic>
      <p:pic>
        <p:nvPicPr>
          <p:cNvPr id="8" name="Bild 8"/>
          <p:cNvPicPr>
            <a:picLocks noGrp="1" noChangeAspect="1"/>
          </p:cNvPicPr>
          <p:nvPr>
            <p:ph type="pic" sz="quarter" idx="13"/>
          </p:nvPr>
        </p:nvPicPr>
        <p:blipFill>
          <a:blip r:embed="rId4"/>
          <a:srcRect/>
          <a:stretch>
            <a:fillRect/>
          </a:stretch>
        </p:blipFill>
        <p:spPr bwMode="auto">
          <a:prstGeom prst="rect">
            <a:avLst/>
          </a:prstGeom>
          <a:noFill/>
          <a:ln w="9525">
            <a:noFill/>
            <a:miter lim="800000"/>
            <a:headEnd/>
            <a:tailEnd/>
          </a:ln>
        </p:spPr>
      </p:pic>
    </p:spTree>
    <p:extLst>
      <p:ext uri="{BB962C8B-B14F-4D97-AF65-F5344CB8AC3E}">
        <p14:creationId xmlns:p14="http://schemas.microsoft.com/office/powerpoint/2010/main" val="5858678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r>
              <a:rPr lang="de-DE" smtClean="0"/>
              <a:t> Seite </a:t>
            </a:r>
            <a:fld id="{895CD297-5E7D-4FCF-9578-B701FA8456D1}" type="slidenum">
              <a:rPr lang="de-DE" smtClean="0"/>
              <a:pPr/>
              <a:t>10</a:t>
            </a:fld>
            <a:endParaRPr lang="de-DE" dirty="0"/>
          </a:p>
        </p:txBody>
      </p:sp>
      <p:sp>
        <p:nvSpPr>
          <p:cNvPr id="6" name="Titel 5"/>
          <p:cNvSpPr>
            <a:spLocks noGrp="1"/>
          </p:cNvSpPr>
          <p:nvPr>
            <p:ph type="title"/>
          </p:nvPr>
        </p:nvSpPr>
        <p:spPr/>
        <p:txBody>
          <a:bodyPr/>
          <a:lstStyle/>
          <a:p>
            <a:r>
              <a:rPr lang="de-DE" dirty="0"/>
              <a:t>Offene Integration. </a:t>
            </a:r>
          </a:p>
        </p:txBody>
      </p:sp>
      <p:sp>
        <p:nvSpPr>
          <p:cNvPr id="7" name="Inhaltsplatzhalter 6"/>
          <p:cNvSpPr>
            <a:spLocks noGrp="1"/>
          </p:cNvSpPr>
          <p:nvPr>
            <p:ph sz="half" idx="1"/>
          </p:nvPr>
        </p:nvSpPr>
        <p:spPr/>
        <p:txBody>
          <a:bodyPr/>
          <a:lstStyle/>
          <a:p>
            <a:r>
              <a:rPr lang="de-DE" dirty="0" smtClean="0"/>
              <a:t>Es </a:t>
            </a:r>
            <a:r>
              <a:rPr lang="de-DE" dirty="0"/>
              <a:t>gibt immer mehr Anzeichen, dass die Dinge jetzt besser werden, der Neuausrichtungsprozess zu greifen beginnt. Viele Probleme verschwinden allmählich, ohne dass sie ausdrücklich gelöst worden sind. </a:t>
            </a:r>
          </a:p>
        </p:txBody>
      </p:sp>
      <p:sp>
        <p:nvSpPr>
          <p:cNvPr id="8" name="Textfeld 7"/>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415596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
            </a:r>
            <a:br>
              <a:rPr lang="de-DE" dirty="0"/>
            </a:br>
            <a:r>
              <a:rPr lang="de-DE" dirty="0"/>
              <a:t>Kulturentwicklung</a:t>
            </a:r>
            <a:br>
              <a:rPr lang="de-DE" dirty="0"/>
            </a:br>
            <a:r>
              <a:rPr lang="de-DE" dirty="0" smtClean="0"/>
              <a:t> </a:t>
            </a:r>
            <a:r>
              <a:rPr lang="de-DE" sz="1800" dirty="0"/>
              <a:t>ISB-Konzepte </a:t>
            </a:r>
            <a:r>
              <a:rPr lang="de-DE" sz="1800" dirty="0" smtClean="0"/>
              <a:t>kompakt</a:t>
            </a:r>
            <a:r>
              <a:rPr lang="de-DE" sz="1800" dirty="0"/>
              <a:t/>
            </a:r>
            <a:br>
              <a:rPr lang="de-DE" sz="1800" dirty="0"/>
            </a:br>
            <a:r>
              <a:rPr lang="de-DE" sz="1800" dirty="0"/>
              <a:t>Leitung: Dr. Bernd Schmid</a:t>
            </a:r>
            <a:br>
              <a:rPr lang="de-DE" sz="1800" dirty="0"/>
            </a:br>
            <a:r>
              <a:rPr lang="de-DE" sz="1800" dirty="0"/>
              <a:t>20.-22.11.2008</a:t>
            </a:r>
          </a:p>
        </p:txBody>
      </p:sp>
      <p:sp>
        <p:nvSpPr>
          <p:cNvPr id="5" name="Untertitel 4"/>
          <p:cNvSpPr>
            <a:spLocks noGrp="1"/>
          </p:cNvSpPr>
          <p:nvPr>
            <p:ph type="subTitle" idx="1"/>
          </p:nvPr>
        </p:nvSpPr>
        <p:spPr/>
        <p:txBody>
          <a:bodyPr/>
          <a:lstStyle/>
          <a:p>
            <a:r>
              <a:rPr lang="de-DE" dirty="0" smtClean="0"/>
              <a:t>Bernd Schmid</a:t>
            </a:r>
          </a:p>
          <a:p>
            <a:r>
              <a:rPr lang="de-DE" dirty="0" smtClean="0"/>
              <a:t>Isb systemische </a:t>
            </a:r>
            <a:r>
              <a:rPr lang="de-DE" dirty="0"/>
              <a:t>P</a:t>
            </a:r>
            <a:r>
              <a:rPr lang="de-DE" dirty="0" smtClean="0"/>
              <a:t>rofessionalität</a:t>
            </a:r>
          </a:p>
        </p:txBody>
      </p:sp>
      <p:sp>
        <p:nvSpPr>
          <p:cNvPr id="6" name="Textfeld 5"/>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pic>
        <p:nvPicPr>
          <p:cNvPr id="7" name="Bild 1" descr="by-1.png"/>
          <p:cNvPicPr>
            <a:picLocks/>
          </p:cNvPicPr>
          <p:nvPr/>
        </p:nvPicPr>
        <p:blipFill>
          <a:blip r:embed="rId3" cstate="print">
            <a:extLst>
              <a:ext uri="{28A0092B-C50C-407E-A947-70E740481C1C}">
                <a14:useLocalDpi xmlns:a14="http://schemas.microsoft.com/office/drawing/2010/main"/>
              </a:ext>
            </a:extLst>
          </a:blip>
          <a:srcRect/>
          <a:stretch>
            <a:fillRect/>
          </a:stretch>
        </p:blipFill>
        <p:spPr bwMode="auto">
          <a:xfrm>
            <a:off x="7537420" y="4731990"/>
            <a:ext cx="490964" cy="171777"/>
          </a:xfrm>
          <a:prstGeom prst="rect">
            <a:avLst/>
          </a:prstGeom>
          <a:noFill/>
          <a:ln w="9525">
            <a:noFill/>
            <a:miter lim="800000"/>
            <a:headEnd/>
            <a:tailEnd/>
          </a:ln>
        </p:spPr>
      </p:pic>
      <p:pic>
        <p:nvPicPr>
          <p:cNvPr id="8" name="Bild 8"/>
          <p:cNvPicPr>
            <a:picLocks noGrp="1" noChangeAspect="1"/>
          </p:cNvPicPr>
          <p:nvPr>
            <p:ph type="pic" sz="quarter" idx="13"/>
          </p:nvPr>
        </p:nvPicPr>
        <p:blipFill>
          <a:blip r:embed="rId4"/>
          <a:srcRect/>
          <a:stretch>
            <a:fillRect/>
          </a:stretch>
        </p:blipFill>
        <p:spPr bwMode="auto">
          <a:prstGeom prst="rect">
            <a:avLst/>
          </a:prstGeom>
          <a:noFill/>
          <a:ln w="9525">
            <a:noFill/>
            <a:miter lim="800000"/>
            <a:headEnd/>
            <a:tailEnd/>
          </a:ln>
        </p:spPr>
      </p:pic>
    </p:spTree>
    <p:extLst>
      <p:ext uri="{BB962C8B-B14F-4D97-AF65-F5344CB8AC3E}">
        <p14:creationId xmlns:p14="http://schemas.microsoft.com/office/powerpoint/2010/main" val="26332974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12</a:t>
            </a:fld>
            <a:endParaRPr lang="de-DE" dirty="0"/>
          </a:p>
        </p:txBody>
      </p:sp>
      <p:sp>
        <p:nvSpPr>
          <p:cNvPr id="3" name="Titel 2"/>
          <p:cNvSpPr>
            <a:spLocks noGrp="1"/>
          </p:cNvSpPr>
          <p:nvPr>
            <p:ph type="title"/>
          </p:nvPr>
        </p:nvSpPr>
        <p:spPr/>
        <p:txBody>
          <a:bodyPr/>
          <a:lstStyle/>
          <a:p>
            <a:r>
              <a:rPr lang="de-DE" dirty="0" smtClean="0"/>
              <a:t/>
            </a:r>
            <a:br>
              <a:rPr lang="de-DE" dirty="0" smtClean="0"/>
            </a:br>
            <a:r>
              <a:rPr lang="de-DE" dirty="0"/>
              <a:t/>
            </a:r>
            <a:br>
              <a:rPr lang="de-DE" dirty="0"/>
            </a:br>
            <a:r>
              <a:rPr lang="de-DE" dirty="0" smtClean="0"/>
              <a:t/>
            </a:r>
            <a:br>
              <a:rPr lang="de-DE" dirty="0" smtClean="0"/>
            </a:br>
            <a:r>
              <a:rPr lang="de-DE" dirty="0"/>
              <a:t/>
            </a:r>
            <a:br>
              <a:rPr lang="de-DE" dirty="0"/>
            </a:br>
            <a:r>
              <a:rPr lang="de-DE" dirty="0" smtClean="0"/>
              <a:t>Kultur </a:t>
            </a:r>
            <a:r>
              <a:rPr lang="de-DE" dirty="0"/>
              <a:t>bringt die bessere Seiten der Menschen </a:t>
            </a:r>
            <a:br>
              <a:rPr lang="de-DE" dirty="0"/>
            </a:br>
            <a:r>
              <a:rPr lang="de-DE" dirty="0"/>
              <a:t>in den Vordergrund und vernetzt sie</a:t>
            </a:r>
            <a:r>
              <a:rPr lang="de-DE" dirty="0" smtClean="0"/>
              <a:t>.</a:t>
            </a:r>
            <a:endParaRPr lang="de-DE" dirty="0"/>
          </a:p>
        </p:txBody>
      </p:sp>
      <p:sp>
        <p:nvSpPr>
          <p:cNvPr id="4" name="Inhaltsplatzhalter 3"/>
          <p:cNvSpPr>
            <a:spLocks noGrp="1"/>
          </p:cNvSpPr>
          <p:nvPr>
            <p:ph sz="half" idx="1"/>
          </p:nvPr>
        </p:nvSpPr>
        <p:spPr/>
        <p:txBody>
          <a:bodyPr/>
          <a:lstStyle/>
          <a:p>
            <a:endParaRPr lang="de-DE" dirty="0"/>
          </a:p>
          <a:p>
            <a:endParaRPr lang="de-DE" dirty="0" smtClean="0"/>
          </a:p>
          <a:p>
            <a:endParaRPr lang="de-DE" dirty="0"/>
          </a:p>
          <a:p>
            <a:r>
              <a:rPr lang="de-DE" dirty="0" smtClean="0"/>
              <a:t>Kultur </a:t>
            </a:r>
            <a:r>
              <a:rPr lang="de-DE" dirty="0"/>
              <a:t>braucht Pflege, insbesondere in der </a:t>
            </a:r>
            <a:r>
              <a:rPr lang="de-DE" dirty="0" smtClean="0"/>
              <a:t>Initialphase</a:t>
            </a:r>
            <a:endParaRPr lang="de-DE" dirty="0"/>
          </a:p>
          <a:p>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40870893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13</a:t>
            </a:fld>
            <a:endParaRPr lang="de-DE" dirty="0"/>
          </a:p>
        </p:txBody>
      </p:sp>
      <p:sp>
        <p:nvSpPr>
          <p:cNvPr id="3" name="Titel 2"/>
          <p:cNvSpPr>
            <a:spLocks noGrp="1"/>
          </p:cNvSpPr>
          <p:nvPr>
            <p:ph type="title"/>
          </p:nvPr>
        </p:nvSpPr>
        <p:spPr/>
        <p:txBody>
          <a:bodyPr/>
          <a:lstStyle/>
          <a:p>
            <a:endParaRPr lang="de-DE"/>
          </a:p>
        </p:txBody>
      </p:sp>
      <p:sp>
        <p:nvSpPr>
          <p:cNvPr id="4" name="Inhaltsplatzhalter 3"/>
          <p:cNvSpPr>
            <a:spLocks noGrp="1"/>
          </p:cNvSpPr>
          <p:nvPr>
            <p:ph sz="half" idx="1"/>
          </p:nvPr>
        </p:nvSpPr>
        <p:spPr/>
        <p:txBody>
          <a:bodyPr/>
          <a:lstStyle/>
          <a:p>
            <a:r>
              <a:rPr lang="de-DE" dirty="0"/>
              <a:t>Organisationskultur meint gelebte Antworten auf Fragen der Leistungserbringung und der Lebensqualität der beteiligten Menschen in formellen und informellen Bereichen des Zusammenwirkens. </a:t>
            </a:r>
          </a:p>
          <a:p>
            <a:endParaRPr lang="de-DE" dirty="0" smtClean="0"/>
          </a:p>
          <a:p>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235417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14</a:t>
            </a:fld>
            <a:endParaRPr lang="de-DE" dirty="0"/>
          </a:p>
        </p:txBody>
      </p:sp>
      <p:sp>
        <p:nvSpPr>
          <p:cNvPr id="3" name="Titel 2"/>
          <p:cNvSpPr>
            <a:spLocks noGrp="1"/>
          </p:cNvSpPr>
          <p:nvPr>
            <p:ph type="title"/>
          </p:nvPr>
        </p:nvSpPr>
        <p:spPr/>
        <p:txBody>
          <a:bodyPr/>
          <a:lstStyle/>
          <a:p>
            <a:endParaRPr lang="de-DE"/>
          </a:p>
        </p:txBody>
      </p:sp>
      <p:pic>
        <p:nvPicPr>
          <p:cNvPr id="6" name="Picture 2" descr="C:\Users\Praktikant\Downloads\VerhältnisVonErgebnisUndKulturorientierungInOrganisationen.pn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836925" y="287915"/>
            <a:ext cx="5823307" cy="4660323"/>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3"/>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2354179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15</a:t>
            </a:fld>
            <a:endParaRPr lang="de-DE" dirty="0"/>
          </a:p>
        </p:txBody>
      </p:sp>
      <p:sp>
        <p:nvSpPr>
          <p:cNvPr id="3" name="Titel 2"/>
          <p:cNvSpPr>
            <a:spLocks noGrp="1"/>
          </p:cNvSpPr>
          <p:nvPr>
            <p:ph type="title"/>
          </p:nvPr>
        </p:nvSpPr>
        <p:spPr/>
        <p:txBody>
          <a:bodyPr/>
          <a:lstStyle/>
          <a:p>
            <a:endParaRPr lang="de-DE" dirty="0"/>
          </a:p>
        </p:txBody>
      </p:sp>
      <p:sp>
        <p:nvSpPr>
          <p:cNvPr id="4" name="Inhaltsplatzhalter 3"/>
          <p:cNvSpPr>
            <a:spLocks noGrp="1"/>
          </p:cNvSpPr>
          <p:nvPr>
            <p:ph sz="half" idx="1"/>
          </p:nvPr>
        </p:nvSpPr>
        <p:spPr/>
        <p:txBody>
          <a:bodyPr>
            <a:normAutofit/>
          </a:bodyPr>
          <a:lstStyle/>
          <a:p>
            <a:pPr marL="285750" indent="-285750">
              <a:lnSpc>
                <a:spcPct val="150000"/>
              </a:lnSpc>
              <a:buFont typeface="Wingdings" panose="05000000000000000000" pitchFamily="2" charset="2"/>
              <a:buChar char="§"/>
            </a:pPr>
            <a:r>
              <a:rPr lang="de-DE" dirty="0"/>
              <a:t>Komplexe Systeme können nur durch Kultur </a:t>
            </a:r>
            <a:r>
              <a:rPr lang="de-DE" dirty="0" smtClean="0"/>
              <a:t>gesteuert werden</a:t>
            </a:r>
            <a:endParaRPr lang="de-DE" dirty="0"/>
          </a:p>
          <a:p>
            <a:pPr marL="285750" indent="-285750">
              <a:lnSpc>
                <a:spcPct val="150000"/>
              </a:lnSpc>
              <a:buFont typeface="Wingdings" panose="05000000000000000000" pitchFamily="2" charset="2"/>
              <a:buChar char="§"/>
            </a:pPr>
            <a:r>
              <a:rPr lang="de-DE" dirty="0"/>
              <a:t>Kultur kann nur durch Kultur erzeugt </a:t>
            </a:r>
            <a:r>
              <a:rPr lang="de-DE" dirty="0" smtClean="0"/>
              <a:t>werden</a:t>
            </a:r>
            <a:endParaRPr lang="de-DE" dirty="0"/>
          </a:p>
          <a:p>
            <a:pPr marL="285750" indent="-285750">
              <a:lnSpc>
                <a:spcPct val="150000"/>
              </a:lnSpc>
              <a:buFont typeface="Wingdings" panose="05000000000000000000" pitchFamily="2" charset="2"/>
              <a:buChar char="§"/>
            </a:pPr>
            <a:r>
              <a:rPr lang="de-DE" dirty="0"/>
              <a:t>Kultur braucht Ordnung und Rahmen einerseits </a:t>
            </a:r>
            <a:r>
              <a:rPr lang="de-DE" dirty="0" smtClean="0"/>
              <a:t>und </a:t>
            </a:r>
            <a:r>
              <a:rPr lang="de-DE" dirty="0"/>
              <a:t>Spielraum </a:t>
            </a:r>
            <a:r>
              <a:rPr lang="de-DE" dirty="0" smtClean="0"/>
              <a:t>andererseits</a:t>
            </a:r>
            <a:endParaRPr lang="de-DE" dirty="0"/>
          </a:p>
          <a:p>
            <a:pPr marL="285750" indent="-285750">
              <a:lnSpc>
                <a:spcPct val="150000"/>
              </a:lnSpc>
              <a:buFont typeface="Wingdings" panose="05000000000000000000" pitchFamily="2" charset="2"/>
              <a:buChar char="§"/>
            </a:pPr>
            <a:r>
              <a:rPr lang="de-DE" dirty="0"/>
              <a:t>Kultur braucht Zusammenspiel von </a:t>
            </a:r>
            <a:r>
              <a:rPr lang="de-DE" dirty="0" smtClean="0"/>
              <a:t>strategischem Management </a:t>
            </a:r>
            <a:r>
              <a:rPr lang="de-DE" dirty="0"/>
              <a:t>und strategischer Führung</a:t>
            </a:r>
          </a:p>
          <a:p>
            <a:pPr marL="285750" indent="-285750">
              <a:lnSpc>
                <a:spcPct val="150000"/>
              </a:lnSpc>
              <a:buFont typeface="Wingdings" panose="05000000000000000000" pitchFamily="2" charset="2"/>
              <a:buChar char="§"/>
            </a:pPr>
            <a:endParaRPr lang="de-DE" dirty="0" smtClean="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2354179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16</a:t>
            </a:fld>
            <a:endParaRPr lang="de-DE" dirty="0"/>
          </a:p>
        </p:txBody>
      </p:sp>
      <p:sp>
        <p:nvSpPr>
          <p:cNvPr id="3" name="Titel 2"/>
          <p:cNvSpPr>
            <a:spLocks noGrp="1"/>
          </p:cNvSpPr>
          <p:nvPr>
            <p:ph type="title"/>
          </p:nvPr>
        </p:nvSpPr>
        <p:spPr/>
        <p:txBody>
          <a:bodyPr anchor="t"/>
          <a:lstStyle/>
          <a:p>
            <a:r>
              <a:rPr lang="de-DE" dirty="0" smtClean="0"/>
              <a:t/>
            </a:r>
            <a:br>
              <a:rPr lang="de-DE" dirty="0" smtClean="0"/>
            </a:br>
            <a:r>
              <a:rPr lang="de-DE" dirty="0"/>
              <a:t/>
            </a:r>
            <a:br>
              <a:rPr lang="de-DE" dirty="0"/>
            </a:br>
            <a:r>
              <a:rPr lang="de-DE" dirty="0" smtClean="0"/>
              <a:t>„</a:t>
            </a:r>
            <a:r>
              <a:rPr lang="de-DE" dirty="0"/>
              <a:t>Ob Kinder lernen, was wir ihnen beibringen wollen, ist fraglich. </a:t>
            </a:r>
            <a:br>
              <a:rPr lang="de-DE" dirty="0"/>
            </a:br>
            <a:r>
              <a:rPr lang="de-DE" dirty="0"/>
              <a:t>Unser Benehmen dabei lernen sie allemal</a:t>
            </a:r>
            <a:r>
              <a:rPr lang="de-DE" dirty="0" smtClean="0"/>
              <a:t>“.</a:t>
            </a:r>
            <a:endParaRPr lang="de-DE" dirty="0"/>
          </a:p>
        </p:txBody>
      </p:sp>
      <p:sp>
        <p:nvSpPr>
          <p:cNvPr id="4" name="Inhaltsplatzhalter 3"/>
          <p:cNvSpPr>
            <a:spLocks noGrp="1"/>
          </p:cNvSpPr>
          <p:nvPr>
            <p:ph sz="half" idx="1"/>
          </p:nvPr>
        </p:nvSpPr>
        <p:spPr/>
        <p:txBody>
          <a:bodyPr anchor="b"/>
          <a:lstStyle/>
          <a:p>
            <a:r>
              <a:rPr lang="de-DE" dirty="0" smtClean="0"/>
              <a:t>Bernd </a:t>
            </a:r>
            <a:r>
              <a:rPr lang="de-DE" dirty="0"/>
              <a:t>Schmid (1998): „Originalton – Sprüche aus dem Institut für systemische Beratung“.</a:t>
            </a:r>
            <a:br>
              <a:rPr lang="de-DE" dirty="0"/>
            </a:br>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2354179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17</a:t>
            </a:fld>
            <a:endParaRPr lang="de-DE" dirty="0"/>
          </a:p>
        </p:txBody>
      </p:sp>
      <p:sp>
        <p:nvSpPr>
          <p:cNvPr id="3" name="Titel 2"/>
          <p:cNvSpPr>
            <a:spLocks noGrp="1"/>
          </p:cNvSpPr>
          <p:nvPr>
            <p:ph type="title"/>
          </p:nvPr>
        </p:nvSpPr>
        <p:spPr/>
        <p:txBody>
          <a:bodyPr/>
          <a:lstStyle/>
          <a:p>
            <a:r>
              <a:rPr lang="de-DE" dirty="0" smtClean="0"/>
              <a:t/>
            </a:r>
            <a:br>
              <a:rPr lang="de-DE" dirty="0" smtClean="0"/>
            </a:br>
            <a:r>
              <a:rPr lang="de-DE" dirty="0"/>
              <a:t/>
            </a:r>
            <a:br>
              <a:rPr lang="de-DE" dirty="0"/>
            </a:br>
            <a:r>
              <a:rPr lang="de-DE" dirty="0" smtClean="0"/>
              <a:t>Kulturentwicklung </a:t>
            </a:r>
            <a:r>
              <a:rPr lang="de-DE" dirty="0"/>
              <a:t/>
            </a:r>
            <a:br>
              <a:rPr lang="de-DE" dirty="0"/>
            </a:br>
            <a:r>
              <a:rPr lang="de-DE" dirty="0"/>
              <a:t>„Es gibt nicht Gutes, außer man tut es</a:t>
            </a:r>
            <a:r>
              <a:rPr lang="de-DE" dirty="0" smtClean="0"/>
              <a:t>!“</a:t>
            </a:r>
            <a:endParaRPr lang="de-DE" dirty="0"/>
          </a:p>
        </p:txBody>
      </p:sp>
      <p:sp>
        <p:nvSpPr>
          <p:cNvPr id="4" name="Inhaltsplatzhalter 3"/>
          <p:cNvSpPr>
            <a:spLocks noGrp="1"/>
          </p:cNvSpPr>
          <p:nvPr>
            <p:ph sz="half" idx="1"/>
          </p:nvPr>
        </p:nvSpPr>
        <p:spPr/>
        <p:txBody>
          <a:bodyPr/>
          <a:lstStyle/>
          <a:p>
            <a:endParaRPr lang="de-DE" dirty="0" smtClean="0"/>
          </a:p>
          <a:p>
            <a:r>
              <a:rPr lang="de-DE" dirty="0" smtClean="0"/>
              <a:t>Beispiele </a:t>
            </a:r>
            <a:r>
              <a:rPr lang="de-DE" dirty="0"/>
              <a:t>machen Schule:</a:t>
            </a:r>
          </a:p>
          <a:p>
            <a:endParaRPr lang="de-DE" dirty="0"/>
          </a:p>
          <a:p>
            <a:r>
              <a:rPr lang="de-DE" dirty="0"/>
              <a:t>Kraftfelder und Vertrauen entstehen in erster Linie durch gelebte Beispiele. </a:t>
            </a:r>
          </a:p>
          <a:p>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2354179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18</a:t>
            </a:fld>
            <a:endParaRPr lang="de-DE" dirty="0"/>
          </a:p>
        </p:txBody>
      </p:sp>
      <p:sp>
        <p:nvSpPr>
          <p:cNvPr id="3" name="Titel 2"/>
          <p:cNvSpPr>
            <a:spLocks noGrp="1"/>
          </p:cNvSpPr>
          <p:nvPr>
            <p:ph type="title"/>
          </p:nvPr>
        </p:nvSpPr>
        <p:spPr/>
        <p:txBody>
          <a:bodyPr anchor="t"/>
          <a:lstStyle/>
          <a:p>
            <a:r>
              <a:rPr lang="de-DE" dirty="0" smtClean="0"/>
              <a:t/>
            </a:r>
            <a:br>
              <a:rPr lang="de-DE" dirty="0" smtClean="0"/>
            </a:br>
            <a:r>
              <a:rPr lang="de-DE" dirty="0"/>
              <a:t/>
            </a:r>
            <a:br>
              <a:rPr lang="de-DE" dirty="0"/>
            </a:br>
            <a:r>
              <a:rPr lang="de-DE" dirty="0" smtClean="0"/>
              <a:t/>
            </a:r>
            <a:br>
              <a:rPr lang="de-DE" dirty="0" smtClean="0"/>
            </a:br>
            <a:r>
              <a:rPr lang="de-DE" dirty="0" smtClean="0"/>
              <a:t>Gut </a:t>
            </a:r>
            <a:r>
              <a:rPr lang="de-DE" dirty="0"/>
              <a:t>angelegte Kulturen erzeugen neue Kulturen nach demselben Bauplan. </a:t>
            </a:r>
            <a:br>
              <a:rPr lang="de-DE" dirty="0"/>
            </a:br>
            <a:r>
              <a:rPr lang="de-DE" dirty="0"/>
              <a:t/>
            </a:r>
            <a:br>
              <a:rPr lang="de-DE" dirty="0"/>
            </a:br>
            <a:r>
              <a:rPr lang="de-DE" dirty="0"/>
              <a:t>Das ist das Prinzip des Lebens. </a:t>
            </a:r>
          </a:p>
        </p:txBody>
      </p:sp>
      <p:sp>
        <p:nvSpPr>
          <p:cNvPr id="4" name="Inhaltsplatzhalter 3"/>
          <p:cNvSpPr>
            <a:spLocks noGrp="1"/>
          </p:cNvSpPr>
          <p:nvPr>
            <p:ph sz="half" idx="1"/>
          </p:nvPr>
        </p:nvSpPr>
        <p:spPr/>
        <p:txBody>
          <a:bodyPr/>
          <a:lstStyle/>
          <a:p>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24870054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19</a:t>
            </a:fld>
            <a:endParaRPr lang="de-DE" dirty="0"/>
          </a:p>
        </p:txBody>
      </p:sp>
      <p:sp>
        <p:nvSpPr>
          <p:cNvPr id="3" name="Titel 2"/>
          <p:cNvSpPr>
            <a:spLocks noGrp="1"/>
          </p:cNvSpPr>
          <p:nvPr>
            <p:ph type="title"/>
          </p:nvPr>
        </p:nvSpPr>
        <p:spPr/>
        <p:txBody>
          <a:bodyPr/>
          <a:lstStyle/>
          <a:p>
            <a:r>
              <a:rPr lang="de-DE" dirty="0" smtClean="0"/>
              <a:t/>
            </a:r>
            <a:br>
              <a:rPr lang="de-DE" dirty="0" smtClean="0"/>
            </a:br>
            <a:r>
              <a:rPr lang="de-DE" dirty="0"/>
              <a:t/>
            </a:r>
            <a:br>
              <a:rPr lang="de-DE" dirty="0"/>
            </a:br>
            <a:r>
              <a:rPr lang="de-DE" dirty="0" smtClean="0"/>
              <a:t/>
            </a:r>
            <a:br>
              <a:rPr lang="de-DE" dirty="0" smtClean="0"/>
            </a:br>
            <a:r>
              <a:rPr lang="de-DE" dirty="0"/>
              <a:t/>
            </a:r>
            <a:br>
              <a:rPr lang="de-DE" dirty="0"/>
            </a:br>
            <a:r>
              <a:rPr lang="de-DE" dirty="0" smtClean="0"/>
              <a:t/>
            </a:r>
            <a:br>
              <a:rPr lang="de-DE" dirty="0" smtClean="0"/>
            </a:br>
            <a:r>
              <a:rPr lang="de-DE" dirty="0" smtClean="0"/>
              <a:t>Es </a:t>
            </a:r>
            <a:r>
              <a:rPr lang="de-DE" dirty="0"/>
              <a:t>muss eine „kritische Masse“ positiver Beispiele erzeugt werden, bis eine neue Kultur trägt. </a:t>
            </a:r>
          </a:p>
        </p:txBody>
      </p:sp>
      <p:sp>
        <p:nvSpPr>
          <p:cNvPr id="4" name="Inhaltsplatzhalter 3"/>
          <p:cNvSpPr>
            <a:spLocks noGrp="1"/>
          </p:cNvSpPr>
          <p:nvPr>
            <p:ph sz="half" idx="1"/>
          </p:nvPr>
        </p:nvSpPr>
        <p:spPr/>
        <p:txBody>
          <a:bodyPr/>
          <a:lstStyle/>
          <a:p>
            <a:endParaRPr lang="de-DE" dirty="0" smtClean="0"/>
          </a:p>
          <a:p>
            <a:endParaRPr lang="de-DE" dirty="0"/>
          </a:p>
          <a:p>
            <a:endParaRPr lang="de-DE" dirty="0" smtClean="0"/>
          </a:p>
          <a:p>
            <a:endParaRPr lang="de-DE" dirty="0"/>
          </a:p>
          <a:p>
            <a:r>
              <a:rPr lang="de-DE" dirty="0" smtClean="0"/>
              <a:t>Wieviel </a:t>
            </a:r>
            <a:r>
              <a:rPr lang="de-DE" dirty="0"/>
              <a:t>(insbesondere am Anfang) </a:t>
            </a:r>
            <a:r>
              <a:rPr lang="de-DE" dirty="0" err="1"/>
              <a:t>notwenig</a:t>
            </a:r>
            <a:r>
              <a:rPr lang="de-DE" dirty="0"/>
              <a:t> ist, wird meist unterschätzt.</a:t>
            </a:r>
            <a:br>
              <a:rPr lang="de-DE" dirty="0"/>
            </a:br>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781722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2</a:t>
            </a:fld>
            <a:endParaRPr lang="de-DE" dirty="0"/>
          </a:p>
        </p:txBody>
      </p:sp>
      <p:sp>
        <p:nvSpPr>
          <p:cNvPr id="3" name="Titel 2"/>
          <p:cNvSpPr>
            <a:spLocks noGrp="1"/>
          </p:cNvSpPr>
          <p:nvPr>
            <p:ph type="title"/>
          </p:nvPr>
        </p:nvSpPr>
        <p:spPr/>
        <p:txBody>
          <a:bodyPr/>
          <a:lstStyle/>
          <a:p>
            <a:endParaRPr lang="de-DE" dirty="0"/>
          </a:p>
        </p:txBody>
      </p:sp>
      <p:pic>
        <p:nvPicPr>
          <p:cNvPr id="7" name="Picture 2" descr="C:\Users\Praktikant\Downloads\FünfPerspektivenFürOEPEProzesse (1).pn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835696" y="339279"/>
            <a:ext cx="4608959" cy="4608959"/>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3"/>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28857258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20</a:t>
            </a:fld>
            <a:endParaRPr lang="de-DE" dirty="0"/>
          </a:p>
        </p:txBody>
      </p:sp>
      <p:sp>
        <p:nvSpPr>
          <p:cNvPr id="3" name="Titel 2"/>
          <p:cNvSpPr>
            <a:spLocks noGrp="1"/>
          </p:cNvSpPr>
          <p:nvPr>
            <p:ph type="title"/>
          </p:nvPr>
        </p:nvSpPr>
        <p:spPr/>
        <p:txBody>
          <a:bodyPr/>
          <a:lstStyle/>
          <a:p>
            <a:r>
              <a:rPr lang="de-DE" smtClean="0"/>
              <a:t>Kristallisierendes Prinzip</a:t>
            </a:r>
            <a:endParaRPr lang="de-DE" dirty="0"/>
          </a:p>
        </p:txBody>
      </p:sp>
      <p:sp>
        <p:nvSpPr>
          <p:cNvPr id="4" name="Inhaltsplatzhalter 3"/>
          <p:cNvSpPr>
            <a:spLocks noGrp="1"/>
          </p:cNvSpPr>
          <p:nvPr>
            <p:ph sz="half" idx="1"/>
          </p:nvPr>
        </p:nvSpPr>
        <p:spPr/>
        <p:txBody>
          <a:bodyPr/>
          <a:lstStyle/>
          <a:p>
            <a:r>
              <a:rPr lang="de-DE" dirty="0" smtClean="0"/>
              <a:t>Nur das aufrufen, was jetzt angesagt ist und </a:t>
            </a:r>
            <a:br>
              <a:rPr lang="de-DE" dirty="0" smtClean="0"/>
            </a:br>
            <a:r>
              <a:rPr lang="de-DE" dirty="0" smtClean="0"/>
              <a:t>nur die Leute auf die Bühne holen, die man jetzt braucht</a:t>
            </a:r>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7817222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21</a:t>
            </a:fld>
            <a:endParaRPr lang="de-DE" dirty="0"/>
          </a:p>
        </p:txBody>
      </p:sp>
      <p:sp>
        <p:nvSpPr>
          <p:cNvPr id="3" name="Titel 2"/>
          <p:cNvSpPr>
            <a:spLocks noGrp="1"/>
          </p:cNvSpPr>
          <p:nvPr>
            <p:ph type="title"/>
          </p:nvPr>
        </p:nvSpPr>
        <p:spPr/>
        <p:txBody>
          <a:bodyPr/>
          <a:lstStyle/>
          <a:p>
            <a:endParaRPr lang="de-DE"/>
          </a:p>
        </p:txBody>
      </p:sp>
      <p:sp>
        <p:nvSpPr>
          <p:cNvPr id="4" name="Inhaltsplatzhalter 3"/>
          <p:cNvSpPr>
            <a:spLocks noGrp="1"/>
          </p:cNvSpPr>
          <p:nvPr>
            <p:ph sz="half" idx="1"/>
          </p:nvPr>
        </p:nvSpPr>
        <p:spPr/>
        <p:txBody>
          <a:bodyPr/>
          <a:lstStyle/>
          <a:p>
            <a:r>
              <a:rPr lang="de-DE" dirty="0"/>
              <a:t>Dezentrale Leistungserbringung und Entwicklung brauchen mehr und intelligentere Standardisierungen brauchen mehr und intelligentere Führung, wenn nicht babylonische Verwirrung und Desintegration der Gesamtorganisation die Folge sein sollen. </a:t>
            </a:r>
          </a:p>
          <a:p>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7817222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22</a:t>
            </a:fld>
            <a:endParaRPr lang="de-DE" dirty="0"/>
          </a:p>
        </p:txBody>
      </p:sp>
      <p:sp>
        <p:nvSpPr>
          <p:cNvPr id="3" name="Titel 2"/>
          <p:cNvSpPr>
            <a:spLocks noGrp="1"/>
          </p:cNvSpPr>
          <p:nvPr>
            <p:ph type="title"/>
          </p:nvPr>
        </p:nvSpPr>
        <p:spPr/>
        <p:txBody>
          <a:bodyPr/>
          <a:lstStyle/>
          <a:p>
            <a:r>
              <a:rPr lang="de-DE" dirty="0" smtClean="0"/>
              <a:t>„OE ist Chefsache </a:t>
            </a:r>
            <a:br>
              <a:rPr lang="de-DE" dirty="0" smtClean="0"/>
            </a:br>
            <a:r>
              <a:rPr lang="de-DE" dirty="0" smtClean="0"/>
              <a:t>oder findet nicht statt!“</a:t>
            </a:r>
            <a:endParaRPr lang="de-DE" dirty="0"/>
          </a:p>
        </p:txBody>
      </p:sp>
      <p:sp>
        <p:nvSpPr>
          <p:cNvPr id="4" name="Inhaltsplatzhalter 3"/>
          <p:cNvSpPr>
            <a:spLocks noGrp="1"/>
          </p:cNvSpPr>
          <p:nvPr>
            <p:ph sz="half" idx="1"/>
          </p:nvPr>
        </p:nvSpPr>
        <p:spPr/>
        <p:txBody>
          <a:bodyPr/>
          <a:lstStyle/>
          <a:p>
            <a:r>
              <a:rPr lang="de-DE" dirty="0" smtClean="0"/>
              <a:t>Top down und </a:t>
            </a:r>
            <a:r>
              <a:rPr lang="de-DE" dirty="0" err="1" smtClean="0"/>
              <a:t>bottom</a:t>
            </a:r>
            <a:r>
              <a:rPr lang="de-DE" dirty="0" smtClean="0"/>
              <a:t> </a:t>
            </a:r>
            <a:r>
              <a:rPr lang="de-DE" dirty="0" err="1" smtClean="0"/>
              <a:t>up</a:t>
            </a:r>
            <a:r>
              <a:rPr lang="de-DE" dirty="0" smtClean="0"/>
              <a:t> Prozesse, </a:t>
            </a:r>
          </a:p>
          <a:p>
            <a:r>
              <a:rPr lang="de-DE" dirty="0" smtClean="0"/>
              <a:t>zentrale Steuerung und dezentrale </a:t>
            </a:r>
          </a:p>
          <a:p>
            <a:r>
              <a:rPr lang="de-DE" dirty="0" smtClean="0"/>
              <a:t>Steuerung müssen</a:t>
            </a:r>
          </a:p>
          <a:p>
            <a:r>
              <a:rPr lang="de-DE" dirty="0" smtClean="0"/>
              <a:t>aufeinander abgestimmt werden.</a:t>
            </a:r>
          </a:p>
          <a:p>
            <a:endParaRPr lang="de-DE" dirty="0" smtClean="0"/>
          </a:p>
          <a:p>
            <a:r>
              <a:rPr lang="de-DE" dirty="0" smtClean="0"/>
              <a:t>Strategisches Management + </a:t>
            </a:r>
          </a:p>
          <a:p>
            <a:r>
              <a:rPr lang="de-DE" dirty="0" smtClean="0"/>
              <a:t>strategische Führung</a:t>
            </a:r>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781722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23</a:t>
            </a:fld>
            <a:endParaRPr lang="de-DE" dirty="0"/>
          </a:p>
        </p:txBody>
      </p:sp>
      <p:sp>
        <p:nvSpPr>
          <p:cNvPr id="3" name="Titel 2"/>
          <p:cNvSpPr>
            <a:spLocks noGrp="1"/>
          </p:cNvSpPr>
          <p:nvPr>
            <p:ph type="title"/>
          </p:nvPr>
        </p:nvSpPr>
        <p:spPr/>
        <p:txBody>
          <a:bodyPr/>
          <a:lstStyle/>
          <a:p>
            <a:endParaRPr lang="de-DE"/>
          </a:p>
        </p:txBody>
      </p:sp>
      <p:pic>
        <p:nvPicPr>
          <p:cNvPr id="6" name="Picture 2" descr="C:\Users\Praktikant\Downloads\BalanceVonKonstruktionUndSelbstorganisation.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195711"/>
            <a:ext cx="4752527" cy="4752527"/>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3"/>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8845399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24</a:t>
            </a:fld>
            <a:endParaRPr lang="de-DE" dirty="0"/>
          </a:p>
        </p:txBody>
      </p:sp>
      <p:sp>
        <p:nvSpPr>
          <p:cNvPr id="3" name="Titel 2"/>
          <p:cNvSpPr>
            <a:spLocks noGrp="1"/>
          </p:cNvSpPr>
          <p:nvPr>
            <p:ph type="title"/>
          </p:nvPr>
        </p:nvSpPr>
        <p:spPr/>
        <p:txBody>
          <a:bodyPr/>
          <a:lstStyle/>
          <a:p>
            <a:endParaRPr lang="de-DE"/>
          </a:p>
        </p:txBody>
      </p:sp>
      <p:sp>
        <p:nvSpPr>
          <p:cNvPr id="4" name="Inhaltsplatzhalter 3"/>
          <p:cNvSpPr>
            <a:spLocks noGrp="1"/>
          </p:cNvSpPr>
          <p:nvPr>
            <p:ph sz="half" idx="1"/>
          </p:nvPr>
        </p:nvSpPr>
        <p:spPr/>
        <p:txBody>
          <a:bodyPr/>
          <a:lstStyle/>
          <a:p>
            <a:r>
              <a:rPr lang="de-DE" dirty="0"/>
              <a:t>Leistungsträger müssen zentrale Rollen im Kerngeschäft der Organisation einnehmen können und sie müssen in der beruflichen Arbeit die eigene Mitte finden. </a:t>
            </a:r>
          </a:p>
          <a:p>
            <a:endParaRPr lang="de-DE" dirty="0"/>
          </a:p>
          <a:p>
            <a:r>
              <a:rPr lang="de-DE" dirty="0"/>
              <a:t>Sonst sind sie nicht so produktiv und erfüllt, wie sie sein könnten und/oder müssen großen seelischen Verschleiß in Kauf nehmen. </a:t>
            </a:r>
          </a:p>
          <a:p>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21341585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25</a:t>
            </a:fld>
            <a:endParaRPr lang="de-DE" dirty="0"/>
          </a:p>
        </p:txBody>
      </p:sp>
      <p:sp>
        <p:nvSpPr>
          <p:cNvPr id="3" name="Titel 2"/>
          <p:cNvSpPr>
            <a:spLocks noGrp="1"/>
          </p:cNvSpPr>
          <p:nvPr>
            <p:ph type="title"/>
          </p:nvPr>
        </p:nvSpPr>
        <p:spPr/>
        <p:txBody>
          <a:bodyPr/>
          <a:lstStyle/>
          <a:p>
            <a:r>
              <a:rPr lang="de-DE" dirty="0"/>
              <a:t>Kompetenz + Passung</a:t>
            </a:r>
          </a:p>
        </p:txBody>
      </p:sp>
      <p:sp>
        <p:nvSpPr>
          <p:cNvPr id="4" name="Inhaltsplatzhalter 3"/>
          <p:cNvSpPr>
            <a:spLocks noGrp="1"/>
          </p:cNvSpPr>
          <p:nvPr>
            <p:ph sz="half" idx="1"/>
          </p:nvPr>
        </p:nvSpPr>
        <p:spPr/>
        <p:txBody>
          <a:bodyPr/>
          <a:lstStyle/>
          <a:p>
            <a:r>
              <a:rPr lang="de-DE" dirty="0"/>
              <a:t>Aus systemischer Perspektive ist Kompetenz in Bezug auf eine Organisation oder ein Feld nicht allein eine Eigenschaft einer Person, sondern auch einer Passung.</a:t>
            </a:r>
          </a:p>
          <a:p>
            <a:endParaRPr lang="de-DE" dirty="0"/>
          </a:p>
          <a:p>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21341585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26</a:t>
            </a:fld>
            <a:endParaRPr lang="de-DE" dirty="0"/>
          </a:p>
        </p:txBody>
      </p:sp>
      <p:sp>
        <p:nvSpPr>
          <p:cNvPr id="3" name="Titel 2"/>
          <p:cNvSpPr>
            <a:spLocks noGrp="1"/>
          </p:cNvSpPr>
          <p:nvPr>
            <p:ph type="title"/>
          </p:nvPr>
        </p:nvSpPr>
        <p:spPr/>
        <p:txBody>
          <a:bodyPr/>
          <a:lstStyle/>
          <a:p>
            <a:r>
              <a:rPr lang="de-DE" dirty="0"/>
              <a:t>Kompetenzformel</a:t>
            </a:r>
          </a:p>
        </p:txBody>
      </p:sp>
      <p:sp>
        <p:nvSpPr>
          <p:cNvPr id="4" name="Inhaltsplatzhalter 3"/>
          <p:cNvSpPr>
            <a:spLocks noGrp="1"/>
          </p:cNvSpPr>
          <p:nvPr>
            <p:ph sz="half" idx="1"/>
          </p:nvPr>
        </p:nvSpPr>
        <p:spPr/>
        <p:txBody>
          <a:bodyPr/>
          <a:lstStyle/>
          <a:p>
            <a:endParaRPr lang="de-DE" dirty="0"/>
          </a:p>
        </p:txBody>
      </p:sp>
      <p:grpSp>
        <p:nvGrpSpPr>
          <p:cNvPr id="5" name="Gruppieren 4"/>
          <p:cNvGrpSpPr/>
          <p:nvPr/>
        </p:nvGrpSpPr>
        <p:grpSpPr>
          <a:xfrm>
            <a:off x="607342" y="2211710"/>
            <a:ext cx="6844383" cy="1080120"/>
            <a:chOff x="395536" y="1938831"/>
            <a:chExt cx="7637066" cy="2145087"/>
          </a:xfrm>
        </p:grpSpPr>
        <p:sp>
          <p:nvSpPr>
            <p:cNvPr id="6" name="Rechteck 5"/>
            <p:cNvSpPr/>
            <p:nvPr/>
          </p:nvSpPr>
          <p:spPr>
            <a:xfrm>
              <a:off x="395536" y="1938833"/>
              <a:ext cx="2140184" cy="2145085"/>
            </a:xfrm>
            <a:prstGeom prst="rect">
              <a:avLst/>
            </a:prstGeom>
            <a:noFill/>
            <a:ln w="3175">
              <a:solidFill>
                <a:schemeClr val="tx1"/>
              </a:solidFill>
              <a:prstDash val="solid"/>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0815" tIns="150815" rIns="150815" bIns="150815" numCol="1" spcCol="1270" anchor="ctr" anchorCtr="0">
              <a:noAutofit/>
            </a:bodyPr>
            <a:lstStyle/>
            <a:p>
              <a:pPr lvl="0" algn="ctr" defTabSz="266700">
                <a:lnSpc>
                  <a:spcPct val="90000"/>
                </a:lnSpc>
                <a:spcBef>
                  <a:spcPct val="0"/>
                </a:spcBef>
                <a:spcAft>
                  <a:spcPct val="35000"/>
                </a:spcAft>
              </a:pPr>
              <a:r>
                <a:rPr lang="de-DE" kern="1200" dirty="0" smtClean="0">
                  <a:solidFill>
                    <a:schemeClr val="tx1"/>
                  </a:solidFill>
                  <a:latin typeface="Akkurat-Bold"/>
                </a:rPr>
                <a:t>Professionelle Kompetenz</a:t>
              </a:r>
              <a:endParaRPr lang="de-DE" kern="1200" dirty="0">
                <a:solidFill>
                  <a:schemeClr val="tx1"/>
                </a:solidFill>
                <a:latin typeface="Akkurat-Bold"/>
              </a:endParaRPr>
            </a:p>
          </p:txBody>
        </p:sp>
        <p:sp>
          <p:nvSpPr>
            <p:cNvPr id="7" name="Rechteck 6"/>
            <p:cNvSpPr/>
            <p:nvPr/>
          </p:nvSpPr>
          <p:spPr>
            <a:xfrm>
              <a:off x="2632002" y="1938833"/>
              <a:ext cx="1826442" cy="2145085"/>
            </a:xfrm>
            <a:prstGeom prst="rect">
              <a:avLst/>
            </a:prstGeom>
            <a:noFill/>
            <a:ln w="3175">
              <a:solidFill>
                <a:schemeClr val="tx1"/>
              </a:solidFill>
              <a:prstDash val="solid"/>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0815" tIns="150815" rIns="150815" bIns="150815" numCol="1" spcCol="1270" anchor="ctr" anchorCtr="0">
              <a:noAutofit/>
            </a:bodyPr>
            <a:lstStyle/>
            <a:p>
              <a:pPr lvl="0" algn="ctr" defTabSz="266700">
                <a:lnSpc>
                  <a:spcPct val="90000"/>
                </a:lnSpc>
                <a:spcBef>
                  <a:spcPct val="0"/>
                </a:spcBef>
                <a:spcAft>
                  <a:spcPct val="35000"/>
                </a:spcAft>
              </a:pPr>
              <a:r>
                <a:rPr lang="de-DE" kern="1200" dirty="0" smtClean="0">
                  <a:solidFill>
                    <a:schemeClr val="tx1"/>
                  </a:solidFill>
                  <a:latin typeface="Akkurat-Bold"/>
                </a:rPr>
                <a:t>Rollen-kompetenz </a:t>
              </a:r>
            </a:p>
          </p:txBody>
        </p:sp>
        <p:sp>
          <p:nvSpPr>
            <p:cNvPr id="8" name="Rechteck 7"/>
            <p:cNvSpPr/>
            <p:nvPr/>
          </p:nvSpPr>
          <p:spPr>
            <a:xfrm>
              <a:off x="4499992" y="1938832"/>
              <a:ext cx="1826442" cy="2145085"/>
            </a:xfrm>
            <a:prstGeom prst="rect">
              <a:avLst/>
            </a:prstGeom>
            <a:noFill/>
            <a:ln w="3175">
              <a:solidFill>
                <a:schemeClr val="tx1"/>
              </a:solidFill>
              <a:prstDash val="solid"/>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0815" tIns="150815" rIns="150815" bIns="150815" numCol="1" spcCol="1270" anchor="ctr" anchorCtr="0">
              <a:noAutofit/>
            </a:bodyPr>
            <a:lstStyle/>
            <a:p>
              <a:pPr lvl="0" algn="ctr" defTabSz="266700">
                <a:lnSpc>
                  <a:spcPct val="90000"/>
                </a:lnSpc>
                <a:spcBef>
                  <a:spcPct val="0"/>
                </a:spcBef>
                <a:spcAft>
                  <a:spcPct val="35000"/>
                </a:spcAft>
              </a:pPr>
              <a:r>
                <a:rPr lang="de-DE" kern="1200" dirty="0" smtClean="0">
                  <a:solidFill>
                    <a:schemeClr val="tx1"/>
                  </a:solidFill>
                  <a:latin typeface="Akkurat-Bold"/>
                </a:rPr>
                <a:t>Kontext-kompetenz </a:t>
              </a:r>
            </a:p>
          </p:txBody>
        </p:sp>
        <p:sp>
          <p:nvSpPr>
            <p:cNvPr id="9" name="Rechteck 8"/>
            <p:cNvSpPr/>
            <p:nvPr/>
          </p:nvSpPr>
          <p:spPr>
            <a:xfrm>
              <a:off x="6372200" y="1938831"/>
              <a:ext cx="1660402" cy="2145085"/>
            </a:xfrm>
            <a:prstGeom prst="rect">
              <a:avLst/>
            </a:prstGeom>
            <a:noFill/>
            <a:ln w="3175">
              <a:solidFill>
                <a:schemeClr val="tx1"/>
              </a:solidFill>
              <a:prstDash val="solid"/>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0815" tIns="150815" rIns="150815" bIns="150815" numCol="1" spcCol="1270" anchor="ctr" anchorCtr="0">
              <a:noAutofit/>
            </a:bodyPr>
            <a:lstStyle/>
            <a:p>
              <a:pPr lvl="0" algn="ctr" defTabSz="266700">
                <a:lnSpc>
                  <a:spcPct val="90000"/>
                </a:lnSpc>
                <a:spcBef>
                  <a:spcPct val="0"/>
                </a:spcBef>
                <a:spcAft>
                  <a:spcPct val="35000"/>
                </a:spcAft>
              </a:pPr>
              <a:r>
                <a:rPr lang="de-DE" kern="1200" dirty="0" smtClean="0">
                  <a:solidFill>
                    <a:schemeClr val="tx1"/>
                  </a:solidFill>
                  <a:latin typeface="Akkurat-Bold"/>
                </a:rPr>
                <a:t>Passung </a:t>
              </a:r>
            </a:p>
          </p:txBody>
        </p:sp>
        <p:sp>
          <p:nvSpPr>
            <p:cNvPr id="10" name="Gleich 9"/>
            <p:cNvSpPr/>
            <p:nvPr/>
          </p:nvSpPr>
          <p:spPr>
            <a:xfrm>
              <a:off x="2449138" y="2725419"/>
              <a:ext cx="281185" cy="500465"/>
            </a:xfrm>
            <a:prstGeom prst="mathEqual">
              <a:avLst/>
            </a:prstGeom>
            <a:solidFill>
              <a:schemeClr val="tx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75172" tIns="216868" rIns="75172" bIns="216868" numCol="1" spcCol="1270" anchor="ctr" anchorCtr="0">
              <a:noAutofit/>
            </a:bodyPr>
            <a:lstStyle/>
            <a:p>
              <a:pPr lvl="0" algn="ctr" defTabSz="222250">
                <a:lnSpc>
                  <a:spcPct val="90000"/>
                </a:lnSpc>
                <a:spcBef>
                  <a:spcPct val="0"/>
                </a:spcBef>
                <a:spcAft>
                  <a:spcPct val="35000"/>
                </a:spcAft>
              </a:pPr>
              <a:endParaRPr lang="de-DE" sz="300" kern="1200"/>
            </a:p>
          </p:txBody>
        </p:sp>
        <p:sp>
          <p:nvSpPr>
            <p:cNvPr id="11" name="Multiplizieren 10"/>
            <p:cNvSpPr/>
            <p:nvPr/>
          </p:nvSpPr>
          <p:spPr>
            <a:xfrm>
              <a:off x="4337276" y="2725419"/>
              <a:ext cx="281185" cy="500465"/>
            </a:xfrm>
            <a:prstGeom prst="mathMultiply">
              <a:avLst/>
            </a:prstGeom>
            <a:solidFill>
              <a:srgbClr val="912133"/>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75172" tIns="216868" rIns="75172" bIns="216868" numCol="1" spcCol="1270" anchor="ctr" anchorCtr="0">
              <a:noAutofit/>
            </a:bodyPr>
            <a:lstStyle/>
            <a:p>
              <a:pPr lvl="0" algn="ctr" defTabSz="222250">
                <a:lnSpc>
                  <a:spcPct val="90000"/>
                </a:lnSpc>
                <a:spcBef>
                  <a:spcPct val="0"/>
                </a:spcBef>
                <a:spcAft>
                  <a:spcPct val="35000"/>
                </a:spcAft>
              </a:pPr>
              <a:endParaRPr lang="de-DE" sz="300" kern="1200"/>
            </a:p>
          </p:txBody>
        </p:sp>
        <p:sp>
          <p:nvSpPr>
            <p:cNvPr id="12" name="Multiplizieren 11"/>
            <p:cNvSpPr/>
            <p:nvPr/>
          </p:nvSpPr>
          <p:spPr>
            <a:xfrm>
              <a:off x="6225476" y="2761142"/>
              <a:ext cx="281185" cy="500465"/>
            </a:xfrm>
            <a:prstGeom prst="mathMultiply">
              <a:avLst/>
            </a:prstGeom>
            <a:solidFill>
              <a:srgbClr val="912133"/>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75172" tIns="116828" rIns="75172" bIns="116828" numCol="1" spcCol="1270" anchor="ctr" anchorCtr="0">
              <a:noAutofit/>
            </a:bodyPr>
            <a:lstStyle/>
            <a:p>
              <a:pPr lvl="0" algn="ctr" defTabSz="222250">
                <a:lnSpc>
                  <a:spcPct val="90000"/>
                </a:lnSpc>
                <a:spcBef>
                  <a:spcPct val="0"/>
                </a:spcBef>
                <a:spcAft>
                  <a:spcPct val="35000"/>
                </a:spcAft>
              </a:pPr>
              <a:endParaRPr lang="de-DE" sz="300" kern="1200"/>
            </a:p>
          </p:txBody>
        </p:sp>
      </p:grpSp>
      <p:sp>
        <p:nvSpPr>
          <p:cNvPr id="13" name="Textfeld 12"/>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35218663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27</a:t>
            </a:fld>
            <a:endParaRPr lang="de-DE" dirty="0"/>
          </a:p>
        </p:txBody>
      </p:sp>
      <p:sp>
        <p:nvSpPr>
          <p:cNvPr id="3" name="Titel 2"/>
          <p:cNvSpPr>
            <a:spLocks noGrp="1"/>
          </p:cNvSpPr>
          <p:nvPr>
            <p:ph type="title"/>
          </p:nvPr>
        </p:nvSpPr>
        <p:spPr/>
        <p:txBody>
          <a:bodyPr/>
          <a:lstStyle/>
          <a:p>
            <a:endParaRPr lang="de-DE"/>
          </a:p>
        </p:txBody>
      </p:sp>
      <p:pic>
        <p:nvPicPr>
          <p:cNvPr id="6" name="Picture 2" descr="C:\Users\Praktikant\Downloads\Passungssystemkreis.pn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692437" y="843558"/>
            <a:ext cx="6678039" cy="3816350"/>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3"/>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6638359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28</a:t>
            </a:fld>
            <a:endParaRPr lang="de-DE" dirty="0"/>
          </a:p>
        </p:txBody>
      </p:sp>
      <p:sp>
        <p:nvSpPr>
          <p:cNvPr id="3" name="Titel 2"/>
          <p:cNvSpPr>
            <a:spLocks noGrp="1"/>
          </p:cNvSpPr>
          <p:nvPr>
            <p:ph type="title"/>
          </p:nvPr>
        </p:nvSpPr>
        <p:spPr/>
        <p:txBody>
          <a:bodyPr/>
          <a:lstStyle/>
          <a:p>
            <a:r>
              <a:rPr lang="de-DE" dirty="0"/>
              <a:t>Passung zwischen </a:t>
            </a:r>
            <a:br>
              <a:rPr lang="de-DE" dirty="0"/>
            </a:br>
            <a:r>
              <a:rPr lang="de-DE" dirty="0"/>
              <a:t>Mensch + </a:t>
            </a:r>
            <a:r>
              <a:rPr lang="de-DE" dirty="0" smtClean="0"/>
              <a:t>Organisation</a:t>
            </a:r>
            <a:endParaRPr lang="de-DE" dirty="0"/>
          </a:p>
        </p:txBody>
      </p:sp>
      <p:pic>
        <p:nvPicPr>
          <p:cNvPr id="8" name="Inhaltsplatzhalter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168908" y="1131888"/>
            <a:ext cx="5725097" cy="3816350"/>
          </a:xfrm>
        </p:spPr>
      </p:pic>
      <p:sp>
        <p:nvSpPr>
          <p:cNvPr id="11" name="Textfeld 10"/>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3"/>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6638359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29</a:t>
            </a:fld>
            <a:endParaRPr lang="de-DE" dirty="0"/>
          </a:p>
        </p:txBody>
      </p:sp>
      <p:sp>
        <p:nvSpPr>
          <p:cNvPr id="3" name="Titel 2"/>
          <p:cNvSpPr>
            <a:spLocks noGrp="1"/>
          </p:cNvSpPr>
          <p:nvPr>
            <p:ph type="title"/>
          </p:nvPr>
        </p:nvSpPr>
        <p:spPr/>
        <p:txBody>
          <a:bodyPr/>
          <a:lstStyle/>
          <a:p>
            <a:r>
              <a:rPr lang="de-DE" dirty="0" smtClean="0"/>
              <a:t/>
            </a:r>
            <a:br>
              <a:rPr lang="de-DE" dirty="0" smtClean="0"/>
            </a:br>
            <a:r>
              <a:rPr lang="de-DE" dirty="0" smtClean="0"/>
              <a:t>Wer </a:t>
            </a:r>
            <a:r>
              <a:rPr lang="de-DE" dirty="0"/>
              <a:t>bekommt die Besten? </a:t>
            </a:r>
            <a:br>
              <a:rPr lang="de-DE" dirty="0"/>
            </a:br>
            <a:r>
              <a:rPr lang="de-DE" dirty="0"/>
              <a:t>-Wettbewerbsvorteil </a:t>
            </a:r>
            <a:r>
              <a:rPr lang="de-DE" dirty="0" smtClean="0"/>
              <a:t>Organisationskultur</a:t>
            </a:r>
            <a:endParaRPr lang="de-DE" dirty="0"/>
          </a:p>
        </p:txBody>
      </p:sp>
      <p:sp>
        <p:nvSpPr>
          <p:cNvPr id="4" name="Inhaltsplatzhalter 3"/>
          <p:cNvSpPr>
            <a:spLocks noGrp="1"/>
          </p:cNvSpPr>
          <p:nvPr>
            <p:ph sz="half" idx="1"/>
          </p:nvPr>
        </p:nvSpPr>
        <p:spPr/>
        <p:txBody>
          <a:bodyPr/>
          <a:lstStyle/>
          <a:p>
            <a:endParaRPr lang="de-DE" dirty="0" smtClean="0"/>
          </a:p>
          <a:p>
            <a:r>
              <a:rPr lang="de-DE" dirty="0" smtClean="0"/>
              <a:t>Jüngere </a:t>
            </a:r>
            <a:r>
              <a:rPr lang="de-DE" dirty="0"/>
              <a:t>werden zunehmend anspruchsvoller, was die Sinnhaftigkeit ihrer Arbeit und der Wert der Arbeitszeit als verbrachte Lebenszeit betrifft. </a:t>
            </a:r>
          </a:p>
          <a:p>
            <a:endParaRPr lang="de-DE" dirty="0"/>
          </a:p>
          <a:p>
            <a:r>
              <a:rPr lang="de-DE" dirty="0"/>
              <a:t>Schmid </a:t>
            </a:r>
            <a:r>
              <a:rPr lang="de-DE" dirty="0" smtClean="0"/>
              <a:t>2002</a:t>
            </a:r>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6638359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
            </a:r>
            <a:br>
              <a:rPr lang="de-DE" dirty="0"/>
            </a:br>
            <a:r>
              <a:rPr lang="de-DE" dirty="0"/>
              <a:t>Phasenmodell der Organisationskrisen</a:t>
            </a:r>
            <a:br>
              <a:rPr lang="de-DE" dirty="0"/>
            </a:br>
            <a:r>
              <a:rPr lang="de-DE" dirty="0" smtClean="0"/>
              <a:t> </a:t>
            </a:r>
            <a:r>
              <a:rPr lang="de-DE" sz="1800" dirty="0"/>
              <a:t>ISB-Konzepte </a:t>
            </a:r>
            <a:r>
              <a:rPr lang="de-DE" sz="1800" dirty="0" smtClean="0"/>
              <a:t>kompakt</a:t>
            </a:r>
            <a:r>
              <a:rPr lang="de-DE" sz="1800" dirty="0"/>
              <a:t/>
            </a:r>
            <a:br>
              <a:rPr lang="de-DE" sz="1800" dirty="0"/>
            </a:br>
            <a:r>
              <a:rPr lang="de-DE" sz="1800" dirty="0"/>
              <a:t>Leitung: Dr. Bernd Schmid</a:t>
            </a:r>
            <a:br>
              <a:rPr lang="de-DE" sz="1800" dirty="0"/>
            </a:br>
            <a:r>
              <a:rPr lang="de-DE" sz="1800" dirty="0"/>
              <a:t>20.-22.11.2008</a:t>
            </a:r>
          </a:p>
        </p:txBody>
      </p:sp>
      <p:sp>
        <p:nvSpPr>
          <p:cNvPr id="5" name="Untertitel 4"/>
          <p:cNvSpPr>
            <a:spLocks noGrp="1"/>
          </p:cNvSpPr>
          <p:nvPr>
            <p:ph type="subTitle" idx="1"/>
          </p:nvPr>
        </p:nvSpPr>
        <p:spPr/>
        <p:txBody>
          <a:bodyPr/>
          <a:lstStyle/>
          <a:p>
            <a:r>
              <a:rPr lang="de-DE" dirty="0" smtClean="0"/>
              <a:t>Bernd Schmid</a:t>
            </a:r>
          </a:p>
          <a:p>
            <a:r>
              <a:rPr lang="de-DE" dirty="0" smtClean="0"/>
              <a:t>Isb systemische </a:t>
            </a:r>
            <a:r>
              <a:rPr lang="de-DE" dirty="0"/>
              <a:t>P</a:t>
            </a:r>
            <a:r>
              <a:rPr lang="de-DE" dirty="0" smtClean="0"/>
              <a:t>rofessionalität</a:t>
            </a:r>
          </a:p>
        </p:txBody>
      </p:sp>
      <p:sp>
        <p:nvSpPr>
          <p:cNvPr id="6" name="Textfeld 5"/>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pic>
        <p:nvPicPr>
          <p:cNvPr id="7" name="Bild 1" descr="by-1.png"/>
          <p:cNvPicPr>
            <a:picLocks/>
          </p:cNvPicPr>
          <p:nvPr/>
        </p:nvPicPr>
        <p:blipFill>
          <a:blip r:embed="rId3" cstate="print">
            <a:extLst>
              <a:ext uri="{28A0092B-C50C-407E-A947-70E740481C1C}">
                <a14:useLocalDpi xmlns:a14="http://schemas.microsoft.com/office/drawing/2010/main"/>
              </a:ext>
            </a:extLst>
          </a:blip>
          <a:srcRect/>
          <a:stretch>
            <a:fillRect/>
          </a:stretch>
        </p:blipFill>
        <p:spPr bwMode="auto">
          <a:xfrm>
            <a:off x="7537420" y="4731990"/>
            <a:ext cx="490964" cy="171777"/>
          </a:xfrm>
          <a:prstGeom prst="rect">
            <a:avLst/>
          </a:prstGeom>
          <a:noFill/>
          <a:ln w="9525">
            <a:noFill/>
            <a:miter lim="800000"/>
            <a:headEnd/>
            <a:tailEnd/>
          </a:ln>
        </p:spPr>
      </p:pic>
      <p:pic>
        <p:nvPicPr>
          <p:cNvPr id="8" name="Bild 8"/>
          <p:cNvPicPr>
            <a:picLocks noGrp="1" noChangeAspect="1"/>
          </p:cNvPicPr>
          <p:nvPr>
            <p:ph type="pic" sz="quarter" idx="13"/>
          </p:nvPr>
        </p:nvPicPr>
        <p:blipFill>
          <a:blip r:embed="rId4"/>
          <a:srcRect/>
          <a:stretch>
            <a:fillRect/>
          </a:stretch>
        </p:blipFill>
        <p:spPr bwMode="auto">
          <a:prstGeom prst="rect">
            <a:avLst/>
          </a:prstGeom>
          <a:noFill/>
          <a:ln w="9525">
            <a:noFill/>
            <a:miter lim="800000"/>
            <a:headEnd/>
            <a:tailEnd/>
          </a:ln>
        </p:spPr>
      </p:pic>
    </p:spTree>
    <p:extLst>
      <p:ext uri="{BB962C8B-B14F-4D97-AF65-F5344CB8AC3E}">
        <p14:creationId xmlns:p14="http://schemas.microsoft.com/office/powerpoint/2010/main" val="28926232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30</a:t>
            </a:fld>
            <a:endParaRPr lang="de-DE" dirty="0"/>
          </a:p>
        </p:txBody>
      </p:sp>
      <p:sp>
        <p:nvSpPr>
          <p:cNvPr id="3" name="Titel 2"/>
          <p:cNvSpPr>
            <a:spLocks noGrp="1"/>
          </p:cNvSpPr>
          <p:nvPr>
            <p:ph type="title"/>
          </p:nvPr>
        </p:nvSpPr>
        <p:spPr/>
        <p:txBody>
          <a:bodyPr/>
          <a:lstStyle/>
          <a:p>
            <a:endParaRPr lang="de-DE"/>
          </a:p>
        </p:txBody>
      </p:sp>
      <p:sp>
        <p:nvSpPr>
          <p:cNvPr id="4" name="Inhaltsplatzhalter 3"/>
          <p:cNvSpPr>
            <a:spLocks noGrp="1"/>
          </p:cNvSpPr>
          <p:nvPr>
            <p:ph sz="half" idx="1"/>
          </p:nvPr>
        </p:nvSpPr>
        <p:spPr/>
        <p:txBody>
          <a:bodyPr/>
          <a:lstStyle/>
          <a:p>
            <a:r>
              <a:rPr lang="de-DE" dirty="0"/>
              <a:t>Sterbende Kulturen sind demnach solche, die in allen Vollzügen Genauigkeit herzustellen versuchen, und dabei das Wesensverständnis der Kultur verlieren. </a:t>
            </a:r>
          </a:p>
          <a:p>
            <a:endParaRPr lang="de-DE" dirty="0" smtClean="0"/>
          </a:p>
          <a:p>
            <a:r>
              <a:rPr lang="de-DE" dirty="0" smtClean="0"/>
              <a:t>Vitale </a:t>
            </a:r>
            <a:r>
              <a:rPr lang="de-DE" dirty="0"/>
              <a:t>Kulturen zeichnen sich dagegen dadurch aus, dass vieles nur bei Bedarf genau geregelt wird, jedoch ein gelebtes gemeinsames Verständnis  bezogen auf die Kernelemente der Kultur besteht. </a:t>
            </a:r>
          </a:p>
          <a:p>
            <a:endParaRPr lang="de-DE" dirty="0" smtClean="0"/>
          </a:p>
          <a:p>
            <a:r>
              <a:rPr lang="de-DE" dirty="0"/>
              <a:t>	</a:t>
            </a:r>
            <a:r>
              <a:rPr lang="de-DE" dirty="0" smtClean="0"/>
              <a:t>Gregory </a:t>
            </a:r>
            <a:r>
              <a:rPr lang="de-DE" dirty="0" err="1"/>
              <a:t>Bateson+Margret</a:t>
            </a:r>
            <a:r>
              <a:rPr lang="de-DE" dirty="0"/>
              <a:t> Mead</a:t>
            </a:r>
          </a:p>
          <a:p>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6638359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31</a:t>
            </a:fld>
            <a:endParaRPr lang="de-DE" dirty="0"/>
          </a:p>
        </p:txBody>
      </p:sp>
      <p:sp>
        <p:nvSpPr>
          <p:cNvPr id="3" name="Titel 2"/>
          <p:cNvSpPr>
            <a:spLocks noGrp="1"/>
          </p:cNvSpPr>
          <p:nvPr>
            <p:ph type="title"/>
          </p:nvPr>
        </p:nvSpPr>
        <p:spPr/>
        <p:txBody>
          <a:bodyPr/>
          <a:lstStyle/>
          <a:p>
            <a:endParaRPr lang="de-DE"/>
          </a:p>
        </p:txBody>
      </p:sp>
      <p:sp>
        <p:nvSpPr>
          <p:cNvPr id="4" name="Inhaltsplatzhalter 3"/>
          <p:cNvSpPr>
            <a:spLocks noGrp="1"/>
          </p:cNvSpPr>
          <p:nvPr>
            <p:ph sz="half" idx="1"/>
          </p:nvPr>
        </p:nvSpPr>
        <p:spPr/>
        <p:txBody>
          <a:bodyPr/>
          <a:lstStyle/>
          <a:p>
            <a:r>
              <a:rPr lang="de-DE" dirty="0"/>
              <a:t>Es braucht einen weiten Horizont, wenn das Behauen der ersten Steine mit der Würde und Erfüllung desjenigen geschehen soll, der eine Kirche baut, obwohl er diese nie sehen wird. </a:t>
            </a:r>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6591261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32</a:t>
            </a:fld>
            <a:endParaRPr lang="de-DE" dirty="0"/>
          </a:p>
        </p:txBody>
      </p:sp>
      <p:sp>
        <p:nvSpPr>
          <p:cNvPr id="3" name="Titel 2"/>
          <p:cNvSpPr>
            <a:spLocks noGrp="1"/>
          </p:cNvSpPr>
          <p:nvPr>
            <p:ph type="title"/>
          </p:nvPr>
        </p:nvSpPr>
        <p:spPr/>
        <p:txBody>
          <a:bodyPr/>
          <a:lstStyle/>
          <a:p>
            <a:r>
              <a:rPr lang="de-DE" dirty="0" smtClean="0"/>
              <a:t/>
            </a:r>
            <a:br>
              <a:rPr lang="de-DE" dirty="0" smtClean="0"/>
            </a:br>
            <a:r>
              <a:rPr lang="de-DE" dirty="0"/>
              <a:t/>
            </a:r>
            <a:br>
              <a:rPr lang="de-DE" dirty="0"/>
            </a:br>
            <a:r>
              <a:rPr lang="de-DE" dirty="0" smtClean="0"/>
              <a:t/>
            </a:r>
            <a:br>
              <a:rPr lang="de-DE" dirty="0" smtClean="0"/>
            </a:br>
            <a:r>
              <a:rPr lang="de-DE" dirty="0"/>
              <a:t/>
            </a:r>
            <a:br>
              <a:rPr lang="de-DE" dirty="0"/>
            </a:br>
            <a:r>
              <a:rPr lang="de-DE" dirty="0" smtClean="0"/>
              <a:t/>
            </a:r>
            <a:br>
              <a:rPr lang="de-DE" dirty="0" smtClean="0"/>
            </a:br>
            <a:r>
              <a:rPr lang="de-DE" dirty="0"/>
              <a:t/>
            </a:r>
            <a:br>
              <a:rPr lang="de-DE" dirty="0"/>
            </a:br>
            <a:r>
              <a:rPr lang="de-DE" dirty="0" smtClean="0"/>
              <a:t>Idealismus </a:t>
            </a:r>
            <a:r>
              <a:rPr lang="de-DE" dirty="0"/>
              <a:t>und Zynismus </a:t>
            </a:r>
            <a:br>
              <a:rPr lang="de-DE" dirty="0"/>
            </a:br>
            <a:r>
              <a:rPr lang="de-DE" dirty="0"/>
              <a:t>sind ebenso Geschwister wie </a:t>
            </a:r>
            <a:br>
              <a:rPr lang="de-DE" dirty="0"/>
            </a:br>
            <a:r>
              <a:rPr lang="de-DE" dirty="0"/>
              <a:t>Sentimentalität und Brutalität. </a:t>
            </a:r>
          </a:p>
        </p:txBody>
      </p:sp>
      <p:sp>
        <p:nvSpPr>
          <p:cNvPr id="4" name="Inhaltsplatzhalter 3"/>
          <p:cNvSpPr>
            <a:spLocks noGrp="1"/>
          </p:cNvSpPr>
          <p:nvPr>
            <p:ph sz="half" idx="1"/>
          </p:nvPr>
        </p:nvSpPr>
        <p:spPr/>
        <p:txBody>
          <a:bodyPr/>
          <a:lstStyle/>
          <a:p>
            <a:endParaRPr lang="de-DE" dirty="0" smtClean="0"/>
          </a:p>
          <a:p>
            <a:endParaRPr lang="de-DE" dirty="0"/>
          </a:p>
          <a:p>
            <a:r>
              <a:rPr lang="de-DE" dirty="0"/>
              <a:t>Es braucht nüchternen Idealismus und kreativen </a:t>
            </a:r>
            <a:r>
              <a:rPr lang="de-DE" dirty="0" smtClean="0"/>
              <a:t>Realitätssinn</a:t>
            </a:r>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6591261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33</a:t>
            </a:fld>
            <a:endParaRPr lang="de-DE" dirty="0"/>
          </a:p>
        </p:txBody>
      </p:sp>
      <p:sp>
        <p:nvSpPr>
          <p:cNvPr id="3" name="Titel 2"/>
          <p:cNvSpPr>
            <a:spLocks noGrp="1"/>
          </p:cNvSpPr>
          <p:nvPr>
            <p:ph type="title"/>
          </p:nvPr>
        </p:nvSpPr>
        <p:spPr/>
        <p:txBody>
          <a:bodyPr anchor="t"/>
          <a:lstStyle/>
          <a:p>
            <a:r>
              <a:rPr lang="de-DE" sz="2400" dirty="0" smtClean="0"/>
              <a:t/>
            </a:r>
            <a:br>
              <a:rPr lang="de-DE" sz="2400" dirty="0" smtClean="0"/>
            </a:br>
            <a:r>
              <a:rPr lang="de-DE" sz="2400" dirty="0" smtClean="0"/>
              <a:t>Wenn </a:t>
            </a:r>
            <a:r>
              <a:rPr lang="de-DE" sz="2400" dirty="0"/>
              <a:t>der warme Wind des Wachstums  </a:t>
            </a:r>
            <a:br>
              <a:rPr lang="de-DE" sz="2400" dirty="0"/>
            </a:br>
            <a:r>
              <a:rPr lang="de-DE" sz="2400" dirty="0"/>
              <a:t>in Fahrtrichtung weht, reicht Handgestricktes und Mittelmäßiges um voranzukommen und sich als großer Seemann zu fühlen. </a:t>
            </a:r>
            <a:br>
              <a:rPr lang="de-DE" sz="2400" dirty="0"/>
            </a:br>
            <a:r>
              <a:rPr lang="de-DE" sz="2400" dirty="0"/>
              <a:t/>
            </a:r>
            <a:br>
              <a:rPr lang="de-DE" sz="2400" dirty="0"/>
            </a:br>
            <a:r>
              <a:rPr lang="de-DE" sz="2400" dirty="0"/>
              <a:t>Seit schwereres Wetter angesagt ist, wird sichtbar, wie gering die Steuerungskompetenz wirklich ist. </a:t>
            </a:r>
            <a:br>
              <a:rPr lang="de-DE" sz="2400" dirty="0"/>
            </a:br>
            <a:endParaRPr lang="de-DE" sz="2400" dirty="0"/>
          </a:p>
        </p:txBody>
      </p:sp>
      <p:sp>
        <p:nvSpPr>
          <p:cNvPr id="4" name="Inhaltsplatzhalter 3"/>
          <p:cNvSpPr>
            <a:spLocks noGrp="1"/>
          </p:cNvSpPr>
          <p:nvPr>
            <p:ph sz="half" idx="1"/>
          </p:nvPr>
        </p:nvSpPr>
        <p:spPr/>
        <p:txBody>
          <a:bodyPr anchor="b"/>
          <a:lstStyle/>
          <a:p>
            <a:endParaRPr lang="de-DE" dirty="0"/>
          </a:p>
          <a:p>
            <a:r>
              <a:rPr lang="de-DE" dirty="0"/>
              <a:t>Eine Pisa-Studie des Managements und der Führung wäre sicher interessant. </a:t>
            </a:r>
          </a:p>
          <a:p>
            <a:r>
              <a:rPr lang="de-DE" dirty="0"/>
              <a:t>Eine solche für Berater allerdings auch</a:t>
            </a:r>
            <a:r>
              <a:rPr lang="de-DE" dirty="0" smtClean="0"/>
              <a:t>.</a:t>
            </a:r>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673710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7"/>
          </p:nvPr>
        </p:nvSpPr>
        <p:spPr/>
        <p:txBody>
          <a:bodyPr/>
          <a:lstStyle/>
          <a:p>
            <a:r>
              <a:rPr lang="de-DE" smtClean="0"/>
              <a:t> Seite </a:t>
            </a:r>
            <a:fld id="{895CD297-5E7D-4FCF-9578-B701FA8456D1}" type="slidenum">
              <a:rPr lang="de-DE" smtClean="0"/>
              <a:pPr/>
              <a:t>34</a:t>
            </a:fld>
            <a:endParaRPr lang="de-DE" dirty="0"/>
          </a:p>
        </p:txBody>
      </p:sp>
      <p:sp>
        <p:nvSpPr>
          <p:cNvPr id="3" name="Titel 2"/>
          <p:cNvSpPr>
            <a:spLocks noGrp="1"/>
          </p:cNvSpPr>
          <p:nvPr>
            <p:ph type="title"/>
          </p:nvPr>
        </p:nvSpPr>
        <p:spPr/>
        <p:txBody>
          <a:bodyPr/>
          <a:lstStyle/>
          <a:p>
            <a:endParaRPr lang="de-DE" dirty="0"/>
          </a:p>
        </p:txBody>
      </p:sp>
      <p:sp>
        <p:nvSpPr>
          <p:cNvPr id="4" name="Inhaltsplatzhalter 3"/>
          <p:cNvSpPr>
            <a:spLocks noGrp="1"/>
          </p:cNvSpPr>
          <p:nvPr>
            <p:ph sz="half" idx="1"/>
          </p:nvPr>
        </p:nvSpPr>
        <p:spPr/>
        <p:txBody>
          <a:bodyPr/>
          <a:lstStyle/>
          <a:p>
            <a:r>
              <a:rPr lang="de-DE" dirty="0"/>
              <a:t>Schade, dass man das Einkommen und die Alterssicherung der Manager (und aller anderen) nicht an ihren Beitrag zur nachhaltigen Vitalität des Unternehmens knüpfen kann.</a:t>
            </a:r>
          </a:p>
          <a:p>
            <a:endParaRPr lang="de-DE" dirty="0" smtClean="0"/>
          </a:p>
          <a:p>
            <a:endParaRPr lang="de-DE" dirty="0"/>
          </a:p>
          <a:p>
            <a:endParaRPr lang="de-DE" dirty="0"/>
          </a:p>
        </p:txBody>
      </p:sp>
      <p:sp>
        <p:nvSpPr>
          <p:cNvPr id="5" name="Textfeld 4"/>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1673710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90571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r>
              <a:rPr lang="de-DE" smtClean="0"/>
              <a:t> Seite </a:t>
            </a:r>
            <a:fld id="{895CD297-5E7D-4FCF-9578-B701FA8456D1}" type="slidenum">
              <a:rPr lang="de-DE" smtClean="0"/>
              <a:pPr/>
              <a:t>4</a:t>
            </a:fld>
            <a:endParaRPr lang="de-DE" dirty="0"/>
          </a:p>
        </p:txBody>
      </p:sp>
      <p:sp>
        <p:nvSpPr>
          <p:cNvPr id="6" name="Titel 5"/>
          <p:cNvSpPr>
            <a:spLocks noGrp="1"/>
          </p:cNvSpPr>
          <p:nvPr>
            <p:ph type="title"/>
          </p:nvPr>
        </p:nvSpPr>
        <p:spPr/>
        <p:txBody>
          <a:bodyPr/>
          <a:lstStyle/>
          <a:p>
            <a:r>
              <a:rPr lang="de-DE" dirty="0"/>
              <a:t>Integration + Integrität</a:t>
            </a:r>
            <a:br>
              <a:rPr lang="de-DE" dirty="0"/>
            </a:br>
            <a:endParaRPr lang="de-DE" dirty="0"/>
          </a:p>
        </p:txBody>
      </p:sp>
      <p:sp>
        <p:nvSpPr>
          <p:cNvPr id="7" name="Inhaltsplatzhalter 6"/>
          <p:cNvSpPr>
            <a:spLocks noGrp="1"/>
          </p:cNvSpPr>
          <p:nvPr>
            <p:ph sz="half" idx="1"/>
          </p:nvPr>
        </p:nvSpPr>
        <p:spPr/>
        <p:txBody>
          <a:bodyPr/>
          <a:lstStyle/>
          <a:p>
            <a:r>
              <a:rPr lang="de-DE" dirty="0"/>
              <a:t>Stabile Entwicklungen von Organisationen zeichnen sich durch </a:t>
            </a:r>
            <a:r>
              <a:rPr lang="de-DE" dirty="0" err="1"/>
              <a:t>Gefügtheit</a:t>
            </a:r>
            <a:r>
              <a:rPr lang="de-DE" dirty="0"/>
              <a:t> (Integration) und Stimmigkeit der Prozesse (Integrität) aus.</a:t>
            </a:r>
          </a:p>
          <a:p>
            <a:endParaRPr lang="de-DE" dirty="0"/>
          </a:p>
          <a:p>
            <a:r>
              <a:rPr lang="de-DE" dirty="0"/>
              <a:t>Für „Unternehmensgesundheit“ könnte man zunächst formulieren:</a:t>
            </a:r>
          </a:p>
          <a:p>
            <a:r>
              <a:rPr lang="de-DE" b="1" dirty="0" smtClean="0"/>
              <a:t>		Gesundheit </a:t>
            </a:r>
            <a:r>
              <a:rPr lang="de-DE" b="1" dirty="0"/>
              <a:t>= Integration X Integrität.</a:t>
            </a:r>
          </a:p>
          <a:p>
            <a:endParaRPr lang="de-DE" dirty="0"/>
          </a:p>
          <a:p>
            <a:r>
              <a:rPr lang="de-DE" dirty="0"/>
              <a:t>In krisenhaften Situationen verändern sich Integration und Integrität typischerweise in einem Verlauf, in dem wir 4 Phasen unterscheiden können. </a:t>
            </a:r>
          </a:p>
        </p:txBody>
      </p:sp>
      <p:sp>
        <p:nvSpPr>
          <p:cNvPr id="8" name="Textfeld 7"/>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30713994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r>
              <a:rPr lang="de-DE" smtClean="0"/>
              <a:t> Seite </a:t>
            </a:r>
            <a:fld id="{895CD297-5E7D-4FCF-9578-B701FA8456D1}" type="slidenum">
              <a:rPr lang="de-DE" smtClean="0"/>
              <a:pPr/>
              <a:t>5</a:t>
            </a:fld>
            <a:endParaRPr lang="de-DE" dirty="0"/>
          </a:p>
        </p:txBody>
      </p:sp>
      <p:sp>
        <p:nvSpPr>
          <p:cNvPr id="6" name="Titel 5"/>
          <p:cNvSpPr>
            <a:spLocks noGrp="1"/>
          </p:cNvSpPr>
          <p:nvPr>
            <p:ph type="title"/>
          </p:nvPr>
        </p:nvSpPr>
        <p:spPr/>
        <p:txBody>
          <a:bodyPr/>
          <a:lstStyle/>
          <a:p>
            <a:endParaRPr lang="de-DE"/>
          </a:p>
        </p:txBody>
      </p:sp>
      <p:sp>
        <p:nvSpPr>
          <p:cNvPr id="7" name="Inhaltsplatzhalter 6"/>
          <p:cNvSpPr>
            <a:spLocks noGrp="1"/>
          </p:cNvSpPr>
          <p:nvPr>
            <p:ph sz="half" idx="1"/>
          </p:nvPr>
        </p:nvSpPr>
        <p:spPr/>
        <p:txBody>
          <a:bodyPr/>
          <a:lstStyle/>
          <a:p>
            <a:r>
              <a:rPr lang="de-DE" dirty="0" smtClean="0"/>
              <a:t>Das </a:t>
            </a:r>
            <a:r>
              <a:rPr lang="de-DE" dirty="0"/>
              <a:t>folgende Schaubild ist eine Illustration und soll keine mögliche Exaktheit signalisieren. Die Größe, die durch den Pfeil dargestellt wird, ist eher ein Ausdruck von "Gesundheit" der Organisation, (von Leistungsfähigkeit und nachhaltiger Arbeitskultur) als von messbaren Zahlen.</a:t>
            </a:r>
          </a:p>
          <a:p>
            <a:endParaRPr lang="de-DE" dirty="0" smtClean="0"/>
          </a:p>
          <a:p>
            <a:endParaRPr lang="de-DE" dirty="0"/>
          </a:p>
        </p:txBody>
      </p:sp>
      <p:sp>
        <p:nvSpPr>
          <p:cNvPr id="8" name="Textfeld 7"/>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415596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r>
              <a:rPr lang="de-DE" smtClean="0"/>
              <a:t> Seite </a:t>
            </a:r>
            <a:fld id="{895CD297-5E7D-4FCF-9578-B701FA8456D1}" type="slidenum">
              <a:rPr lang="de-DE" smtClean="0"/>
              <a:pPr/>
              <a:t>6</a:t>
            </a:fld>
            <a:endParaRPr lang="de-DE" dirty="0"/>
          </a:p>
        </p:txBody>
      </p:sp>
      <p:sp>
        <p:nvSpPr>
          <p:cNvPr id="6" name="Titel 5"/>
          <p:cNvSpPr>
            <a:spLocks noGrp="1"/>
          </p:cNvSpPr>
          <p:nvPr>
            <p:ph type="title"/>
          </p:nvPr>
        </p:nvSpPr>
        <p:spPr/>
        <p:txBody>
          <a:bodyPr/>
          <a:lstStyle/>
          <a:p>
            <a:r>
              <a:rPr lang="de-DE" dirty="0" smtClean="0"/>
              <a:t>Schematische Darstellung</a:t>
            </a:r>
            <a:endParaRPr lang="de-DE" dirty="0"/>
          </a:p>
        </p:txBody>
      </p:sp>
      <p:pic>
        <p:nvPicPr>
          <p:cNvPr id="8" name="Picture 2" descr="C:\Users\Praktikant\Downloads\VierEntwicklungsphasenInKrisen.pn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692437" y="1131888"/>
            <a:ext cx="6678039" cy="3816350"/>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3"/>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415596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r>
              <a:rPr lang="de-DE" smtClean="0"/>
              <a:t> Seite </a:t>
            </a:r>
            <a:fld id="{895CD297-5E7D-4FCF-9578-B701FA8456D1}" type="slidenum">
              <a:rPr lang="de-DE" smtClean="0"/>
              <a:pPr/>
              <a:t>7</a:t>
            </a:fld>
            <a:endParaRPr lang="de-DE" dirty="0"/>
          </a:p>
        </p:txBody>
      </p:sp>
      <p:sp>
        <p:nvSpPr>
          <p:cNvPr id="6" name="Titel 5"/>
          <p:cNvSpPr>
            <a:spLocks noGrp="1"/>
          </p:cNvSpPr>
          <p:nvPr>
            <p:ph type="title"/>
          </p:nvPr>
        </p:nvSpPr>
        <p:spPr/>
        <p:txBody>
          <a:bodyPr/>
          <a:lstStyle/>
          <a:p>
            <a:r>
              <a:rPr lang="de-DE" dirty="0"/>
              <a:t>Verdeckte Desintegration.</a:t>
            </a:r>
          </a:p>
        </p:txBody>
      </p:sp>
      <p:sp>
        <p:nvSpPr>
          <p:cNvPr id="7" name="Inhaltsplatzhalter 6"/>
          <p:cNvSpPr>
            <a:spLocks noGrp="1"/>
          </p:cNvSpPr>
          <p:nvPr>
            <p:ph sz="half" idx="1"/>
          </p:nvPr>
        </p:nvSpPr>
        <p:spPr/>
        <p:txBody>
          <a:bodyPr/>
          <a:lstStyle/>
          <a:p>
            <a:r>
              <a:rPr lang="de-DE" dirty="0" smtClean="0"/>
              <a:t>Dinge </a:t>
            </a:r>
            <a:r>
              <a:rPr lang="de-DE" dirty="0"/>
              <a:t>beginnen auseinander zu driften und bisherige Vernetzungen und das Ineinandergreifen der Prozesse, aber auch das Gefühl von Identität gehen zunehmend verloren.</a:t>
            </a:r>
          </a:p>
          <a:p>
            <a:endParaRPr lang="de-DE" dirty="0"/>
          </a:p>
        </p:txBody>
      </p:sp>
      <p:sp>
        <p:nvSpPr>
          <p:cNvPr id="8" name="Textfeld 7"/>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4155964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r>
              <a:rPr lang="de-DE" smtClean="0"/>
              <a:t> Seite </a:t>
            </a:r>
            <a:fld id="{895CD297-5E7D-4FCF-9578-B701FA8456D1}" type="slidenum">
              <a:rPr lang="de-DE" smtClean="0"/>
              <a:pPr/>
              <a:t>8</a:t>
            </a:fld>
            <a:endParaRPr lang="de-DE" dirty="0"/>
          </a:p>
        </p:txBody>
      </p:sp>
      <p:sp>
        <p:nvSpPr>
          <p:cNvPr id="6" name="Titel 5"/>
          <p:cNvSpPr>
            <a:spLocks noGrp="1"/>
          </p:cNvSpPr>
          <p:nvPr>
            <p:ph type="title"/>
          </p:nvPr>
        </p:nvSpPr>
        <p:spPr/>
        <p:txBody>
          <a:bodyPr/>
          <a:lstStyle/>
          <a:p>
            <a:r>
              <a:rPr lang="de-DE" smtClean="0"/>
              <a:t>Offene Desintegration. </a:t>
            </a:r>
            <a:endParaRPr lang="de-DE" dirty="0"/>
          </a:p>
        </p:txBody>
      </p:sp>
      <p:sp>
        <p:nvSpPr>
          <p:cNvPr id="7" name="Inhaltsplatzhalter 6"/>
          <p:cNvSpPr>
            <a:spLocks noGrp="1"/>
          </p:cNvSpPr>
          <p:nvPr>
            <p:ph sz="half" idx="1"/>
          </p:nvPr>
        </p:nvSpPr>
        <p:spPr/>
        <p:txBody>
          <a:bodyPr/>
          <a:lstStyle/>
          <a:p>
            <a:r>
              <a:rPr lang="de-DE" dirty="0" smtClean="0"/>
              <a:t>Probleme kommen in Kennzahlen verschärft zum Ausdruck, die für das Unternehmen relevant sind (steigende Kosten, Umsatzprobleme, Personalfluktuation etc.).</a:t>
            </a:r>
          </a:p>
          <a:p>
            <a:r>
              <a:rPr lang="de-DE" dirty="0" smtClean="0"/>
              <a:t>Es wird unübersehbar, dass die Dinge nicht mehr richtig zusammenkommen. </a:t>
            </a:r>
          </a:p>
          <a:p>
            <a:endParaRPr lang="de-DE" dirty="0" smtClean="0"/>
          </a:p>
          <a:p>
            <a:r>
              <a:rPr lang="de-DE" sz="1400" dirty="0" smtClean="0"/>
              <a:t>Gemeinsame Vorstellungen von Stimmigkeit beginnen zu verschwinden, ohne dass man in Richtung Lösungen 2. Ordnung ginge und Probleme neu definiert. Auch werden Verantwortungen nicht neu geklärt und übernommen. Es entsteht zunehmend ein Klima der Verunsicherung und Angst. </a:t>
            </a:r>
          </a:p>
        </p:txBody>
      </p:sp>
      <p:sp>
        <p:nvSpPr>
          <p:cNvPr id="8" name="Textfeld 7"/>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415596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r>
              <a:rPr lang="de-DE" smtClean="0"/>
              <a:t> Seite </a:t>
            </a:r>
            <a:fld id="{895CD297-5E7D-4FCF-9578-B701FA8456D1}" type="slidenum">
              <a:rPr lang="de-DE" smtClean="0"/>
              <a:pPr/>
              <a:t>9</a:t>
            </a:fld>
            <a:endParaRPr lang="de-DE" dirty="0"/>
          </a:p>
        </p:txBody>
      </p:sp>
      <p:sp>
        <p:nvSpPr>
          <p:cNvPr id="6" name="Titel 5"/>
          <p:cNvSpPr>
            <a:spLocks noGrp="1"/>
          </p:cNvSpPr>
          <p:nvPr>
            <p:ph type="title"/>
          </p:nvPr>
        </p:nvSpPr>
        <p:spPr/>
        <p:txBody>
          <a:bodyPr/>
          <a:lstStyle/>
          <a:p>
            <a:r>
              <a:rPr lang="de-DE" dirty="0"/>
              <a:t>Verdeckte Integration. </a:t>
            </a:r>
          </a:p>
        </p:txBody>
      </p:sp>
      <p:sp>
        <p:nvSpPr>
          <p:cNvPr id="7" name="Inhaltsplatzhalter 6"/>
          <p:cNvSpPr>
            <a:spLocks noGrp="1"/>
          </p:cNvSpPr>
          <p:nvPr>
            <p:ph sz="half" idx="1"/>
          </p:nvPr>
        </p:nvSpPr>
        <p:spPr/>
        <p:txBody>
          <a:bodyPr/>
          <a:lstStyle/>
          <a:p>
            <a:r>
              <a:rPr lang="de-DE" dirty="0" smtClean="0"/>
              <a:t>Man </a:t>
            </a:r>
            <a:r>
              <a:rPr lang="de-DE" dirty="0"/>
              <a:t>beginnt auf die Tugenden des vernünftigen Wirtschaftens und Umgangs mit Menschen zu setzen und weniger auf unmittelbare Ergebnisse. </a:t>
            </a:r>
            <a:br>
              <a:rPr lang="de-DE" dirty="0"/>
            </a:br>
            <a:r>
              <a:rPr lang="de-DE" dirty="0"/>
              <a:t/>
            </a:r>
            <a:br>
              <a:rPr lang="de-DE" dirty="0"/>
            </a:br>
            <a:r>
              <a:rPr lang="de-DE" dirty="0"/>
              <a:t>Leistungen werden an diesen Tugenden gemessen und weniger an direkten Erfolgen. Die Konjunktur für Blender und ökonomisch-ökologische Sünder neigt sich dem Ende zu. Vordergründig erscheint Vieles immer noch desintegriert und desolat. </a:t>
            </a:r>
          </a:p>
        </p:txBody>
      </p:sp>
      <p:sp>
        <p:nvSpPr>
          <p:cNvPr id="8" name="Textfeld 7"/>
          <p:cNvSpPr txBox="1"/>
          <p:nvPr/>
        </p:nvSpPr>
        <p:spPr>
          <a:xfrm>
            <a:off x="7452320" y="3312369"/>
            <a:ext cx="1691680" cy="1851669"/>
          </a:xfrm>
          <a:prstGeom prst="rect">
            <a:avLst/>
          </a:prstGeom>
          <a:noFill/>
        </p:spPr>
        <p:txBody>
          <a:bodyPr wrap="square" rtlCol="0" anchor="t">
            <a:noAutofit/>
          </a:bodyPr>
          <a:lstStyle/>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endParaRPr lang="de-DE" sz="700" b="0" dirty="0" smtClean="0">
              <a:solidFill>
                <a:schemeClr val="tx1"/>
              </a:solidFill>
              <a:latin typeface="AkkuratStd" pitchFamily="34" charset="0"/>
            </a:endParaRPr>
          </a:p>
          <a:p>
            <a:pPr algn="l"/>
            <a:r>
              <a:rPr lang="de-DE" sz="700" b="0" dirty="0" smtClean="0">
                <a:solidFill>
                  <a:schemeClr val="tx1"/>
                </a:solidFill>
                <a:latin typeface="AkkuratStd" pitchFamily="34" charset="0"/>
              </a:rPr>
              <a:t>CC-</a:t>
            </a:r>
            <a:r>
              <a:rPr lang="de-DE" sz="700" b="0" dirty="0" err="1" smtClean="0">
                <a:solidFill>
                  <a:schemeClr val="tx1"/>
                </a:solidFill>
                <a:latin typeface="AkkuratStd" pitchFamily="34" charset="0"/>
              </a:rPr>
              <a:t>by</a:t>
            </a:r>
            <a:r>
              <a:rPr lang="de-DE" sz="700" b="0" dirty="0" smtClean="0">
                <a:solidFill>
                  <a:schemeClr val="tx1"/>
                </a:solidFill>
                <a:latin typeface="AkkuratStd" pitchFamily="34" charset="0"/>
              </a:rPr>
              <a:t>-Lizenz, </a:t>
            </a:r>
          </a:p>
          <a:p>
            <a:pPr algn="l"/>
            <a:r>
              <a:rPr lang="de-DE" sz="700" b="0" dirty="0" smtClean="0">
                <a:solidFill>
                  <a:schemeClr val="tx1"/>
                </a:solidFill>
                <a:latin typeface="AkkuratStd" pitchFamily="34" charset="0"/>
              </a:rPr>
              <a:t>Autor: Bernd Schmid</a:t>
            </a:r>
          </a:p>
          <a:p>
            <a:pPr algn="l"/>
            <a:r>
              <a:rPr lang="de-DE" sz="700" b="0" dirty="0" smtClean="0">
                <a:solidFill>
                  <a:schemeClr val="tx1"/>
                </a:solidFill>
                <a:latin typeface="AkkuratStd" pitchFamily="34" charset="0"/>
              </a:rPr>
              <a:t>für </a:t>
            </a:r>
            <a:r>
              <a:rPr lang="de-DE" sz="700" dirty="0" smtClean="0">
                <a:solidFill>
                  <a:schemeClr val="tx1"/>
                </a:solidFill>
                <a:latin typeface="AkkuratStd" pitchFamily="34" charset="0"/>
                <a:hlinkClick r:id="rId2"/>
              </a:rPr>
              <a:t>isb-w.eu</a:t>
            </a:r>
            <a:endParaRPr lang="de-DE" sz="700" dirty="0" smtClean="0">
              <a:solidFill>
                <a:schemeClr val="tx1"/>
              </a:solidFill>
              <a:latin typeface="AkkuratStd" pitchFamily="34" charset="0"/>
            </a:endParaRPr>
          </a:p>
          <a:p>
            <a:pPr marL="0" marR="0" indent="0" algn="l" defTabSz="914400" eaLnBrk="1" fontAlgn="auto" latinLnBrk="0" hangingPunct="1">
              <a:lnSpc>
                <a:spcPct val="150000"/>
              </a:lnSpc>
              <a:spcBef>
                <a:spcPts val="0"/>
              </a:spcBef>
              <a:spcAft>
                <a:spcPts val="0"/>
              </a:spcAft>
              <a:buClrTx/>
              <a:buSzTx/>
              <a:buFontTx/>
              <a:buNone/>
              <a:tabLst/>
              <a:defRPr/>
            </a:pPr>
            <a:r>
              <a:rPr lang="de-DE" sz="700" b="0" i="1" dirty="0" smtClean="0">
                <a:solidFill>
                  <a:schemeClr val="tx1"/>
                </a:solidFill>
                <a:latin typeface="AkkuratStd" pitchFamily="34" charset="0"/>
              </a:rPr>
              <a:t>Systemische Professionalität 2013</a:t>
            </a:r>
          </a:p>
        </p:txBody>
      </p:sp>
    </p:spTree>
    <p:extLst>
      <p:ext uri="{BB962C8B-B14F-4D97-AF65-F5344CB8AC3E}">
        <p14:creationId xmlns:p14="http://schemas.microsoft.com/office/powerpoint/2010/main" val="415596487"/>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1139</Words>
  <Application>Microsoft Office PowerPoint</Application>
  <PresentationFormat>Bildschirmpräsentation (16:9)</PresentationFormat>
  <Paragraphs>535</Paragraphs>
  <Slides>35</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35</vt:i4>
      </vt:variant>
    </vt:vector>
  </HeadingPairs>
  <TitlesOfParts>
    <vt:vector size="42" baseType="lpstr">
      <vt:lpstr>Arial</vt:lpstr>
      <vt:lpstr>Akkurat-Light</vt:lpstr>
      <vt:lpstr>AkkuratStd</vt:lpstr>
      <vt:lpstr>Akkurat-Bold</vt:lpstr>
      <vt:lpstr>Calibri</vt:lpstr>
      <vt:lpstr>Wingdings</vt:lpstr>
      <vt:lpstr>Larissa</vt:lpstr>
      <vt:lpstr> OE + Kulturentwicklung  ISB-Konzepte kompakt Leitung: Dr. Bernd Schmid 20.-22.11.2008</vt:lpstr>
      <vt:lpstr>PowerPoint-Präsentation</vt:lpstr>
      <vt:lpstr> Phasenmodell der Organisationskrisen  ISB-Konzepte kompakt Leitung: Dr. Bernd Schmid 20.-22.11.2008</vt:lpstr>
      <vt:lpstr>Integration + Integrität </vt:lpstr>
      <vt:lpstr>PowerPoint-Präsentation</vt:lpstr>
      <vt:lpstr>Schematische Darstellung</vt:lpstr>
      <vt:lpstr>Verdeckte Desintegration.</vt:lpstr>
      <vt:lpstr>Offene Desintegration. </vt:lpstr>
      <vt:lpstr>Verdeckte Integration. </vt:lpstr>
      <vt:lpstr>Offene Integration. </vt:lpstr>
      <vt:lpstr> Kulturentwicklung  ISB-Konzepte kompakt Leitung: Dr. Bernd Schmid 20.-22.11.2008</vt:lpstr>
      <vt:lpstr>    Kultur bringt die bessere Seiten der Menschen  in den Vordergrund und vernetzt sie.</vt:lpstr>
      <vt:lpstr>PowerPoint-Präsentation</vt:lpstr>
      <vt:lpstr>PowerPoint-Präsentation</vt:lpstr>
      <vt:lpstr>PowerPoint-Präsentation</vt:lpstr>
      <vt:lpstr>  „Ob Kinder lernen, was wir ihnen beibringen wollen, ist fraglich.  Unser Benehmen dabei lernen sie allemal“.</vt:lpstr>
      <vt:lpstr>  Kulturentwicklung  „Es gibt nicht Gutes, außer man tut es!“</vt:lpstr>
      <vt:lpstr>   Gut angelegte Kulturen erzeugen neue Kulturen nach demselben Bauplan.   Das ist das Prinzip des Lebens. </vt:lpstr>
      <vt:lpstr>     Es muss eine „kritische Masse“ positiver Beispiele erzeugt werden, bis eine neue Kultur trägt. </vt:lpstr>
      <vt:lpstr>Kristallisierendes Prinzip</vt:lpstr>
      <vt:lpstr>PowerPoint-Präsentation</vt:lpstr>
      <vt:lpstr>„OE ist Chefsache  oder findet nicht statt!“</vt:lpstr>
      <vt:lpstr>PowerPoint-Präsentation</vt:lpstr>
      <vt:lpstr>PowerPoint-Präsentation</vt:lpstr>
      <vt:lpstr>Kompetenz + Passung</vt:lpstr>
      <vt:lpstr>Kompetenzformel</vt:lpstr>
      <vt:lpstr>PowerPoint-Präsentation</vt:lpstr>
      <vt:lpstr>Passung zwischen  Mensch + Organisation</vt:lpstr>
      <vt:lpstr> Wer bekommt die Besten?  -Wettbewerbsvorteil Organisationskultur</vt:lpstr>
      <vt:lpstr>PowerPoint-Präsentation</vt:lpstr>
      <vt:lpstr>PowerPoint-Präsentation</vt:lpstr>
      <vt:lpstr>      Idealismus und Zynismus  sind ebenso Geschwister wie  Sentimentalität und Brutalität. </vt:lpstr>
      <vt:lpstr> Wenn der warme Wind des Wachstums   in Fahrtrichtung weht, reicht Handgestricktes und Mittelmäßiges um voranzukommen und sich als großer Seemann zu fühlen.   Seit schwereres Wetter angesagt ist, wird sichtbar, wie gering die Steuerungskompetenz wirklich ist.  </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Praktikant</dc:creator>
  <cp:lastModifiedBy>Andre</cp:lastModifiedBy>
  <cp:revision>147</cp:revision>
  <dcterms:created xsi:type="dcterms:W3CDTF">2013-08-19T11:12:10Z</dcterms:created>
  <dcterms:modified xsi:type="dcterms:W3CDTF">2014-02-10T15:08:55Z</dcterms:modified>
</cp:coreProperties>
</file>