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51" r:id="rId2"/>
    <p:sldId id="290" r:id="rId3"/>
    <p:sldId id="334" r:id="rId4"/>
    <p:sldId id="313" r:id="rId5"/>
    <p:sldId id="336" r:id="rId6"/>
    <p:sldId id="353" r:id="rId7"/>
    <p:sldId id="331" r:id="rId8"/>
    <p:sldId id="335" r:id="rId9"/>
    <p:sldId id="333" r:id="rId10"/>
    <p:sldId id="358" r:id="rId11"/>
    <p:sldId id="314" r:id="rId12"/>
    <p:sldId id="316" r:id="rId13"/>
    <p:sldId id="337" r:id="rId14"/>
    <p:sldId id="321" r:id="rId15"/>
    <p:sldId id="338" r:id="rId16"/>
    <p:sldId id="342" r:id="rId17"/>
    <p:sldId id="319" r:id="rId18"/>
    <p:sldId id="364" r:id="rId19"/>
    <p:sldId id="317" r:id="rId20"/>
    <p:sldId id="347" r:id="rId21"/>
    <p:sldId id="357" r:id="rId22"/>
    <p:sldId id="360" r:id="rId23"/>
    <p:sldId id="346" r:id="rId24"/>
    <p:sldId id="340" r:id="rId25"/>
    <p:sldId id="341" r:id="rId26"/>
    <p:sldId id="356" r:id="rId27"/>
    <p:sldId id="363" r:id="rId28"/>
    <p:sldId id="362" r:id="rId29"/>
    <p:sldId id="330" r:id="rId30"/>
    <p:sldId id="326" r:id="rId31"/>
    <p:sldId id="272" r:id="rId32"/>
  </p:sldIdLst>
  <p:sldSz cx="9144000" cy="5143500" type="screen16x9"/>
  <p:notesSz cx="6858000" cy="9144000"/>
  <p:embeddedFontLst>
    <p:embeddedFont>
      <p:font typeface="AkkuratStd" panose="020B0504020101020102" pitchFamily="34" charset="0"/>
      <p:regular r:id="rId35"/>
      <p:bold r:id="rId36"/>
      <p:italic r:id="rId37"/>
      <p:boldItalic r:id="rId38"/>
    </p:embeddedFont>
    <p:embeddedFont>
      <p:font typeface="Tahoma" panose="020B0604030504040204" pitchFamily="34" charset="0"/>
      <p:regular r:id="rId39"/>
      <p:bold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CEEF"/>
    <a:srgbClr val="912133"/>
    <a:srgbClr val="575984"/>
    <a:srgbClr val="E5838E"/>
    <a:srgbClr val="797B7B"/>
    <a:srgbClr val="AF1428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941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-2514" y="-1068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58" d="100"/>
        <a:sy n="258" d="100"/>
      </p:scale>
      <p:origin x="0" y="14256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21.05.2019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21.05.2019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C6064-614A-4250-B67E-27F5A6F14CE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360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86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9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isb-w.e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b-w.eu/campus/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spektive-blau.de/artikel/0706a/0706a.htm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39980" cy="530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5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0"/>
            <a:ext cx="6840537" cy="1296640"/>
          </a:xfrm>
        </p:spPr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Alles kostenlos verfügbar </a:t>
            </a:r>
            <a:r>
              <a:rPr lang="de-DE" dirty="0" smtClean="0"/>
              <a:t>unter </a:t>
            </a:r>
            <a:r>
              <a:rPr lang="de-DE" dirty="0" smtClean="0">
                <a:hlinkClick r:id="rId3"/>
              </a:rPr>
              <a:t>https</a:t>
            </a:r>
            <a:r>
              <a:rPr lang="de-DE" dirty="0">
                <a:hlinkClick r:id="rId3"/>
              </a:rPr>
              <a:t>://www.isb-w.eu/campus/de</a:t>
            </a:r>
            <a:r>
              <a:rPr lang="de-DE" dirty="0" smtClean="0">
                <a:hlinkClick r:id="rId3"/>
              </a:rPr>
              <a:t>/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13" name="Inhaltsplatzhalter 12" descr="Screenshot 2019-03-08 18.57.15.png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0" b="8510"/>
          <a:stretch>
            <a:fillRect/>
          </a:stretch>
        </p:blipFill>
        <p:spPr>
          <a:xfrm>
            <a:off x="34131" y="1331317"/>
            <a:ext cx="6840537" cy="3816648"/>
          </a:xfrm>
        </p:spPr>
      </p:pic>
    </p:spTree>
    <p:extLst>
      <p:ext uri="{BB962C8B-B14F-4D97-AF65-F5344CB8AC3E}">
        <p14:creationId xmlns:p14="http://schemas.microsoft.com/office/powerpoint/2010/main" val="5897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2400" dirty="0" smtClean="0"/>
              <a:t>Dilemma als Inhaltsanalyse</a:t>
            </a:r>
            <a:br>
              <a:rPr lang="de-DE" sz="2400" dirty="0" smtClean="0"/>
            </a:br>
            <a:r>
              <a:rPr lang="de-DE" dirty="0" smtClean="0"/>
              <a:t>Die </a:t>
            </a:r>
            <a:r>
              <a:rPr lang="de-DE" dirty="0"/>
              <a:t>Dilemma - Gleichungen</a:t>
            </a:r>
            <a:br>
              <a:rPr lang="de-DE" dirty="0"/>
            </a:b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>
          <a:xfrm>
            <a:off x="323528" y="1635646"/>
            <a:ext cx="6840537" cy="350785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de-DE" sz="2400" b="1" dirty="0" smtClean="0"/>
              <a:t>Beispiel 1</a:t>
            </a:r>
            <a:endParaRPr lang="de-DE" sz="2400" dirty="0" smtClean="0"/>
          </a:p>
          <a:p>
            <a:pPr algn="ctr"/>
            <a:r>
              <a:rPr lang="de-DE" sz="2400" dirty="0" smtClean="0"/>
              <a:t>Dominanz </a:t>
            </a:r>
            <a:r>
              <a:rPr lang="de-DE" sz="2400" dirty="0"/>
              <a:t>= </a:t>
            </a:r>
            <a:r>
              <a:rPr lang="de-DE" sz="2400" dirty="0" smtClean="0"/>
              <a:t>Unmensch</a:t>
            </a:r>
          </a:p>
          <a:p>
            <a:pPr algn="ctr"/>
            <a:r>
              <a:rPr lang="de-DE" sz="2400" dirty="0" smtClean="0"/>
              <a:t>Dominanzverzicht </a:t>
            </a:r>
            <a:r>
              <a:rPr lang="de-DE" sz="2400" dirty="0"/>
              <a:t>= </a:t>
            </a:r>
            <a:r>
              <a:rPr lang="de-DE" sz="2400" dirty="0" smtClean="0"/>
              <a:t>Schwächling</a:t>
            </a:r>
          </a:p>
          <a:p>
            <a:pPr algn="ctr"/>
            <a:endParaRPr lang="de-DE" sz="2400" dirty="0" smtClean="0"/>
          </a:p>
          <a:p>
            <a:pPr algn="ctr"/>
            <a:r>
              <a:rPr lang="de-DE" sz="2400" b="1" dirty="0" smtClean="0"/>
              <a:t>Beispiel 2</a:t>
            </a:r>
          </a:p>
          <a:p>
            <a:pPr algn="ctr"/>
            <a:r>
              <a:rPr lang="de-DE" sz="2400" dirty="0" smtClean="0"/>
              <a:t>Wenn ich Auftrag hinterfrage, gilt das als Verantwortungsvermeidung</a:t>
            </a:r>
          </a:p>
          <a:p>
            <a:pPr algn="ctr"/>
            <a:r>
              <a:rPr lang="de-DE" sz="2400" dirty="0" smtClean="0"/>
              <a:t>Wenn ich blind umzusetzen versuche, gilt das als inkompetent und verantwortungslos</a:t>
            </a: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2400" dirty="0" smtClean="0"/>
              <a:t>Dilemma als Erleben und Prozess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Der Dilemma</a:t>
            </a:r>
            <a:r>
              <a:rPr lang="de-DE" dirty="0"/>
              <a:t>-Zirkel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8" name="Picture 2" descr="C:\Users\Praktikant\Downloads\HaltungenUndDynamikenImDilemmazirkel (1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35646"/>
            <a:ext cx="6678039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6" name="Inhaltsplatzhalter 5" descr="Varga v. Kibet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" r="1402"/>
          <a:stretch>
            <a:fillRect/>
          </a:stretch>
        </p:blipFill>
        <p:spPr>
          <a:xfrm>
            <a:off x="0" y="-92546"/>
            <a:ext cx="6840537" cy="381664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0" y="3666172"/>
            <a:ext cx="73672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2005: </a:t>
            </a:r>
            <a:r>
              <a:rPr lang="de-DE" b="1" dirty="0"/>
              <a:t>Verzweifeln – eine professionelle Kompetenz?</a:t>
            </a:r>
            <a:r>
              <a:rPr lang="de-DE" dirty="0"/>
              <a:t> – Bernd Schmid und Matthias Varga von </a:t>
            </a:r>
            <a:r>
              <a:rPr lang="de-DE" dirty="0" err="1"/>
              <a:t>Kibéd</a:t>
            </a:r>
            <a:r>
              <a:rPr lang="de-DE" dirty="0"/>
              <a:t> im Gespräch</a:t>
            </a:r>
          </a:p>
          <a:p>
            <a:r>
              <a:rPr lang="de-DE" dirty="0"/>
              <a:t>Veröffentlichungstitel: </a:t>
            </a:r>
            <a:r>
              <a:rPr lang="de-DE" b="1" dirty="0"/>
              <a:t>Mit Dilemmata einfach umgehen</a:t>
            </a:r>
            <a:endParaRPr lang="de-DE" dirty="0"/>
          </a:p>
          <a:p>
            <a:r>
              <a:rPr lang="de-DE" i="1" dirty="0"/>
              <a:t>LO - Lernende Organisation. Zeitschrift für systemisches Management und Organisation, </a:t>
            </a:r>
            <a:r>
              <a:rPr lang="de-DE" dirty="0"/>
              <a:t>Nr. 26, Juli/August 2005, S. 52-57.</a:t>
            </a:r>
          </a:p>
        </p:txBody>
      </p:sp>
    </p:spTree>
    <p:extLst>
      <p:ext uri="{BB962C8B-B14F-4D97-AF65-F5344CB8AC3E}">
        <p14:creationId xmlns:p14="http://schemas.microsoft.com/office/powerpoint/2010/main" val="300534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Sinnzirkel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8" name="Picture 2" descr="C:\Users\Praktikant\Downloads\Sinnzirkel (1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9622"/>
            <a:ext cx="7560061" cy="432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1458888" y="-175642"/>
            <a:ext cx="4419600" cy="2286000"/>
          </a:xfrm>
          <a:prstGeom prst="ellipse">
            <a:avLst/>
          </a:prstGeom>
          <a:solidFill>
            <a:schemeClr val="hlink">
              <a:alpha val="50000"/>
            </a:schemeClr>
          </a:soli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54763" dir="60148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flatTx/>
          </a:bodyPr>
          <a:lstStyle/>
          <a:p>
            <a:endParaRPr lang="de-DE"/>
          </a:p>
        </p:txBody>
      </p:sp>
      <p:cxnSp>
        <p:nvCxnSpPr>
          <p:cNvPr id="10" name="AutoShape 4"/>
          <p:cNvCxnSpPr>
            <a:cxnSpLocks noChangeShapeType="1"/>
            <a:stCxn id="8" idx="4"/>
          </p:cNvCxnSpPr>
          <p:nvPr/>
        </p:nvCxnSpPr>
        <p:spPr bwMode="auto">
          <a:xfrm rot="16200000" flipH="1">
            <a:off x="3230538" y="2548508"/>
            <a:ext cx="914400" cy="38100"/>
          </a:xfrm>
          <a:prstGeom prst="curvedConnector3">
            <a:avLst>
              <a:gd name="adj1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509612" y="967358"/>
            <a:ext cx="24384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dirty="0" smtClean="0">
                <a:solidFill>
                  <a:srgbClr val="002E8A"/>
                </a:solidFill>
              </a:rPr>
              <a:t>Sinn-Zirkel</a:t>
            </a:r>
            <a:endParaRPr lang="de-DE" sz="2400" dirty="0">
              <a:solidFill>
                <a:srgbClr val="002E8A"/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3211488" y="433958"/>
            <a:ext cx="1066800" cy="1524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1763688" y="2643758"/>
            <a:ext cx="4419600" cy="2362200"/>
          </a:xfrm>
          <a:prstGeom prst="ellipse">
            <a:avLst/>
          </a:prstGeom>
          <a:solidFill>
            <a:schemeClr val="hlink">
              <a:alpha val="50000"/>
            </a:schemeClr>
          </a:soli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54763" dir="601482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flatTx/>
          </a:bodyPr>
          <a:lstStyle/>
          <a:p>
            <a:endParaRPr lang="de-DE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07504" y="3507854"/>
            <a:ext cx="24384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 smtClean="0">
                <a:solidFill>
                  <a:srgbClr val="002E8A"/>
                </a:solidFill>
              </a:rPr>
              <a:t>Dilemma-Zirkel</a:t>
            </a:r>
            <a:endParaRPr lang="de-DE" sz="2400" dirty="0">
              <a:solidFill>
                <a:srgbClr val="002E8A"/>
              </a:solidFill>
            </a:endParaRPr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 rot="20557614">
            <a:off x="2179613" y="433958"/>
            <a:ext cx="3752850" cy="151765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3516288" y="510158"/>
            <a:ext cx="1295400" cy="1295400"/>
          </a:xfrm>
          <a:prstGeom prst="line">
            <a:avLst/>
          </a:prstGeom>
          <a:noFill/>
          <a:ln w="9525">
            <a:solidFill>
              <a:srgbClr val="002E8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V="1">
            <a:off x="2373288" y="586358"/>
            <a:ext cx="3505200" cy="1219200"/>
          </a:xfrm>
          <a:prstGeom prst="line">
            <a:avLst/>
          </a:prstGeom>
          <a:noFill/>
          <a:ln w="9525">
            <a:solidFill>
              <a:srgbClr val="002E8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411760" y="915566"/>
            <a:ext cx="1981200" cy="78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 dirty="0" smtClean="0">
                <a:solidFill>
                  <a:srgbClr val="002E8A"/>
                </a:solidFill>
              </a:rPr>
              <a:t>Sinnfrage weg</a:t>
            </a:r>
            <a:endParaRPr lang="de-DE" sz="1800" b="0" dirty="0">
              <a:solidFill>
                <a:srgbClr val="002E8A"/>
              </a:solidFill>
            </a:endParaRPr>
          </a:p>
          <a:p>
            <a:pPr algn="ctr">
              <a:spcBef>
                <a:spcPct val="50000"/>
              </a:spcBef>
            </a:pPr>
            <a:endParaRPr lang="de-DE" sz="1800" b="0" dirty="0">
              <a:solidFill>
                <a:srgbClr val="002E8A"/>
              </a:solidFill>
              <a:latin typeface="Tahoma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973488" y="357758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>
                <a:solidFill>
                  <a:srgbClr val="002E8A"/>
                </a:solidFill>
              </a:rPr>
              <a:t>ringen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825726" y="1467421"/>
            <a:ext cx="198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 dirty="0">
                <a:solidFill>
                  <a:srgbClr val="002E8A"/>
                </a:solidFill>
              </a:rPr>
              <a:t>loslassen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923928" y="987574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 dirty="0">
                <a:solidFill>
                  <a:srgbClr val="002E8A"/>
                </a:solidFill>
              </a:rPr>
              <a:t>sich erholen</a:t>
            </a:r>
          </a:p>
        </p:txBody>
      </p:sp>
      <p:sp>
        <p:nvSpPr>
          <p:cNvPr id="22" name="Oval 16"/>
          <p:cNvSpPr>
            <a:spLocks noChangeArrowheads="1"/>
          </p:cNvSpPr>
          <p:nvPr/>
        </p:nvSpPr>
        <p:spPr bwMode="auto">
          <a:xfrm rot="20557614">
            <a:off x="2449488" y="3251771"/>
            <a:ext cx="3752850" cy="15240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>
            <a:off x="3973488" y="3405758"/>
            <a:ext cx="1219200" cy="1219200"/>
          </a:xfrm>
          <a:prstGeom prst="line">
            <a:avLst/>
          </a:prstGeom>
          <a:noFill/>
          <a:ln w="9525">
            <a:solidFill>
              <a:srgbClr val="002E8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 flipV="1">
            <a:off x="2678088" y="3329558"/>
            <a:ext cx="3505200" cy="1339850"/>
          </a:xfrm>
          <a:prstGeom prst="line">
            <a:avLst/>
          </a:prstGeom>
          <a:noFill/>
          <a:ln w="9525">
            <a:solidFill>
              <a:srgbClr val="002E8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2267744" y="3867894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 dirty="0">
                <a:solidFill>
                  <a:srgbClr val="002E8A"/>
                </a:solidFill>
              </a:rPr>
              <a:t>vermeiden</a:t>
            </a: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2754288" y="4396358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>
                <a:solidFill>
                  <a:srgbClr val="002E8A"/>
                </a:solidFill>
              </a:rPr>
              <a:t>verzweifeln</a:t>
            </a: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3744888" y="3253358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>
                <a:solidFill>
                  <a:srgbClr val="002E8A"/>
                </a:solidFill>
              </a:rPr>
              <a:t>strampeln</a:t>
            </a: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4355976" y="3723878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800" b="0" dirty="0">
                <a:solidFill>
                  <a:srgbClr val="002E8A"/>
                </a:solidFill>
              </a:rPr>
              <a:t>erschöpft abschalten</a:t>
            </a:r>
          </a:p>
        </p:txBody>
      </p:sp>
      <p:pic>
        <p:nvPicPr>
          <p:cNvPr id="29" name="Picture 23" descr="C:\Dokumente und Einstellungen\Service\Eigene Dateien\zirkel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888" y="1043558"/>
            <a:ext cx="86836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4" descr="C:\Dokumente und Einstellungen\Service\Eigene Dateien\zirkel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13" y="1805558"/>
            <a:ext cx="86836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5" descr="C:\Dokumente und Einstellungen\Service\Eigene Dateien\zirkel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288" y="662558"/>
            <a:ext cx="86836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6" descr="C:\Dokumente und Einstellungen\Service\Eigene Dateien\zirkel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688" y="1272158"/>
            <a:ext cx="86836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itel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18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2400" dirty="0"/>
              <a:t>In jeder Phase des </a:t>
            </a:r>
            <a:r>
              <a:rPr lang="de-DE" sz="2400" dirty="0" smtClean="0"/>
              <a:t>Dilemma-Zirkels </a:t>
            </a:r>
            <a:r>
              <a:rPr lang="de-DE" sz="2400" dirty="0"/>
              <a:t>kann man durch positive Prozesse auch in entsprechende Phasen des Sinnzirkels „aufsteigen“, bzw. umkehrt vom Sinnzirkel durch Verfangen in negative Prozesse in den Dilemma-Zirkel </a:t>
            </a:r>
            <a:r>
              <a:rPr lang="de-DE" sz="2400" dirty="0" smtClean="0"/>
              <a:t>„</a:t>
            </a:r>
            <a:r>
              <a:rPr lang="de-DE" sz="2400" dirty="0"/>
              <a:t>absteigen</a:t>
            </a:r>
            <a:r>
              <a:rPr lang="de-DE" sz="2400" dirty="0" smtClean="0"/>
              <a:t>“.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43825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611188" y="411510"/>
            <a:ext cx="7345188" cy="1008112"/>
          </a:xfrm>
        </p:spPr>
        <p:txBody>
          <a:bodyPr/>
          <a:lstStyle/>
          <a:p>
            <a:r>
              <a:rPr lang="de-DE" dirty="0" smtClean="0"/>
              <a:t>Dilemma – Kompetenz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>
          <a:xfrm>
            <a:off x="827584" y="1563638"/>
            <a:ext cx="6840537" cy="3816648"/>
          </a:xfrm>
        </p:spPr>
        <p:txBody>
          <a:bodyPr>
            <a:noAutofit/>
          </a:bodyPr>
          <a:lstStyle/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/>
              <a:t>„Verzweifeln eine professionelle Kompetenz?</a:t>
            </a:r>
            <a:r>
              <a:rPr lang="de-DE" sz="2000" dirty="0" smtClean="0"/>
              <a:t>“</a:t>
            </a:r>
          </a:p>
          <a:p>
            <a:endParaRPr lang="de-DE" sz="2000" dirty="0"/>
          </a:p>
          <a:p>
            <a:r>
              <a:rPr lang="de-DE" sz="2000" dirty="0" smtClean="0"/>
              <a:t>Häufig gehen mit Dilemmata Minderwertigkeits- und  Schamgefühle einher. Ihnen zu </a:t>
            </a:r>
            <a:r>
              <a:rPr lang="de-DE" sz="2000" dirty="0"/>
              <a:t>begegnen und Unbeholfenheit </a:t>
            </a:r>
            <a:r>
              <a:rPr lang="de-DE" sz="2000" dirty="0" smtClean="0"/>
              <a:t> zu akzeptieren ist wichtig. </a:t>
            </a:r>
          </a:p>
          <a:p>
            <a:endParaRPr lang="de-DE" sz="2000" dirty="0"/>
          </a:p>
          <a:p>
            <a:r>
              <a:rPr lang="de-DE" sz="2000" dirty="0" smtClean="0"/>
              <a:t>Intellektuelle Bescheidenheit und Bereitschaft undogmatisch gemeinsam zu lernen sind wichtig.  Manchmal auch Risiko und Autorität nicht scheuen, wenn  das angesagt ist. </a:t>
            </a:r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432048"/>
          </a:xfrm>
        </p:spPr>
        <p:txBody>
          <a:bodyPr/>
          <a:lstStyle/>
          <a:p>
            <a:r>
              <a:rPr lang="de-DE" dirty="0" smtClean="0"/>
              <a:t>Christophorus-Syndrom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95536" y="1851670"/>
            <a:ext cx="6840537" cy="3507854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2000" dirty="0"/>
              <a:t>Dilemmata erkennt man meist erst </a:t>
            </a:r>
            <a:r>
              <a:rPr lang="de-DE" sz="2000" dirty="0" smtClean="0"/>
              <a:t>, </a:t>
            </a:r>
            <a:r>
              <a:rPr lang="de-DE" sz="2000" dirty="0"/>
              <a:t>wenn man drinsteckt 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Und man erkennt dies erst allmählich und unscharf</a:t>
            </a:r>
          </a:p>
          <a:p>
            <a:r>
              <a:rPr lang="de-DE" sz="2000" dirty="0" smtClean="0"/>
              <a:t>	 (Frosch und steigende Temperatur) </a:t>
            </a:r>
            <a:endParaRPr lang="de-DE" sz="2000" dirty="0"/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Je später man sich stellt, umso schwieriger wird es. 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Obwohl man sich nicht gezielt vorbereiten kann, ist vorbereitet sein wichtig. 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Stellt man sich, ist die geschehende Lösungen manchmal genau so schwer beweisbar wie die Dilemmata.</a:t>
            </a:r>
          </a:p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84696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Chancenreiche Haltungen, wenn man sich im Dilemma findet?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>
          <a:xfrm>
            <a:off x="539552" y="1491630"/>
            <a:ext cx="7272808" cy="3816648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Strampeln beenden und sich </a:t>
            </a:r>
            <a:r>
              <a:rPr lang="de-DE" dirty="0"/>
              <a:t>Verzweiflung stellen (Containment</a:t>
            </a:r>
            <a:r>
              <a:rPr lang="de-DE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Erholung ohne Leugnung und  Lösungsversuche unterstützen in Beziehung bleiben  und unterstützen, mit Gefühlen (z.B.  Scham und Hilflosigkeit) umzugehen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Distanz </a:t>
            </a:r>
            <a:r>
              <a:rPr lang="de-DE" dirty="0"/>
              <a:t>gewinnen + </a:t>
            </a:r>
            <a:r>
              <a:rPr lang="de-DE" dirty="0" smtClean="0"/>
              <a:t>Prämissen infrage stellen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Kosten für Lösungen identifizieren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Ermutigen möglichen Verlust zu akzeptieren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Umgang mit Themen Örtlich </a:t>
            </a:r>
            <a:r>
              <a:rPr lang="de-DE" dirty="0"/>
              <a:t>+ Zeitlich entzerren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Zum </a:t>
            </a:r>
            <a:r>
              <a:rPr lang="de-DE" dirty="0"/>
              <a:t>Wesentlichen und zum </a:t>
            </a:r>
            <a:r>
              <a:rPr lang="de-DE" dirty="0" smtClean="0"/>
              <a:t>menschlichen </a:t>
            </a:r>
            <a:r>
              <a:rPr lang="de-DE" dirty="0"/>
              <a:t>Maß </a:t>
            </a:r>
            <a:r>
              <a:rPr lang="de-DE" dirty="0" smtClean="0"/>
              <a:t>zurückfinden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Dilemma-Zirkel </a:t>
            </a:r>
            <a:br>
              <a:rPr lang="de-DE" dirty="0" smtClean="0"/>
            </a:br>
            <a:r>
              <a:rPr lang="de-DE" sz="2400" dirty="0" smtClean="0"/>
              <a:t>und </a:t>
            </a:r>
            <a:r>
              <a:rPr lang="de-DE" sz="2400" dirty="0"/>
              <a:t>professionelle Kompetenz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Vortrag</a:t>
            </a:r>
            <a:r>
              <a:rPr lang="de-DE" sz="2400" dirty="0" smtClean="0"/>
              <a:t>: </a:t>
            </a:r>
            <a:r>
              <a:rPr lang="de-DE" sz="2400" dirty="0"/>
              <a:t>Dr. Bernd Schmid</a:t>
            </a:r>
            <a:br>
              <a:rPr lang="de-DE" sz="2400" dirty="0"/>
            </a:br>
            <a:r>
              <a:rPr lang="de-DE" sz="1800" dirty="0" smtClean="0"/>
              <a:t>12.März 2019</a:t>
            </a:r>
            <a:br>
              <a:rPr lang="de-DE" sz="1800" dirty="0" smtClean="0"/>
            </a:br>
            <a:r>
              <a:rPr lang="de-DE" sz="1800" dirty="0" smtClean="0"/>
              <a:t>Uni Heidelberg - Abt.  Medizinpsychologie</a:t>
            </a:r>
            <a:endParaRPr lang="de-DE" sz="180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Zweifel + Zuversicht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Wann ist für Helfer Outing und Sharing angesagt?</a:t>
            </a:r>
          </a:p>
          <a:p>
            <a:r>
              <a:rPr lang="de-DE" sz="2800" dirty="0" smtClean="0"/>
              <a:t>Wie kann man in Verzweiflung „stürzen“, bzw. zur Zuversicht ermutigen, ohne anmaßend oder illusionär zu werden?</a:t>
            </a:r>
          </a:p>
          <a:p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29133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Hilft ein Dilemma-Konzept </a:t>
            </a:r>
            <a:br>
              <a:rPr lang="de-DE" dirty="0" smtClean="0"/>
            </a:br>
            <a:r>
              <a:rPr lang="de-DE" dirty="0" smtClean="0"/>
              <a:t>Dilemmata-Betroffenen und </a:t>
            </a:r>
            <a:r>
              <a:rPr lang="de-DE" dirty="0"/>
              <a:t>Helfern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39552" y="1707654"/>
            <a:ext cx="6840537" cy="3816648"/>
          </a:xfrm>
        </p:spPr>
        <p:txBody>
          <a:bodyPr/>
          <a:lstStyle/>
          <a:p>
            <a:r>
              <a:rPr lang="de-DE" dirty="0" smtClean="0"/>
              <a:t>Meta-Ebene: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Ja, insbesondere in den Schilderungen des Dilemma-Zirkels erkennen sich die Betroffenen wieder.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Die Idee der Unlösbarkeit entlastet und ermutigt zur Analyse von Prämissen.</a:t>
            </a:r>
          </a:p>
          <a:p>
            <a:r>
              <a:rPr lang="de-DE" dirty="0" smtClean="0"/>
              <a:t>Vertrauen: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Anerkennen des Erlebens im Dilemma-Zirkel weckt tröstliche Vorstellungen von Kompetenz und Solidarität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Durch eigenen authentischen Umgang mit Dilemmata erwirbt man Autorität ohne Lösungen bieten zu müssen</a:t>
            </a:r>
          </a:p>
          <a:p>
            <a:pPr marL="285750" indent="-285750">
              <a:buFont typeface="Arial"/>
              <a:buChar char="•"/>
            </a:pPr>
            <a:endParaRPr lang="de-DE" dirty="0" smtClean="0"/>
          </a:p>
          <a:p>
            <a:pPr marL="285750" indent="-285750">
              <a:buFont typeface="Arial"/>
              <a:buChar char="•"/>
            </a:pPr>
            <a:endParaRPr lang="de-DE" dirty="0" smtClean="0"/>
          </a:p>
          <a:p>
            <a:pPr marL="285750" indent="-285750">
              <a:buFont typeface="Arial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084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6" y="195486"/>
            <a:ext cx="6840537" cy="1296640"/>
          </a:xfrm>
        </p:spPr>
        <p:txBody>
          <a:bodyPr/>
          <a:lstStyle/>
          <a:p>
            <a:r>
              <a:rPr lang="de-DE" dirty="0" smtClean="0"/>
              <a:t>Paradoxien und </a:t>
            </a:r>
            <a:br>
              <a:rPr lang="de-DE" dirty="0" smtClean="0"/>
            </a:br>
            <a:r>
              <a:rPr lang="de-DE" dirty="0" smtClean="0"/>
              <a:t>zu handhabende Unsicherheiten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23528" y="1563638"/>
            <a:ext cx="6840537" cy="3816648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de-DE" dirty="0" smtClean="0"/>
              <a:t>Klienten-Schutz: Dilemma erleiden, ohne auf Klient abzuladen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Manchmal muss man mit der Annahme von „Klienten-Dilemma“ arbeiten, ohne eigene Sicherheit und  Beweis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Wer im Dilemma steckt, will es nicht analysieren und wenn sich  der“ Alptraum“ aufgelöst hat, mag man nichts mehr damit zu tun haben. (konstruktives Vermeiden)</a:t>
            </a:r>
          </a:p>
          <a:p>
            <a:pPr marL="285750" indent="-285750">
              <a:buFont typeface="Arial"/>
              <a:buChar char="•"/>
            </a:pPr>
            <a:r>
              <a:rPr lang="de-DE" dirty="0" smtClean="0"/>
              <a:t>Wie kann man ein eigentlich intellektuelles Konzept vertreten, das sich auf Intuition und Selbsterkenntnis verlassen muss?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336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26913"/>
            <a:ext cx="6840537" cy="1296640"/>
          </a:xfrm>
        </p:spPr>
        <p:txBody>
          <a:bodyPr/>
          <a:lstStyle/>
          <a:p>
            <a:r>
              <a:rPr lang="de-DE" dirty="0" smtClean="0"/>
              <a:t>Welche Vorbeugung ist möglich?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23528" y="1923678"/>
            <a:ext cx="7272808" cy="3373487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2000" dirty="0" smtClean="0"/>
              <a:t>Umstände und Lebensfelder, in denen sich Dilemmata </a:t>
            </a:r>
            <a:r>
              <a:rPr lang="de-DE" sz="2000" dirty="0" err="1" smtClean="0"/>
              <a:t>konstellieren</a:t>
            </a:r>
            <a:r>
              <a:rPr lang="de-DE" sz="2000" dirty="0" smtClean="0"/>
              <a:t>, wechseln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/>
              <a:t>Für Dilemma-Einladungen Anfälligkeiten  identifizieren und diese </a:t>
            </a:r>
            <a:r>
              <a:rPr lang="de-DE" sz="2000" dirty="0" smtClean="0"/>
              <a:t>vermeiden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Lebensthemen und Anliegen identifizieren, in denen im eigenen Wirklichkeitsbezug Dilemma-Konstellationen sind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Sofern identifiziert, für diese Anliegen Lösungen finden und/oder Support organisieren.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 smtClean="0"/>
              <a:t>Sich im bewussten Identifizieren von Erleben im Dilemma-Zirkel und in Wegen heraus üben</a:t>
            </a:r>
          </a:p>
          <a:p>
            <a:endParaRPr lang="de-DE" sz="2000" dirty="0" smtClean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4402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Antreiber  „Brandbeschleuniger“ </a:t>
            </a:r>
            <a:br>
              <a:rPr lang="de-DE" dirty="0" smtClean="0"/>
            </a:br>
            <a:r>
              <a:rPr lang="de-DE" dirty="0" smtClean="0"/>
              <a:t>für Dilemma-Dynamiken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39552" y="1326852"/>
            <a:ext cx="7632848" cy="3816648"/>
          </a:xfrm>
        </p:spPr>
        <p:txBody>
          <a:bodyPr>
            <a:normAutofit/>
          </a:bodyPr>
          <a:lstStyle/>
          <a:p>
            <a:r>
              <a:rPr lang="de-DE" dirty="0" smtClean="0"/>
              <a:t>Ich </a:t>
            </a:r>
            <a:r>
              <a:rPr lang="de-DE" dirty="0"/>
              <a:t>bin </a:t>
            </a:r>
            <a:r>
              <a:rPr lang="de-DE" dirty="0" smtClean="0"/>
              <a:t>nur OK, wenn ...</a:t>
            </a:r>
          </a:p>
          <a:p>
            <a:pPr marL="342137" indent="-342137">
              <a:buFont typeface="Wingdings" panose="05000000000000000000" pitchFamily="2" charset="2"/>
              <a:buChar char="§"/>
            </a:pPr>
            <a:r>
              <a:rPr lang="de-DE" dirty="0" smtClean="0"/>
              <a:t>Wenn ich perfekt  bin                             („Alles egal“) </a:t>
            </a:r>
          </a:p>
          <a:p>
            <a:pPr marL="342137" indent="-342137">
              <a:buFont typeface="Wingdings" panose="05000000000000000000" pitchFamily="2" charset="2"/>
              <a:buChar char="§"/>
            </a:pPr>
            <a:r>
              <a:rPr lang="de-DE" dirty="0" smtClean="0"/>
              <a:t>wenn </a:t>
            </a:r>
            <a:r>
              <a:rPr lang="de-DE" dirty="0"/>
              <a:t>bin ich </a:t>
            </a:r>
            <a:r>
              <a:rPr lang="de-DE" dirty="0" smtClean="0"/>
              <a:t>stark                     (</a:t>
            </a:r>
            <a:r>
              <a:rPr lang="de-DE" dirty="0"/>
              <a:t>„Mit mir könnt ihr`s machen !“ </a:t>
            </a:r>
            <a:r>
              <a:rPr lang="de-DE" dirty="0" smtClean="0"/>
              <a:t>)</a:t>
            </a:r>
            <a:endParaRPr lang="de-DE" dirty="0"/>
          </a:p>
          <a:p>
            <a:pPr marL="342137" indent="-342137">
              <a:buFont typeface="Wingdings" panose="05000000000000000000" pitchFamily="2" charset="2"/>
              <a:buChar char="§"/>
            </a:pPr>
            <a:r>
              <a:rPr lang="de-DE" dirty="0" smtClean="0"/>
              <a:t>wenn </a:t>
            </a:r>
            <a:r>
              <a:rPr lang="de-DE" dirty="0"/>
              <a:t>ich gefällig </a:t>
            </a:r>
            <a:r>
              <a:rPr lang="de-DE" dirty="0" smtClean="0"/>
              <a:t>bin         (</a:t>
            </a:r>
            <a:r>
              <a:rPr lang="de-DE" dirty="0"/>
              <a:t>„Besser garstig als ein Niemand!“ </a:t>
            </a:r>
            <a:r>
              <a:rPr lang="de-DE" dirty="0" smtClean="0"/>
              <a:t>)</a:t>
            </a:r>
            <a:endParaRPr lang="de-DE" dirty="0"/>
          </a:p>
          <a:p>
            <a:pPr marL="342137" indent="-342137">
              <a:buFont typeface="Wingdings" panose="05000000000000000000" pitchFamily="2" charset="2"/>
              <a:buChar char="§"/>
            </a:pPr>
            <a:r>
              <a:rPr lang="de-DE" dirty="0" smtClean="0"/>
              <a:t>wenn </a:t>
            </a:r>
            <a:r>
              <a:rPr lang="de-DE" dirty="0"/>
              <a:t>ich mich </a:t>
            </a:r>
            <a:r>
              <a:rPr lang="de-DE" dirty="0" smtClean="0"/>
              <a:t>beeile                         (</a:t>
            </a:r>
            <a:r>
              <a:rPr lang="de-DE" dirty="0"/>
              <a:t>„Jetzt erst mal langsam!“ </a:t>
            </a:r>
            <a:r>
              <a:rPr lang="de-DE" dirty="0" smtClean="0"/>
              <a:t>)</a:t>
            </a:r>
            <a:endParaRPr lang="de-DE" dirty="0"/>
          </a:p>
          <a:p>
            <a:pPr marL="342137" indent="-342137">
              <a:buFont typeface="Wingdings" panose="05000000000000000000" pitchFamily="2" charset="2"/>
              <a:buChar char="§"/>
            </a:pPr>
            <a:r>
              <a:rPr lang="de-DE" dirty="0" smtClean="0"/>
              <a:t> </a:t>
            </a:r>
            <a:r>
              <a:rPr lang="de-DE" dirty="0"/>
              <a:t>wenn ich mich </a:t>
            </a:r>
            <a:r>
              <a:rPr lang="de-DE" dirty="0" smtClean="0"/>
              <a:t>anstrenge                       (</a:t>
            </a:r>
            <a:r>
              <a:rPr lang="de-DE" dirty="0"/>
              <a:t>„Alles easy!“ 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/>
              <a:t>Antreiber nach T. Kahler </a:t>
            </a:r>
            <a:r>
              <a:rPr lang="de-DE" dirty="0" smtClean="0"/>
              <a:t>        und             Konterdynamiken						         nach  </a:t>
            </a:r>
            <a:r>
              <a:rPr lang="de-DE" dirty="0"/>
              <a:t>B. Schmid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36" tIns="45620" rIns="91236" bIns="45620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368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1005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432048"/>
          </a:xfrm>
        </p:spPr>
        <p:txBody>
          <a:bodyPr/>
          <a:lstStyle/>
          <a:p>
            <a:r>
              <a:rPr lang="de-DE" dirty="0" smtClean="0"/>
              <a:t>Antreiber-Dynamiken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7561213" cy="3816648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/>
              <a:t>Wirklichkeitsanalytische Perspektive</a:t>
            </a:r>
            <a:endParaRPr lang="de-DE" dirty="0"/>
          </a:p>
          <a:p>
            <a:pPr lvl="0"/>
            <a:r>
              <a:rPr lang="de-DE" dirty="0"/>
              <a:t>Wie entwerfen Menschen in Antreiber-Dynamiken</a:t>
            </a:r>
            <a:r>
              <a:rPr lang="de-DE" dirty="0" smtClean="0"/>
              <a:t> </a:t>
            </a:r>
            <a:r>
              <a:rPr lang="de-DE" dirty="0"/>
              <a:t>ihr Bild von der Welt?</a:t>
            </a:r>
          </a:p>
          <a:p>
            <a:pPr lvl="0"/>
            <a:r>
              <a:rPr lang="de-DE" dirty="0"/>
              <a:t>Welche Grundannahmen über </a:t>
            </a:r>
            <a:r>
              <a:rPr lang="de-DE" dirty="0" smtClean="0"/>
              <a:t>sich &amp; andere </a:t>
            </a:r>
            <a:r>
              <a:rPr lang="de-DE" dirty="0"/>
              <a:t>und welche Gefühle </a:t>
            </a:r>
            <a:r>
              <a:rPr lang="de-DE" dirty="0" smtClean="0"/>
              <a:t>liegen </a:t>
            </a:r>
            <a:r>
              <a:rPr lang="de-DE" dirty="0"/>
              <a:t>ihrem </a:t>
            </a:r>
            <a:r>
              <a:rPr lang="de-DE" dirty="0" smtClean="0"/>
              <a:t>Erleben </a:t>
            </a:r>
            <a:r>
              <a:rPr lang="de-DE" dirty="0"/>
              <a:t>zugrunde?</a:t>
            </a:r>
          </a:p>
          <a:p>
            <a:r>
              <a:rPr lang="de-DE" dirty="0"/>
              <a:t> </a:t>
            </a:r>
          </a:p>
          <a:p>
            <a:r>
              <a:rPr lang="de-DE" b="1" dirty="0"/>
              <a:t>Beziehungsanalytische Perspektive</a:t>
            </a:r>
            <a:endParaRPr lang="de-DE" dirty="0"/>
          </a:p>
          <a:p>
            <a:pPr lvl="0"/>
            <a:r>
              <a:rPr lang="de-DE" dirty="0"/>
              <a:t>Wie reagieren Mitspieler auf die Beziehungsangebote der verschiedenen </a:t>
            </a:r>
            <a:r>
              <a:rPr lang="de-DE" dirty="0" smtClean="0"/>
              <a:t>Antreiber-Dynamiken</a:t>
            </a:r>
            <a:r>
              <a:rPr lang="de-DE" dirty="0"/>
              <a:t>?</a:t>
            </a:r>
          </a:p>
          <a:p>
            <a:pPr lvl="0"/>
            <a:r>
              <a:rPr lang="de-DE" dirty="0"/>
              <a:t>Welche Gefühle, Ideen und Verhaltensweisen werden bei ihnen ausgelöst? </a:t>
            </a:r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>2001 (zus. mit J</a:t>
            </a:r>
            <a:r>
              <a:rPr lang="de-DE" dirty="0"/>
              <a:t>. Hipp)</a:t>
            </a:r>
            <a:r>
              <a:rPr lang="de-DE" dirty="0" smtClean="0"/>
              <a:t>: </a:t>
            </a:r>
            <a:r>
              <a:rPr lang="de-DE" b="1" dirty="0" smtClean="0"/>
              <a:t>Antreiber</a:t>
            </a:r>
            <a:r>
              <a:rPr lang="de-DE" b="1" dirty="0"/>
              <a:t>-</a:t>
            </a:r>
            <a:r>
              <a:rPr lang="de-DE" b="1" dirty="0" smtClean="0"/>
              <a:t>Dynamiken</a:t>
            </a:r>
          </a:p>
          <a:p>
            <a:pPr lvl="0"/>
            <a:r>
              <a:rPr lang="de-DE" b="1" dirty="0" smtClean="0"/>
              <a:t> </a:t>
            </a:r>
            <a:r>
              <a:rPr lang="de-DE" b="1" dirty="0"/>
              <a:t>– Persönliche Inszenierungsstile und Coaching.</a:t>
            </a:r>
            <a:br>
              <a:rPr lang="de-DE" b="1" dirty="0"/>
            </a:br>
            <a:r>
              <a:rPr lang="de-DE" i="1" dirty="0"/>
              <a:t>Zeitschrift für systemische Therapie, </a:t>
            </a:r>
            <a:r>
              <a:rPr lang="de-DE" dirty="0"/>
              <a:t>Heft 2 April 2001, S. 82-92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5821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323528" y="0"/>
            <a:ext cx="6840537" cy="1296640"/>
          </a:xfrm>
        </p:spPr>
        <p:txBody>
          <a:bodyPr/>
          <a:lstStyle/>
          <a:p>
            <a:r>
              <a:rPr lang="de-DE" dirty="0" smtClean="0"/>
              <a:t>Widersprüchlichkeit + Dilemma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Zunächst </a:t>
            </a:r>
            <a:r>
              <a:rPr lang="de-DE" dirty="0" smtClean="0"/>
              <a:t>widersprüchliche </a:t>
            </a:r>
            <a:r>
              <a:rPr lang="de-DE" dirty="0"/>
              <a:t>Anforderungen gehören zu jeder komplexen Aufgabe und müssen nicht zu Dilemmata führen. </a:t>
            </a:r>
          </a:p>
          <a:p>
            <a:endParaRPr lang="de-DE" dirty="0"/>
          </a:p>
          <a:p>
            <a:r>
              <a:rPr lang="de-DE" dirty="0"/>
              <a:t>Paradoxien können durch Perspektiven, aus denen sich die scheinbare Widersprüchlichkeiten auflösen lassen gehandhabt werden.</a:t>
            </a:r>
          </a:p>
          <a:p>
            <a:endParaRPr lang="de-DE" dirty="0"/>
          </a:p>
          <a:p>
            <a:r>
              <a:rPr lang="de-DE" dirty="0"/>
              <a:t>Dennoch gibt es „objektive“ Unlösbarkeiten</a:t>
            </a:r>
            <a:r>
              <a:rPr lang="de-DE" dirty="0" smtClean="0"/>
              <a:t>. – Dilemmata, die nur unter Anerkennung bereits eingetretener Verluste aufzulösen sind. </a:t>
            </a:r>
          </a:p>
          <a:p>
            <a:endParaRPr lang="de-DE" dirty="0" smtClean="0"/>
          </a:p>
          <a:p>
            <a:r>
              <a:rPr lang="de-DE" dirty="0" smtClean="0"/>
              <a:t> </a:t>
            </a:r>
            <a:r>
              <a:rPr lang="de-DE" dirty="0"/>
              <a:t>Die Kunst liegt in der </a:t>
            </a:r>
            <a:r>
              <a:rPr lang="de-DE" dirty="0" smtClean="0"/>
              <a:t>Unterscheidung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6367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Dilemma + Komplexität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sz="2800" dirty="0" smtClean="0"/>
          </a:p>
          <a:p>
            <a:r>
              <a:rPr lang="de-DE" sz="2800" dirty="0" smtClean="0"/>
              <a:t>Dilemmata </a:t>
            </a:r>
            <a:r>
              <a:rPr lang="de-DE" sz="2800" dirty="0"/>
              <a:t>entstehen auch durch nicht bewältigte Komplexität</a:t>
            </a:r>
          </a:p>
          <a:p>
            <a:endParaRPr lang="de-DE" sz="1600" dirty="0" smtClean="0"/>
          </a:p>
          <a:p>
            <a:r>
              <a:rPr lang="de-DE" sz="1600" dirty="0" smtClean="0"/>
              <a:t>z.B</a:t>
            </a:r>
            <a:r>
              <a:rPr lang="de-DE" sz="1600" dirty="0"/>
              <a:t>. durch die Überlagerungen von mehreren Inszenierungsanforderungen,  die unterschiedliche </a:t>
            </a:r>
            <a:r>
              <a:rPr lang="de-DE" sz="1600" dirty="0" err="1"/>
              <a:t>Logiken</a:t>
            </a:r>
            <a:r>
              <a:rPr lang="de-DE" sz="1600" dirty="0"/>
              <a:t>, Verantwortlichkeiten, Zeit- und </a:t>
            </a:r>
            <a:r>
              <a:rPr lang="de-DE" sz="1600" dirty="0" smtClean="0"/>
              <a:t>Rhythmusbedarfe</a:t>
            </a:r>
            <a:r>
              <a:rPr lang="de-DE" sz="1600" dirty="0"/>
              <a:t>, Abläufe und Rollenverteilungen haben</a:t>
            </a:r>
            <a:r>
              <a:rPr lang="de-DE" sz="1600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Sinn </a:t>
            </a:r>
            <a:r>
              <a:rPr lang="de-DE" dirty="0"/>
              <a:t>+ Wirtschaftlichkeit entstehen durch bewältigte </a:t>
            </a:r>
            <a:r>
              <a:rPr lang="de-DE" dirty="0" smtClean="0"/>
              <a:t>Komplexität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1863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Kreativität und Dogmatismus</a:t>
            </a:r>
            <a:br>
              <a:rPr lang="de-DE" dirty="0" smtClean="0"/>
            </a:br>
            <a:r>
              <a:rPr lang="de-DE" dirty="0" smtClean="0"/>
              <a:t>-“Die Antwort heißt Kultur“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Öfter entstehen Dilemmata durch die Unmöglichkeit oder Unfähigkeit durch Verschiebungen, Neukombinationen oder durch Herstellen von Viel-Sinnhaftigkeit Widersprüchlichkeit aufzulösen oder durch Kompromisse oder intelligente Lösungen 2. Grades zu beantworten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7709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Verwandte Konzepte: Kontrolldynamik</a:t>
            </a:r>
            <a:r>
              <a:rPr lang="de-DE" dirty="0"/>
              <a:t>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/>
              <a:t>Treibsand“ + fiktive </a:t>
            </a:r>
            <a:r>
              <a:rPr lang="de-DE" dirty="0" smtClean="0"/>
              <a:t>Wirklichkeiten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505075" indent="-2505075">
              <a:tabLst>
                <a:tab pos="2505075" algn="l"/>
              </a:tabLst>
            </a:pPr>
            <a:endParaRPr lang="de-DE" b="1" dirty="0" smtClean="0"/>
          </a:p>
          <a:p>
            <a:pPr marL="2505075" indent="-2505075">
              <a:tabLst>
                <a:tab pos="2505075" algn="l"/>
              </a:tabLst>
            </a:pPr>
            <a:r>
              <a:rPr lang="de-DE" b="1" dirty="0" smtClean="0"/>
              <a:t>Kontrolldynamik </a:t>
            </a:r>
            <a:r>
              <a:rPr lang="de-DE" dirty="0" smtClean="0"/>
              <a:t>	dysfunktionale </a:t>
            </a:r>
            <a:r>
              <a:rPr lang="de-DE" dirty="0"/>
              <a:t>Kontrolle </a:t>
            </a:r>
            <a:r>
              <a:rPr lang="de-DE" dirty="0" smtClean="0"/>
              <a:t>der Kommunikation </a:t>
            </a:r>
            <a:r>
              <a:rPr lang="de-DE" dirty="0"/>
              <a:t>oder des Partners </a:t>
            </a:r>
          </a:p>
          <a:p>
            <a:pPr marL="2505075" indent="-2505075">
              <a:tabLst>
                <a:tab pos="2505075" algn="l"/>
              </a:tabLst>
            </a:pPr>
            <a:endParaRPr lang="de-DE" dirty="0"/>
          </a:p>
          <a:p>
            <a:pPr marL="2505075" indent="-2505075">
              <a:tabLst>
                <a:tab pos="2505075" algn="l"/>
              </a:tabLst>
            </a:pPr>
            <a:r>
              <a:rPr lang="de-DE" b="1" dirty="0" smtClean="0"/>
              <a:t>Treibsand</a:t>
            </a:r>
            <a:r>
              <a:rPr lang="de-DE" dirty="0" smtClean="0"/>
              <a:t>	Wirklichkeitsstil</a:t>
            </a:r>
            <a:r>
              <a:rPr lang="de-DE" dirty="0"/>
              <a:t>, mit geringer </a:t>
            </a:r>
            <a:r>
              <a:rPr lang="de-DE" dirty="0" smtClean="0"/>
              <a:t>Festigkeit der </a:t>
            </a:r>
            <a:r>
              <a:rPr lang="de-DE" dirty="0"/>
              <a:t>Wirklichkeiten </a:t>
            </a:r>
          </a:p>
          <a:p>
            <a:pPr marL="2505075" indent="-2505075">
              <a:tabLst>
                <a:tab pos="2505075" algn="l"/>
              </a:tabLst>
            </a:pPr>
            <a:endParaRPr lang="de-DE" dirty="0"/>
          </a:p>
          <a:p>
            <a:pPr marL="2505075" indent="-2505075">
              <a:tabLst>
                <a:tab pos="2505075" algn="l"/>
              </a:tabLst>
            </a:pPr>
            <a:r>
              <a:rPr lang="de-DE" b="1" dirty="0"/>
              <a:t>Fiktive </a:t>
            </a:r>
            <a:r>
              <a:rPr lang="de-DE" b="1" dirty="0" smtClean="0"/>
              <a:t>Wirklichkeiten</a:t>
            </a:r>
            <a:r>
              <a:rPr lang="de-DE" dirty="0" smtClean="0"/>
              <a:t>	Fakten</a:t>
            </a:r>
            <a:r>
              <a:rPr lang="de-DE" dirty="0"/>
              <a:t>, Visionen und Fiktionen </a:t>
            </a:r>
            <a:r>
              <a:rPr lang="de-DE" dirty="0" smtClean="0"/>
              <a:t>werden nicht </a:t>
            </a:r>
            <a:r>
              <a:rPr lang="de-DE" dirty="0"/>
              <a:t>angemessen unterschieden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18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6" name="Bild 5" descr="978-3-525-40507-9_600x6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524"/>
            <a:ext cx="3334703" cy="51435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707904" y="1995686"/>
            <a:ext cx="42467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Empfehlenswert:</a:t>
            </a:r>
          </a:p>
          <a:p>
            <a:r>
              <a:rPr lang="de-DE" sz="2400" dirty="0" smtClean="0"/>
              <a:t>Viele anschauliche Beispiele </a:t>
            </a:r>
          </a:p>
          <a:p>
            <a:r>
              <a:rPr lang="de-DE" sz="2400" dirty="0" smtClean="0"/>
              <a:t>Gut verständliche Erläuterungen</a:t>
            </a:r>
          </a:p>
          <a:p>
            <a:r>
              <a:rPr lang="de-DE" sz="2400" dirty="0" smtClean="0"/>
              <a:t>Perspektiven für Beratung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19233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smtClean="0"/>
              <a:t>einer Kultur </a:t>
            </a:r>
            <a:r>
              <a:rPr lang="de-DE" dirty="0"/>
              <a:t>der Fiktionen,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blinken keine Warnlampen, wenn Innovationsszenarien nicht mit Realitäten zu vereinbaren sind,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führt die Nichterreichung von Zielen und die Nichteinhaltung von Zeitplänen nicht zu Lernvorgängen, sondern zu neuen fiktiven Vorgaben. 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0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323528" y="411510"/>
            <a:ext cx="6840537" cy="1296640"/>
          </a:xfrm>
        </p:spPr>
        <p:txBody>
          <a:bodyPr/>
          <a:lstStyle/>
          <a:p>
            <a:r>
              <a:rPr lang="de-DE" dirty="0" smtClean="0"/>
              <a:t>Dilemma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1"/>
          </p:nvPr>
        </p:nvSpPr>
        <p:spPr>
          <a:xfrm>
            <a:off x="395536" y="1326852"/>
            <a:ext cx="7776864" cy="381664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Eine Zwickmühle ist ein Geflecht von Konstruktionen, die Ausweglosigkeit zur Folge haben </a:t>
            </a:r>
            <a:r>
              <a:rPr lang="de-DE" sz="2000" dirty="0" smtClean="0"/>
              <a:t>(Angelika Glöckner)</a:t>
            </a:r>
          </a:p>
          <a:p>
            <a:endParaRPr lang="de-DE" sz="2000" dirty="0"/>
          </a:p>
          <a:p>
            <a:r>
              <a:rPr lang="de-DE" sz="2400" dirty="0" smtClean="0"/>
              <a:t>Kernprägnantes Konzept, bei dem es mehr um ein “Fahrgefühl“ geht </a:t>
            </a:r>
            <a:r>
              <a:rPr lang="de-DE" sz="2400" dirty="0"/>
              <a:t>als um saubere Definitionen und </a:t>
            </a:r>
            <a:r>
              <a:rPr lang="de-DE" sz="2400" dirty="0" smtClean="0"/>
              <a:t>Prozessschritte</a:t>
            </a:r>
          </a:p>
          <a:p>
            <a:r>
              <a:rPr lang="de-DE" sz="2400" dirty="0"/>
              <a:t>Eine Zwickmühle kommt selten </a:t>
            </a:r>
            <a:r>
              <a:rPr lang="de-DE" sz="2400" dirty="0" smtClean="0"/>
              <a:t>allein: Dilemmata </a:t>
            </a:r>
            <a:r>
              <a:rPr lang="de-DE" sz="2400" dirty="0"/>
              <a:t>stecken </a:t>
            </a:r>
            <a:r>
              <a:rPr lang="de-DE" sz="2400" dirty="0" smtClean="0"/>
              <a:t>an. Kultur von Dilemma</a:t>
            </a:r>
            <a:r>
              <a:rPr lang="de-DE" sz="2400" dirty="0"/>
              <a:t>-</a:t>
            </a:r>
            <a:r>
              <a:rPr lang="de-DE" sz="2400" dirty="0" smtClean="0"/>
              <a:t>Lösungen auch.</a:t>
            </a:r>
            <a:endParaRPr lang="de-DE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8572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188" y="411510"/>
            <a:ext cx="6985148" cy="1296640"/>
          </a:xfrm>
        </p:spPr>
        <p:txBody>
          <a:bodyPr/>
          <a:lstStyle/>
          <a:p>
            <a:r>
              <a:rPr lang="de-DE" dirty="0" smtClean="0"/>
              <a:t>Absicht heute:</a:t>
            </a:r>
            <a:br>
              <a:rPr lang="de-DE" dirty="0" smtClean="0"/>
            </a:br>
            <a:r>
              <a:rPr lang="de-DE" dirty="0" smtClean="0"/>
              <a:t>Übergabe Stand meiner Erfahrungen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539552" y="1851670"/>
            <a:ext cx="7849245" cy="3816648"/>
          </a:xfrm>
        </p:spPr>
        <p:txBody>
          <a:bodyPr>
            <a:normAutofit/>
          </a:bodyPr>
          <a:lstStyle/>
          <a:p>
            <a:r>
              <a:rPr lang="de-DE" sz="2400" dirty="0"/>
              <a:t> – </a:t>
            </a:r>
            <a:r>
              <a:rPr lang="de-DE" sz="2400" dirty="0" smtClean="0"/>
              <a:t> isb</a:t>
            </a:r>
            <a:r>
              <a:rPr lang="de-DE" sz="2400" dirty="0"/>
              <a:t>-Konzept des Dilemma-</a:t>
            </a:r>
            <a:r>
              <a:rPr lang="de-DE" sz="2400" dirty="0" smtClean="0"/>
              <a:t>Zirkels erläutern</a:t>
            </a:r>
            <a:endParaRPr lang="de-DE" sz="2400" dirty="0"/>
          </a:p>
          <a:p>
            <a:r>
              <a:rPr lang="de-DE" sz="2400" dirty="0" smtClean="0"/>
              <a:t> –  mein Anliegen mit diesem Konzept  verdeutlichen</a:t>
            </a:r>
          </a:p>
          <a:p>
            <a:r>
              <a:rPr lang="de-DE" sz="2400" dirty="0"/>
              <a:t> </a:t>
            </a:r>
            <a:r>
              <a:rPr lang="de-DE" sz="2400" smtClean="0"/>
              <a:t>–  Wie </a:t>
            </a:r>
            <a:r>
              <a:rPr lang="de-DE" sz="2400" dirty="0" smtClean="0"/>
              <a:t>Dilemmata in der Praxis begegnen</a:t>
            </a:r>
          </a:p>
          <a:p>
            <a:r>
              <a:rPr lang="de-DE" sz="2400" dirty="0" smtClean="0"/>
              <a:t> – Fragen der Selbststeuerung </a:t>
            </a:r>
            <a:r>
              <a:rPr lang="de-DE" sz="2400" dirty="0"/>
              <a:t>und Beziehungs</a:t>
            </a:r>
            <a:r>
              <a:rPr lang="de-DE" sz="2400" dirty="0" smtClean="0"/>
              <a:t>-	Gestaltung rund um Dilemma</a:t>
            </a:r>
          </a:p>
          <a:p>
            <a:r>
              <a:rPr lang="de-DE" sz="2400" dirty="0"/>
              <a:t> – </a:t>
            </a:r>
            <a:r>
              <a:rPr lang="de-DE" sz="2400" dirty="0" smtClean="0"/>
              <a:t>Hinweise für Weiterentwicklung von Konzepten 	und Praxis im Umgang mit Dilemmata</a:t>
            </a:r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7325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Ausweglosigkeiten erfahren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1491630"/>
            <a:ext cx="7273181" cy="3456608"/>
          </a:xfrm>
        </p:spPr>
        <p:txBody>
          <a:bodyPr>
            <a:noAutofit/>
          </a:bodyPr>
          <a:lstStyle/>
          <a:p>
            <a:r>
              <a:rPr lang="de-DE" sz="1400" dirty="0" smtClean="0"/>
              <a:t>1. Vorwiegend </a:t>
            </a:r>
            <a:r>
              <a:rPr lang="de-DE" sz="1400" dirty="0"/>
              <a:t>mentale Unlösbarkeit, die durch Erkennen der </a:t>
            </a:r>
            <a:r>
              <a:rPr lang="de-DE" sz="1400" dirty="0" err="1"/>
              <a:t>Verunmöglichung</a:t>
            </a:r>
            <a:r>
              <a:rPr lang="de-DE" sz="1400" dirty="0"/>
              <a:t> gelöst werden kann: Litfaß-Säule</a:t>
            </a:r>
          </a:p>
          <a:p>
            <a:endParaRPr lang="de-DE" sz="1400" dirty="0"/>
          </a:p>
          <a:p>
            <a:r>
              <a:rPr lang="de-DE" sz="1400" dirty="0" smtClean="0"/>
              <a:t>2. Dilemma</a:t>
            </a:r>
            <a:r>
              <a:rPr lang="de-DE" sz="1400" dirty="0"/>
              <a:t>, das lösbar ist, aber nur mit Lösung zweiter Ordnung:</a:t>
            </a:r>
          </a:p>
          <a:p>
            <a:r>
              <a:rPr lang="de-DE" sz="1400" dirty="0"/>
              <a:t>Du musst drei Seile greifen, um Dich zu befreien. Mit Geschicklichkeit sind zwei zu greifen und festzuhalten, aber das 3. ist so außer Reichweite. </a:t>
            </a:r>
          </a:p>
          <a:p>
            <a:endParaRPr lang="de-DE" sz="1400" dirty="0"/>
          </a:p>
          <a:p>
            <a:r>
              <a:rPr lang="de-DE" sz="1400" dirty="0" smtClean="0"/>
              <a:t>3. Dilemma</a:t>
            </a:r>
            <a:r>
              <a:rPr lang="de-DE" sz="1400" dirty="0"/>
              <a:t>, dessen Logik und Lösung  von Betroffenen vielleicht nicht zu erkennen ist und von technisch-sozialen Zusammenspielen abhängt</a:t>
            </a:r>
            <a:r>
              <a:rPr lang="de-DE" sz="1400" dirty="0" smtClean="0"/>
              <a:t>:</a:t>
            </a:r>
            <a:endParaRPr lang="de-DE" sz="1400" dirty="0"/>
          </a:p>
          <a:p>
            <a:r>
              <a:rPr lang="de-DE" sz="1400" dirty="0"/>
              <a:t>Es brennt hinter Dir im Kaufhaus:  </a:t>
            </a:r>
          </a:p>
          <a:p>
            <a:r>
              <a:rPr lang="de-DE" sz="1400" dirty="0"/>
              <a:t>Die elektrischen Türen haben sich geschlossen und alle drängen voller Verzweiflung gegen sie.  Die Automatik hat sich verkehrt. Die </a:t>
            </a:r>
            <a:r>
              <a:rPr lang="de-DE" sz="1400" dirty="0" smtClean="0"/>
              <a:t>Tür </a:t>
            </a:r>
            <a:r>
              <a:rPr lang="de-DE" sz="1400" dirty="0"/>
              <a:t>würde sich öffnen</a:t>
            </a:r>
            <a:r>
              <a:rPr lang="de-DE" sz="1400" dirty="0" smtClean="0"/>
              <a:t>,</a:t>
            </a:r>
          </a:p>
          <a:p>
            <a:r>
              <a:rPr lang="de-DE" sz="1400" dirty="0" smtClean="0"/>
              <a:t> </a:t>
            </a:r>
            <a:r>
              <a:rPr lang="de-DE" sz="1400" dirty="0"/>
              <a:t>wenn die Menschen Abstand nähmen. Doch die Panik erlaubt es nicht und /</a:t>
            </a:r>
            <a:r>
              <a:rPr lang="de-DE" sz="1400" dirty="0" smtClean="0"/>
              <a:t>oder</a:t>
            </a:r>
          </a:p>
          <a:p>
            <a:r>
              <a:rPr lang="de-DE" sz="1400" dirty="0" smtClean="0"/>
              <a:t> </a:t>
            </a:r>
            <a:r>
              <a:rPr lang="de-DE" sz="1400" dirty="0"/>
              <a:t>den Nachdrängenden ist dieser Ausweg nicht zu vermitteln.</a:t>
            </a:r>
          </a:p>
        </p:txBody>
      </p:sp>
    </p:spTree>
    <p:extLst>
      <p:ext uri="{BB962C8B-B14F-4D97-AF65-F5344CB8AC3E}">
        <p14:creationId xmlns:p14="http://schemas.microsoft.com/office/powerpoint/2010/main" val="11497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5" name="Bild 4" descr="BerndScan04 Kopi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5040560" cy="345348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0170" y="3405569"/>
            <a:ext cx="744215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1984 </a:t>
            </a:r>
            <a:r>
              <a:rPr lang="de-DE" dirty="0"/>
              <a:t>- mit Klaus Jäger:</a:t>
            </a:r>
          </a:p>
          <a:p>
            <a:r>
              <a:rPr lang="en-GB" b="1" dirty="0"/>
              <a:t>Breaking through the Dilemma-Circle.</a:t>
            </a:r>
            <a:endParaRPr lang="de-DE" dirty="0"/>
          </a:p>
          <a:p>
            <a:r>
              <a:rPr lang="en-GB" dirty="0"/>
              <a:t>In: </a:t>
            </a:r>
            <a:r>
              <a:rPr lang="en-GB" b="1" dirty="0"/>
              <a:t>TA </a:t>
            </a:r>
            <a:r>
              <a:rPr lang="en-GB" dirty="0"/>
              <a:t>- The State of the Art - a European Contribution, Erika Stern (</a:t>
            </a:r>
            <a:r>
              <a:rPr lang="en-GB" dirty="0" err="1"/>
              <a:t>Edt</a:t>
            </a:r>
            <a:r>
              <a:rPr lang="en-GB" dirty="0"/>
              <a:t>.), </a:t>
            </a:r>
            <a:r>
              <a:rPr lang="en-GB" dirty="0" err="1"/>
              <a:t>Foris</a:t>
            </a:r>
            <a:r>
              <a:rPr lang="en-GB" dirty="0"/>
              <a:t>-Publication, Dordrecht/Holland -Cinnaminson/USA, S. 107-</a:t>
            </a:r>
            <a:r>
              <a:rPr lang="en-GB" dirty="0" smtClean="0"/>
              <a:t>118</a:t>
            </a:r>
          </a:p>
          <a:p>
            <a:r>
              <a:rPr lang="en-GB" dirty="0" smtClean="0"/>
              <a:t> Deutsch 1986: </a:t>
            </a:r>
            <a:r>
              <a:rPr lang="de-DE" b="1" dirty="0"/>
              <a:t>Zwickmühlen. Oder: Wege aus dem Dilemma-Zirkel.</a:t>
            </a:r>
            <a:endParaRPr lang="de-DE" dirty="0"/>
          </a:p>
          <a:p>
            <a:r>
              <a:rPr lang="de-DE" i="1" dirty="0"/>
              <a:t>Zeitschrift für Transaktionsanalyse 3,</a:t>
            </a:r>
            <a:r>
              <a:rPr lang="de-DE" dirty="0"/>
              <a:t> l, S 5-16 </a:t>
            </a:r>
          </a:p>
        </p:txBody>
      </p:sp>
    </p:spTree>
    <p:extLst>
      <p:ext uri="{BB962C8B-B14F-4D97-AF65-F5344CB8AC3E}">
        <p14:creationId xmlns:p14="http://schemas.microsoft.com/office/powerpoint/2010/main" val="20958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Vorläufer des isb-Dilemma-Konzepts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de-DE" sz="2400" dirty="0" smtClean="0"/>
              <a:t>Gregory Bateson: (Doppelbindung  kann Schizophrenie bewirken)</a:t>
            </a:r>
          </a:p>
          <a:p>
            <a:pPr marL="285750" indent="-285750">
              <a:buFont typeface="Arial"/>
              <a:buChar char="•"/>
            </a:pPr>
            <a:r>
              <a:rPr lang="de-DE" sz="2000" dirty="0" smtClean="0"/>
              <a:t>Widersprüchliche Botschaften</a:t>
            </a:r>
          </a:p>
          <a:p>
            <a:pPr marL="285750" indent="-285750">
              <a:buFont typeface="Arial"/>
              <a:buChar char="•"/>
            </a:pPr>
            <a:r>
              <a:rPr lang="de-DE" sz="2000" dirty="0" smtClean="0"/>
              <a:t>Widersprüchlichkeit darf nicht angesprochen werden</a:t>
            </a:r>
          </a:p>
          <a:p>
            <a:pPr marL="285750" indent="-285750">
              <a:buFont typeface="Arial"/>
              <a:buChar char="•"/>
            </a:pPr>
            <a:r>
              <a:rPr lang="de-DE" sz="2000" dirty="0" smtClean="0"/>
              <a:t>Erlebte Notwendigkeit, Botschaften zu befolgen</a:t>
            </a:r>
          </a:p>
          <a:p>
            <a:pPr marL="285750" indent="-285750">
              <a:buFont typeface="Arial"/>
              <a:buChar char="•"/>
            </a:pPr>
            <a:r>
              <a:rPr lang="de-DE" sz="2000" dirty="0" smtClean="0"/>
              <a:t>Man darf das Feld nicht verlassen</a:t>
            </a:r>
            <a:endParaRPr lang="de-DE" sz="2000" dirty="0"/>
          </a:p>
          <a:p>
            <a:r>
              <a:rPr lang="de-DE" sz="2400" dirty="0" smtClean="0"/>
              <a:t>Corner-</a:t>
            </a:r>
            <a:r>
              <a:rPr lang="de-DE" sz="2400" dirty="0" err="1" smtClean="0"/>
              <a:t>games</a:t>
            </a:r>
            <a:r>
              <a:rPr lang="de-DE" sz="2400" dirty="0" smtClean="0"/>
              <a:t>:  </a:t>
            </a:r>
            <a:r>
              <a:rPr lang="de-DE" sz="2000" dirty="0" smtClean="0"/>
              <a:t>Man erlebt sich in eine Ecke gedrängt, aus der es kein Entrinnen gibt</a:t>
            </a:r>
          </a:p>
          <a:p>
            <a:r>
              <a:rPr lang="de-DE" sz="2000" dirty="0" smtClean="0"/>
              <a:t> (ohne Sprengung des Rahmens)</a:t>
            </a:r>
          </a:p>
        </p:txBody>
      </p:sp>
    </p:spTree>
    <p:extLst>
      <p:ext uri="{BB962C8B-B14F-4D97-AF65-F5344CB8AC3E}">
        <p14:creationId xmlns:p14="http://schemas.microsoft.com/office/powerpoint/2010/main" val="23563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11187" y="1779662"/>
            <a:ext cx="6840537" cy="3168576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1993: </a:t>
            </a:r>
            <a:r>
              <a:rPr lang="de-DE" b="1" dirty="0"/>
              <a:t>Dilemmata, Ökonomie und Ökologie im Umfeld unserer Profession</a:t>
            </a:r>
            <a:r>
              <a:rPr lang="de-DE" b="1" dirty="0" smtClean="0"/>
              <a:t>. </a:t>
            </a:r>
            <a:r>
              <a:rPr lang="de-DE" i="1" dirty="0" smtClean="0"/>
              <a:t>Die </a:t>
            </a:r>
            <a:r>
              <a:rPr lang="de-DE" i="1" dirty="0" err="1"/>
              <a:t>DownloadBar</a:t>
            </a:r>
            <a:r>
              <a:rPr lang="de-DE" i="1" dirty="0"/>
              <a:t> – Das E-Publishing Angebot des Carl-Auer Verlags (2006)</a:t>
            </a:r>
            <a:r>
              <a:rPr lang="de-DE" i="1" dirty="0" smtClean="0"/>
              <a:t>. oder</a:t>
            </a:r>
            <a:endParaRPr lang="de-DE" dirty="0"/>
          </a:p>
          <a:p>
            <a:r>
              <a:rPr lang="de-DE" i="1" dirty="0">
                <a:hlinkClick r:id="rId2"/>
              </a:rPr>
              <a:t>perspektive: blau</a:t>
            </a:r>
            <a:r>
              <a:rPr lang="de-DE" i="1" dirty="0"/>
              <a:t> – Ein Online-Wirtschaftsmagazin (März 2009).</a:t>
            </a:r>
            <a:endParaRPr lang="de-DE" dirty="0"/>
          </a:p>
          <a:p>
            <a:r>
              <a:rPr lang="de-DE" dirty="0"/>
              <a:t>Veröffentlichungstitel: </a:t>
            </a:r>
            <a:r>
              <a:rPr lang="de-DE" b="1" dirty="0"/>
              <a:t>Lernen in Organisationen: Mehr Lebensqualität bei der Arbeit. </a:t>
            </a:r>
            <a:endParaRPr lang="de-DE" b="1" dirty="0" smtClean="0"/>
          </a:p>
          <a:p>
            <a:endParaRPr lang="de-DE" b="1" dirty="0" smtClean="0"/>
          </a:p>
          <a:p>
            <a:r>
              <a:rPr lang="de-DE" dirty="0" smtClean="0"/>
              <a:t>2008: </a:t>
            </a:r>
            <a:r>
              <a:rPr lang="de-DE" b="1" dirty="0"/>
              <a:t>Wenn der Coach in der Zwickmühle steckt. Über den Umgang mit Dilemmata</a:t>
            </a:r>
            <a:endParaRPr lang="de-DE" dirty="0"/>
          </a:p>
          <a:p>
            <a:r>
              <a:rPr lang="de-DE" i="1" dirty="0" smtClean="0"/>
              <a:t>Coaching</a:t>
            </a:r>
            <a:r>
              <a:rPr lang="de-DE" i="1" dirty="0"/>
              <a:t>-Magazin Ausgabe 01/2008 – Das moderne Magazin für die Coaching-Branche, S. 13-17. 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11560" y="699542"/>
            <a:ext cx="5812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Nachläufer des isb- Dilemma-Konzepts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2460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1622</Words>
  <Application>Microsoft Office PowerPoint</Application>
  <PresentationFormat>Bildschirmpräsentation (16:9)</PresentationFormat>
  <Paragraphs>537</Paragraphs>
  <Slides>31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9" baseType="lpstr">
      <vt:lpstr>Arial</vt:lpstr>
      <vt:lpstr>AkkuratStd</vt:lpstr>
      <vt:lpstr>Akkurat-Bold</vt:lpstr>
      <vt:lpstr>Tahoma</vt:lpstr>
      <vt:lpstr>Calibri</vt:lpstr>
      <vt:lpstr>Akkurat-Light</vt:lpstr>
      <vt:lpstr>Wingdings</vt:lpstr>
      <vt:lpstr>Larissa</vt:lpstr>
      <vt:lpstr>PowerPoint-Präsentation</vt:lpstr>
      <vt:lpstr> Dilemma-Zirkel  und professionelle Kompetenz  Vortrag: Dr. Bernd Schmid 12.März 2019 Uni Heidelberg - Abt.  Medizinpsychologie</vt:lpstr>
      <vt:lpstr>PowerPoint-Präsentation</vt:lpstr>
      <vt:lpstr>Dilemma</vt:lpstr>
      <vt:lpstr>Absicht heute: Übergabe Stand meiner Erfahrungen</vt:lpstr>
      <vt:lpstr>Ausweglosigkeiten erfahren</vt:lpstr>
      <vt:lpstr>PowerPoint-Präsentation</vt:lpstr>
      <vt:lpstr>Vorläufer des isb-Dilemma-Konzepts</vt:lpstr>
      <vt:lpstr>PowerPoint-Präsentation</vt:lpstr>
      <vt:lpstr> Alles kostenlos verfügbar unter https://www.isb-w.eu/campus/de/ </vt:lpstr>
      <vt:lpstr>Dilemma als Inhaltsanalyse Die Dilemma - Gleichungen </vt:lpstr>
      <vt:lpstr>Dilemma als Erleben und Prozess  Der Dilemma-Zirkel</vt:lpstr>
      <vt:lpstr>PowerPoint-Präsentation</vt:lpstr>
      <vt:lpstr>Der Sinnzirkel</vt:lpstr>
      <vt:lpstr>PowerPoint-Präsentation</vt:lpstr>
      <vt:lpstr>PowerPoint-Präsentation</vt:lpstr>
      <vt:lpstr>Dilemma – Kompetenz </vt:lpstr>
      <vt:lpstr>Christophorus-Syndrom</vt:lpstr>
      <vt:lpstr>Chancenreiche Haltungen, wenn man sich im Dilemma findet?</vt:lpstr>
      <vt:lpstr>Zweifel + Zuversicht</vt:lpstr>
      <vt:lpstr>Hilft ein Dilemma-Konzept  Dilemmata-Betroffenen und Helfern?</vt:lpstr>
      <vt:lpstr>Paradoxien und  zu handhabende Unsicherheiten</vt:lpstr>
      <vt:lpstr>Welche Vorbeugung ist möglich?</vt:lpstr>
      <vt:lpstr>Antreiber  „Brandbeschleuniger“  für Dilemma-Dynamiken</vt:lpstr>
      <vt:lpstr>Antreiber-Dynamiken</vt:lpstr>
      <vt:lpstr>Widersprüchlichkeit + Dilemma</vt:lpstr>
      <vt:lpstr>Dilemma + Komplexität</vt:lpstr>
      <vt:lpstr>Kreativität und Dogmatismus -“Die Antwort heißt Kultur“</vt:lpstr>
      <vt:lpstr>Verwandte Konzepte: Kontrolldynamik,  „Treibsand“ + fiktive Wirklichkeiten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User</cp:lastModifiedBy>
  <cp:revision>249</cp:revision>
  <cp:lastPrinted>2019-03-11T17:32:18Z</cp:lastPrinted>
  <dcterms:created xsi:type="dcterms:W3CDTF">2013-08-19T11:12:10Z</dcterms:created>
  <dcterms:modified xsi:type="dcterms:W3CDTF">2019-05-21T10:48:29Z</dcterms:modified>
</cp:coreProperties>
</file>