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7"/>
  </p:notesMasterIdLst>
  <p:handoutMasterIdLst>
    <p:handoutMasterId r:id="rId68"/>
  </p:handoutMasterIdLst>
  <p:sldIdLst>
    <p:sldId id="426" r:id="rId2"/>
    <p:sldId id="447" r:id="rId3"/>
    <p:sldId id="425" r:id="rId4"/>
    <p:sldId id="448" r:id="rId5"/>
    <p:sldId id="465" r:id="rId6"/>
    <p:sldId id="449" r:id="rId7"/>
    <p:sldId id="521" r:id="rId8"/>
    <p:sldId id="419" r:id="rId9"/>
    <p:sldId id="420" r:id="rId10"/>
    <p:sldId id="417" r:id="rId11"/>
    <p:sldId id="418" r:id="rId12"/>
    <p:sldId id="423" r:id="rId13"/>
    <p:sldId id="424" r:id="rId14"/>
    <p:sldId id="428" r:id="rId15"/>
    <p:sldId id="486" r:id="rId16"/>
    <p:sldId id="487" r:id="rId17"/>
    <p:sldId id="488" r:id="rId18"/>
    <p:sldId id="490" r:id="rId19"/>
    <p:sldId id="489" r:id="rId20"/>
    <p:sldId id="491" r:id="rId21"/>
    <p:sldId id="467" r:id="rId22"/>
    <p:sldId id="468" r:id="rId23"/>
    <p:sldId id="498" r:id="rId24"/>
    <p:sldId id="499" r:id="rId25"/>
    <p:sldId id="497" r:id="rId26"/>
    <p:sldId id="500" r:id="rId27"/>
    <p:sldId id="492" r:id="rId28"/>
    <p:sldId id="469" r:id="rId29"/>
    <p:sldId id="457" r:id="rId30"/>
    <p:sldId id="458" r:id="rId31"/>
    <p:sldId id="501" r:id="rId32"/>
    <p:sldId id="439" r:id="rId33"/>
    <p:sldId id="440" r:id="rId34"/>
    <p:sldId id="441" r:id="rId35"/>
    <p:sldId id="442" r:id="rId36"/>
    <p:sldId id="443" r:id="rId37"/>
    <p:sldId id="444" r:id="rId38"/>
    <p:sldId id="445" r:id="rId39"/>
    <p:sldId id="446" r:id="rId40"/>
    <p:sldId id="411" r:id="rId41"/>
    <p:sldId id="506" r:id="rId42"/>
    <p:sldId id="515" r:id="rId43"/>
    <p:sldId id="471" r:id="rId44"/>
    <p:sldId id="502" r:id="rId45"/>
    <p:sldId id="505" r:id="rId46"/>
    <p:sldId id="508" r:id="rId47"/>
    <p:sldId id="510" r:id="rId48"/>
    <p:sldId id="509" r:id="rId49"/>
    <p:sldId id="472" r:id="rId50"/>
    <p:sldId id="503" r:id="rId51"/>
    <p:sldId id="512" r:id="rId52"/>
    <p:sldId id="513" r:id="rId53"/>
    <p:sldId id="514" r:id="rId54"/>
    <p:sldId id="455" r:id="rId55"/>
    <p:sldId id="516" r:id="rId56"/>
    <p:sldId id="517" r:id="rId57"/>
    <p:sldId id="518" r:id="rId58"/>
    <p:sldId id="464" r:id="rId59"/>
    <p:sldId id="460" r:id="rId60"/>
    <p:sldId id="461" r:id="rId61"/>
    <p:sldId id="462" r:id="rId62"/>
    <p:sldId id="520" r:id="rId63"/>
    <p:sldId id="519" r:id="rId64"/>
    <p:sldId id="484" r:id="rId65"/>
    <p:sldId id="485" r:id="rId66"/>
  </p:sldIdLst>
  <p:sldSz cx="9144000" cy="5143500" type="screen16x9"/>
  <p:notesSz cx="6858000" cy="9144000"/>
  <p:embeddedFontLst>
    <p:embeddedFont>
      <p:font typeface="ＭＳ Ｐゴシック" panose="020B0600070205080204" pitchFamily="34" charset="-128"/>
      <p:regular r:id="rId69"/>
    </p:embeddedFont>
    <p:embeddedFont>
      <p:font typeface="Calibri" panose="020F0502020204030204" pitchFamily="34" charset="0"/>
      <p:regular r:id="rId70"/>
      <p:bold r:id="rId71"/>
      <p:italic r:id="rId72"/>
      <p:boldItalic r:id="rId73"/>
    </p:embeddedFont>
    <p:embeddedFont>
      <p:font typeface="Trebuchet MS" panose="020B0603020202020204" pitchFamily="34" charset="0"/>
      <p:regular r:id="rId74"/>
      <p:bold r:id="rId75"/>
      <p:italic r:id="rId76"/>
      <p:boldItalic r:id="rId77"/>
    </p:embeddedFont>
  </p:embeddedFontLst>
  <p:defaultTextStyle>
    <a:defPPr>
      <a:defRPr lang="de-DE"/>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1428"/>
    <a:srgbClr val="575984"/>
    <a:srgbClr val="912133"/>
    <a:srgbClr val="797B7B"/>
    <a:srgbClr val="E5838E"/>
    <a:srgbClr val="7FCEE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44" autoAdjust="0"/>
    <p:restoredTop sz="99399" autoAdjust="0"/>
  </p:normalViewPr>
  <p:slideViewPr>
    <p:cSldViewPr showGuides="1">
      <p:cViewPr>
        <p:scale>
          <a:sx n="125" d="100"/>
          <a:sy n="125" d="100"/>
        </p:scale>
        <p:origin x="-1146" y="-498"/>
      </p:cViewPr>
      <p:guideLst>
        <p:guide orient="horz" pos="1076"/>
        <p:guide orient="horz" pos="3117"/>
        <p:guide pos="4694"/>
        <p:guide pos="385"/>
      </p:guideLst>
    </p:cSldViewPr>
  </p:slideViewPr>
  <p:outlineViewPr>
    <p:cViewPr>
      <p:scale>
        <a:sx n="33" d="100"/>
        <a:sy n="33" d="100"/>
      </p:scale>
      <p:origin x="0" y="16548"/>
    </p:cViewPr>
  </p:outlineViewPr>
  <p:notesTextViewPr>
    <p:cViewPr>
      <p:scale>
        <a:sx n="1" d="1"/>
        <a:sy n="1" d="1"/>
      </p:scale>
      <p:origin x="0" y="0"/>
    </p:cViewPr>
  </p:notesTextViewPr>
  <p:sorterViewPr>
    <p:cViewPr>
      <p:scale>
        <a:sx n="292" d="100"/>
        <a:sy n="292" d="100"/>
      </p:scale>
      <p:origin x="0" y="2696"/>
    </p:cViewPr>
  </p:sorterViewPr>
  <p:notesViewPr>
    <p:cSldViewPr showGuides="1">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6" Type="http://schemas.openxmlformats.org/officeDocument/2006/relationships/font" Target="fonts/font8.fntdata"/><Relationship Id="rId7" Type="http://schemas.openxmlformats.org/officeDocument/2006/relationships/slide" Target="slides/slide6.xml"/><Relationship Id="rId71"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6.fntdata"/><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5.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1.fntdata"/><Relationship Id="rId77"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4.fntdata"/><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2.fntdata"/><Relationship Id="rId75"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73C9F8-ADB8-4658-9EDE-C61BA6C42B4E}" type="datetimeFigureOut">
              <a:rPr lang="de-DE" smtClean="0"/>
              <a:t>30.08.2017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3C4C8F-D8BB-4CA0-B1E0-86DE9254B6F9}" type="slidenum">
              <a:rPr lang="de-DE" smtClean="0"/>
              <a:t>‹Nr.›</a:t>
            </a:fld>
            <a:endParaRPr lang="de-DE"/>
          </a:p>
        </p:txBody>
      </p:sp>
    </p:spTree>
    <p:extLst>
      <p:ext uri="{BB962C8B-B14F-4D97-AF65-F5344CB8AC3E}">
        <p14:creationId xmlns:p14="http://schemas.microsoft.com/office/powerpoint/2010/main" val="2519634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6FA96-EF6B-4F01-8D50-B2DA5259DF25}" type="datetimeFigureOut">
              <a:rPr lang="de-DE" smtClean="0"/>
              <a:t>30.08.2017</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AC6064-614A-4250-B67E-27F5A6F14CE3}" type="slidenum">
              <a:rPr lang="de-DE" smtClean="0"/>
              <a:t>‹Nr.›</a:t>
            </a:fld>
            <a:endParaRPr lang="de-DE"/>
          </a:p>
        </p:txBody>
      </p:sp>
    </p:spTree>
    <p:extLst>
      <p:ext uri="{BB962C8B-B14F-4D97-AF65-F5344CB8AC3E}">
        <p14:creationId xmlns:p14="http://schemas.microsoft.com/office/powerpoint/2010/main" val="37733381"/>
      </p:ext>
    </p:extLst>
  </p:cSld>
  <p:clrMap bg1="lt1" tx1="dk1" bg2="lt2" tx2="dk2" accent1="accent1" accent2="accent2" accent3="accent3" accent4="accent4" accent5="accent5" accent6="accent6" hlink="hlink" folHlink="folHlink"/>
  <p:notesStyle>
    <a:lvl1pPr marL="0" algn="l" defTabSz="914353" rtl="0" eaLnBrk="1" latinLnBrk="0" hangingPunct="1">
      <a:defRPr sz="1200" kern="1200">
        <a:solidFill>
          <a:schemeClr val="tx1"/>
        </a:solidFill>
        <a:latin typeface="+mn-lt"/>
        <a:ea typeface="+mn-ea"/>
        <a:cs typeface="+mn-cs"/>
      </a:defRPr>
    </a:lvl1pPr>
    <a:lvl2pPr marL="457176" algn="l" defTabSz="914353" rtl="0" eaLnBrk="1" latinLnBrk="0" hangingPunct="1">
      <a:defRPr sz="1200" kern="1200">
        <a:solidFill>
          <a:schemeClr val="tx1"/>
        </a:solidFill>
        <a:latin typeface="+mn-lt"/>
        <a:ea typeface="+mn-ea"/>
        <a:cs typeface="+mn-cs"/>
      </a:defRPr>
    </a:lvl2pPr>
    <a:lvl3pPr marL="914353" algn="l" defTabSz="914353" rtl="0" eaLnBrk="1" latinLnBrk="0" hangingPunct="1">
      <a:defRPr sz="1200" kern="1200">
        <a:solidFill>
          <a:schemeClr val="tx1"/>
        </a:solidFill>
        <a:latin typeface="+mn-lt"/>
        <a:ea typeface="+mn-ea"/>
        <a:cs typeface="+mn-cs"/>
      </a:defRPr>
    </a:lvl3pPr>
    <a:lvl4pPr marL="1371530" algn="l" defTabSz="914353" rtl="0" eaLnBrk="1" latinLnBrk="0" hangingPunct="1">
      <a:defRPr sz="1200" kern="1200">
        <a:solidFill>
          <a:schemeClr val="tx1"/>
        </a:solidFill>
        <a:latin typeface="+mn-lt"/>
        <a:ea typeface="+mn-ea"/>
        <a:cs typeface="+mn-cs"/>
      </a:defRPr>
    </a:lvl4pPr>
    <a:lvl5pPr marL="1828706" algn="l" defTabSz="914353" rtl="0" eaLnBrk="1" latinLnBrk="0" hangingPunct="1">
      <a:defRPr sz="1200" kern="1200">
        <a:solidFill>
          <a:schemeClr val="tx1"/>
        </a:solidFill>
        <a:latin typeface="+mn-lt"/>
        <a:ea typeface="+mn-ea"/>
        <a:cs typeface="+mn-cs"/>
      </a:defRPr>
    </a:lvl5pPr>
    <a:lvl6pPr marL="2285882"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2"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Rot="1" noChangeAspect="1" noTextEdit="1"/>
          </p:cNvSpPr>
          <p:nvPr>
            <p:ph type="sldImg"/>
          </p:nvPr>
        </p:nvSpPr>
        <p:spPr bwMode="auto">
          <a:xfrm>
            <a:off x="381000" y="684213"/>
            <a:ext cx="6096000" cy="3430587"/>
          </a:xfrm>
          <a:noFill/>
          <a:ln>
            <a:solidFill>
              <a:srgbClr val="000000"/>
            </a:solidFill>
            <a:miter lim="800000"/>
            <a:headEnd/>
            <a:tailEnd/>
          </a:ln>
        </p:spPr>
      </p:sp>
      <p:sp>
        <p:nvSpPr>
          <p:cNvPr id="306179"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CB20204-6A6B-2B4C-9C73-CF68485E529A}" type="slidenum">
              <a:rPr lang="de-DE"/>
              <a:pPr/>
              <a:t>18</a:t>
            </a:fld>
            <a:endParaRPr lang="de-DE"/>
          </a:p>
        </p:txBody>
      </p:sp>
      <p:sp>
        <p:nvSpPr>
          <p:cNvPr id="67586" name="Rectangle 1026"/>
          <p:cNvSpPr>
            <a:spLocks noGrp="1" noRot="1" noChangeAspect="1" noChangeArrowheads="1" noTextEdit="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67587" name="Rectangle 1027"/>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FAB5B-43DF-1F4D-A65C-46B9B15F8208}" type="slidenum">
              <a:rPr lang="de-DE"/>
              <a:pPr/>
              <a:t>19</a:t>
            </a:fld>
            <a:endParaRPr lang="de-DE"/>
          </a:p>
        </p:txBody>
      </p:sp>
      <p:sp>
        <p:nvSpPr>
          <p:cNvPr id="99533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995331" name="Rectangle 3"/>
          <p:cNvSpPr>
            <a:spLocks noGrp="1" noChangeArrowheads="1"/>
          </p:cNvSpPr>
          <p:nvPr>
            <p:ph type="body" idx="1"/>
          </p:nvPr>
        </p:nvSpPr>
        <p:spPr>
          <a:xfrm>
            <a:off x="915525" y="4342939"/>
            <a:ext cx="5026951" cy="4114587"/>
          </a:xfrm>
        </p:spPr>
        <p:txBody>
          <a:bodyPr/>
          <a:lstStyle/>
          <a:p>
            <a:r>
              <a:rPr lang="de-DE" sz="2200" b="1">
                <a:latin typeface="Arial" charset="0"/>
                <a:cs typeface="Arial" charset="0"/>
              </a:rPr>
              <a:t>Manche Modelle transportieren leider stattdessen mehr Abgrenzung und Elitebewusstsein (Systemisch ist besser!). Fragen darf gerne Experimentieren sein: „Angenommen man würde so fragen, wären dadurch gewonnene Antworten bedeutsam und von Nutzen?</a:t>
            </a:r>
            <a:r>
              <a:rPr lang="ja-JP" altLang="de-DE" sz="2200" b="1">
                <a:latin typeface="Arial"/>
                <a:cs typeface="Arial" charset="0"/>
              </a:rPr>
              <a:t>“</a:t>
            </a:r>
            <a:endParaRPr lang="de-DE" sz="2200" b="1">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65CFA-F87E-8C4F-9E0F-ACC579A5CF61}" type="slidenum">
              <a:rPr lang="de-DE"/>
              <a:pPr/>
              <a:t>37</a:t>
            </a:fld>
            <a:endParaRPr lang="de-DE"/>
          </a:p>
        </p:txBody>
      </p:sp>
      <p:sp>
        <p:nvSpPr>
          <p:cNvPr id="50178"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FAB5B-43DF-1F4D-A65C-46B9B15F8208}" type="slidenum">
              <a:rPr lang="de-DE"/>
              <a:pPr/>
              <a:t>50</a:t>
            </a:fld>
            <a:endParaRPr lang="de-DE"/>
          </a:p>
        </p:txBody>
      </p:sp>
      <p:sp>
        <p:nvSpPr>
          <p:cNvPr id="99533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995331" name="Rectangle 3"/>
          <p:cNvSpPr>
            <a:spLocks noGrp="1" noChangeArrowheads="1"/>
          </p:cNvSpPr>
          <p:nvPr>
            <p:ph type="body" idx="1"/>
          </p:nvPr>
        </p:nvSpPr>
        <p:spPr>
          <a:xfrm>
            <a:off x="915525" y="4342939"/>
            <a:ext cx="5026951" cy="4114587"/>
          </a:xfrm>
        </p:spPr>
        <p:txBody>
          <a:bodyPr/>
          <a:lstStyle/>
          <a:p>
            <a:r>
              <a:rPr lang="de-DE" sz="2200" b="1">
                <a:latin typeface="Arial" charset="0"/>
                <a:cs typeface="Arial" charset="0"/>
              </a:rPr>
              <a:t>Manche Modelle transportieren leider stattdessen mehr Abgrenzung und Elitebewusstsein (Systemisch ist besser!). Fragen darf gerne Experimentieren sein: „Angenommen man würde so fragen, wären dadurch gewonnene Antworten bedeutsam und von Nutzen?</a:t>
            </a:r>
            <a:r>
              <a:rPr lang="ja-JP" altLang="de-DE" sz="2200" b="1">
                <a:latin typeface="Arial"/>
                <a:cs typeface="Arial" charset="0"/>
              </a:rPr>
              <a:t>“</a:t>
            </a:r>
            <a:endParaRPr lang="de-DE" sz="2200" b="1">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FAB5B-43DF-1F4D-A65C-46B9B15F8208}" type="slidenum">
              <a:rPr lang="de-DE"/>
              <a:pPr/>
              <a:t>51</a:t>
            </a:fld>
            <a:endParaRPr lang="de-DE"/>
          </a:p>
        </p:txBody>
      </p:sp>
      <p:sp>
        <p:nvSpPr>
          <p:cNvPr id="99533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995331" name="Rectangle 3"/>
          <p:cNvSpPr>
            <a:spLocks noGrp="1" noChangeArrowheads="1"/>
          </p:cNvSpPr>
          <p:nvPr>
            <p:ph type="body" idx="1"/>
          </p:nvPr>
        </p:nvSpPr>
        <p:spPr>
          <a:xfrm>
            <a:off x="915525" y="4342939"/>
            <a:ext cx="5026951" cy="4114587"/>
          </a:xfrm>
        </p:spPr>
        <p:txBody>
          <a:bodyPr/>
          <a:lstStyle/>
          <a:p>
            <a:r>
              <a:rPr lang="de-DE" sz="2200" b="1">
                <a:latin typeface="Arial" charset="0"/>
                <a:cs typeface="Arial" charset="0"/>
              </a:rPr>
              <a:t>Manche Modelle transportieren leider stattdessen mehr Abgrenzung und Elitebewusstsein (Systemisch ist besser!). Fragen darf gerne Experimentieren sein: „Angenommen man würde so fragen, wären dadurch gewonnene Antworten bedeutsam und von Nutzen?</a:t>
            </a:r>
            <a:r>
              <a:rPr lang="ja-JP" altLang="de-DE" sz="2200" b="1">
                <a:latin typeface="Arial"/>
                <a:cs typeface="Arial" charset="0"/>
              </a:rPr>
              <a:t>“</a:t>
            </a:r>
            <a:endParaRPr lang="de-DE" sz="2200" b="1">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FAB5B-43DF-1F4D-A65C-46B9B15F8208}" type="slidenum">
              <a:rPr lang="de-DE"/>
              <a:pPr/>
              <a:t>52</a:t>
            </a:fld>
            <a:endParaRPr lang="de-DE"/>
          </a:p>
        </p:txBody>
      </p:sp>
      <p:sp>
        <p:nvSpPr>
          <p:cNvPr id="99533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 xmlns:ma14="http://schemas.microsoft.com/office/mac/drawingml/2011/main" val="1"/>
            </a:ext>
          </a:extLst>
        </p:spPr>
      </p:sp>
      <p:sp>
        <p:nvSpPr>
          <p:cNvPr id="995331" name="Rectangle 3"/>
          <p:cNvSpPr>
            <a:spLocks noGrp="1" noChangeArrowheads="1"/>
          </p:cNvSpPr>
          <p:nvPr>
            <p:ph type="body" idx="1"/>
          </p:nvPr>
        </p:nvSpPr>
        <p:spPr>
          <a:xfrm>
            <a:off x="915525" y="4342939"/>
            <a:ext cx="5026951" cy="4114587"/>
          </a:xfrm>
        </p:spPr>
        <p:txBody>
          <a:bodyPr/>
          <a:lstStyle/>
          <a:p>
            <a:r>
              <a:rPr lang="de-DE" sz="2200" b="1">
                <a:latin typeface="Arial" charset="0"/>
                <a:cs typeface="Arial" charset="0"/>
              </a:rPr>
              <a:t>Manche Modelle transportieren leider stattdessen mehr Abgrenzung und Elitebewusstsein (Systemisch ist besser!). Fragen darf gerne Experimentieren sein: „Angenommen man würde so fragen, wären dadurch gewonnene Antworten bedeutsam und von Nutzen?</a:t>
            </a:r>
            <a:r>
              <a:rPr lang="ja-JP" altLang="de-DE" sz="2200" b="1">
                <a:latin typeface="Arial"/>
                <a:cs typeface="Arial" charset="0"/>
              </a:rPr>
              <a:t>“</a:t>
            </a:r>
            <a:endParaRPr lang="de-DE" sz="2200" b="1">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Rot="1" noChangeAspect="1" noTextEdit="1"/>
          </p:cNvSpPr>
          <p:nvPr>
            <p:ph type="sldImg"/>
          </p:nvPr>
        </p:nvSpPr>
        <p:spPr bwMode="auto">
          <a:xfrm>
            <a:off x="379413" y="684213"/>
            <a:ext cx="6099175"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266"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hyperlink" Target="http://de.creativecommons.org/was-ist-cc/" TargetMode="External"/><Relationship Id="rId4" Type="http://schemas.openxmlformats.org/officeDocument/2006/relationships/hyperlink" Target="http://ww.isb-w.eu/"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pic>
        <p:nvPicPr>
          <p:cNvPr id="6" name="Bild 6"/>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24544" y="-20538"/>
            <a:ext cx="7776864" cy="5362655"/>
          </a:xfrm>
          <a:prstGeom prst="rect">
            <a:avLst/>
          </a:prstGeom>
          <a:noFill/>
          <a:ln w="9525">
            <a:noFill/>
            <a:miter lim="800000"/>
            <a:headEnd/>
            <a:tailEnd/>
          </a:ln>
        </p:spPr>
      </p:pic>
      <p:sp>
        <p:nvSpPr>
          <p:cNvPr id="2" name="Titel 1"/>
          <p:cNvSpPr>
            <a:spLocks noGrp="1"/>
          </p:cNvSpPr>
          <p:nvPr>
            <p:ph type="title"/>
          </p:nvPr>
        </p:nvSpPr>
        <p:spPr>
          <a:xfrm>
            <a:off x="611758" y="411164"/>
            <a:ext cx="4104258" cy="3024683"/>
          </a:xfrm>
          <a:noFill/>
        </p:spPr>
        <p:txBody>
          <a:bodyPr anchor="ctr"/>
          <a:lstStyle>
            <a:lvl1pPr algn="l">
              <a:defRPr>
                <a:solidFill>
                  <a:schemeClr val="tx1"/>
                </a:solidFill>
              </a:defRPr>
            </a:lvl1pPr>
          </a:lstStyle>
          <a:p>
            <a:r>
              <a:rPr lang="de-DE" dirty="0" smtClean="0"/>
              <a:t>Titelmasterformat durch Klicken bearbeiten</a:t>
            </a:r>
            <a:endParaRPr lang="de-DE" dirty="0"/>
          </a:p>
        </p:txBody>
      </p:sp>
      <p:sp>
        <p:nvSpPr>
          <p:cNvPr id="9" name="Inhaltsplatzhalter 8"/>
          <p:cNvSpPr>
            <a:spLocks noGrp="1"/>
          </p:cNvSpPr>
          <p:nvPr>
            <p:ph sz="quarter" idx="13"/>
          </p:nvPr>
        </p:nvSpPr>
        <p:spPr>
          <a:xfrm>
            <a:off x="612328" y="3435350"/>
            <a:ext cx="4103688" cy="1081088"/>
          </a:xfrm>
        </p:spPr>
        <p:txBody>
          <a:bodyPr anchor="t">
            <a:noAutofit/>
          </a:bodyPr>
          <a:lstStyle>
            <a:lvl1pPr marL="0" indent="0">
              <a:buNone/>
              <a:defRPr sz="1800"/>
            </a:lvl1pPr>
            <a:lvl2pPr marL="457176" indent="0">
              <a:buNone/>
              <a:defRPr sz="1800"/>
            </a:lvl2pPr>
            <a:lvl3pPr marL="914353" indent="0">
              <a:buNone/>
              <a:defRPr sz="1800"/>
            </a:lvl3pPr>
            <a:lvl4pPr marL="1371530" indent="0">
              <a:buNone/>
              <a:defRPr sz="1800"/>
            </a:lvl4pPr>
            <a:lvl5pPr marL="1828706" indent="0">
              <a:buNone/>
              <a:defRPr sz="1800"/>
            </a:lvl5pPr>
          </a:lstStyle>
          <a:p>
            <a:pPr lvl="0"/>
            <a:r>
              <a:rPr lang="de-DE" dirty="0" smtClean="0"/>
              <a:t>Textmasterformat bearbeiten</a:t>
            </a:r>
          </a:p>
        </p:txBody>
      </p:sp>
      <p:pic>
        <p:nvPicPr>
          <p:cNvPr id="5" name="Bild 4" descr="Unbenannt-1.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6876257"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7870890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p>
        </p:txBody>
      </p:sp>
      <p:sp>
        <p:nvSpPr>
          <p:cNvPr id="5" name="Fußzeilenplatzhalter 4"/>
          <p:cNvSpPr>
            <a:spLocks noGrp="1"/>
          </p:cNvSpPr>
          <p:nvPr>
            <p:ph type="ftr" sz="quarter" idx="11"/>
          </p:nvPr>
        </p:nvSpPr>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r>
              <a:rPr lang="de-DE" dirty="0" smtClean="0"/>
              <a:t>Page </a:t>
            </a:r>
            <a:fld id="{596D0B15-DD91-CF44-B65D-D764361A35B8}" type="slidenum">
              <a:rPr lang="de-DE" smtClean="0"/>
              <a:pPr/>
              <a:t>‹Nr.›</a:t>
            </a:fld>
            <a:endParaRPr lang="de-DE" dirty="0"/>
          </a:p>
        </p:txBody>
      </p:sp>
    </p:spTree>
    <p:extLst>
      <p:ext uri="{BB962C8B-B14F-4D97-AF65-F5344CB8AC3E}">
        <p14:creationId xmlns:p14="http://schemas.microsoft.com/office/powerpoint/2010/main" val="3868707088"/>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ild mit Überschrift">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de-DE" dirty="0" smtClean="0"/>
              <a:t>Titelmasterformat durch Klicken bearbeiten</a:t>
            </a:r>
            <a:endParaRPr lang="de-DE" dirty="0"/>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r>
              <a:rPr lang="de-DE" dirty="0" smtClean="0"/>
              <a:t> Page </a:t>
            </a:r>
            <a:fld id="{895CD297-5E7D-4FCF-9578-B701FA8456D1}" type="slidenum">
              <a:rPr lang="de-DE" smtClean="0"/>
              <a:pPr/>
              <a:t>‹Nr.›</a:t>
            </a:fld>
            <a:endParaRPr lang="de-DE" dirty="0"/>
          </a:p>
        </p:txBody>
      </p:sp>
      <p:sp>
        <p:nvSpPr>
          <p:cNvPr id="13" name="Textplatzhalter 5"/>
          <p:cNvSpPr>
            <a:spLocks noGrp="1"/>
          </p:cNvSpPr>
          <p:nvPr>
            <p:ph type="body" sz="quarter" idx="14"/>
          </p:nvPr>
        </p:nvSpPr>
        <p:spPr>
          <a:xfrm>
            <a:off x="7452320" y="1708150"/>
            <a:ext cx="1691680" cy="3023840"/>
          </a:xfrm>
          <a:prstGeom prst="rect">
            <a:avLst/>
          </a:prstGeom>
        </p:spPr>
        <p:txBody>
          <a:bodyPr lIns="71575" tIns="35788" rIns="71575" bIns="35788" numCol="1" anchor="t">
            <a:noAutofit/>
          </a:bodyPr>
          <a:lstStyle>
            <a:lvl1pPr marL="0" indent="0" algn="l">
              <a:buNone/>
              <a:defRPr sz="1600" b="0">
                <a:solidFill>
                  <a:srgbClr val="575984"/>
                </a:solidFill>
                <a:latin typeface="AkkuratStd" pitchFamily="34" charset="0"/>
              </a:defRPr>
            </a:lvl1pPr>
            <a:lvl2pPr marL="357877" indent="0">
              <a:buNone/>
              <a:defRPr sz="1400" b="1"/>
            </a:lvl2pPr>
            <a:lvl3pPr marL="715756" indent="0">
              <a:buNone/>
              <a:defRPr sz="1400" b="1"/>
            </a:lvl3pPr>
            <a:lvl4pPr marL="1073633" indent="0">
              <a:buNone/>
              <a:defRPr sz="1400" b="1"/>
            </a:lvl4pPr>
            <a:lvl5pPr marL="1431512" indent="0">
              <a:buNone/>
              <a:defRPr sz="1400" b="1"/>
            </a:lvl5pPr>
          </a:lstStyle>
          <a:p>
            <a:pPr lvl="0"/>
            <a:r>
              <a:rPr lang="de-DE" dirty="0" smtClean="0"/>
              <a:t>Textmasterformat bearbeiten</a:t>
            </a:r>
          </a:p>
        </p:txBody>
      </p:sp>
      <p:sp>
        <p:nvSpPr>
          <p:cNvPr id="4" name="Inhaltsplatzhalter 3"/>
          <p:cNvSpPr>
            <a:spLocks noGrp="1"/>
          </p:cNvSpPr>
          <p:nvPr>
            <p:ph sz="quarter" idx="15"/>
          </p:nvPr>
        </p:nvSpPr>
        <p:spPr>
          <a:xfrm>
            <a:off x="611188" y="1708150"/>
            <a:ext cx="6840537" cy="3240088"/>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95952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1_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lvl1pPr>
              <a:defRPr/>
            </a:lvl1pPr>
          </a:lstStyle>
          <a:p>
            <a:endParaRPr lang="de-DE"/>
          </a:p>
        </p:txBody>
      </p:sp>
      <p:sp>
        <p:nvSpPr>
          <p:cNvPr id="4" name="Fußzeilenplatzhalter 3"/>
          <p:cNvSpPr>
            <a:spLocks noGrp="1"/>
          </p:cNvSpPr>
          <p:nvPr>
            <p:ph type="ftr" sz="quarter" idx="11"/>
          </p:nvPr>
        </p:nvSpPr>
        <p:spPr/>
        <p:txBody>
          <a:bodyPr/>
          <a:lstStyle>
            <a:lvl1pPr>
              <a:defRPr/>
            </a:lvl1pPr>
          </a:lstStyle>
          <a:p>
            <a:endParaRPr lang="de-DE"/>
          </a:p>
        </p:txBody>
      </p:sp>
      <p:sp>
        <p:nvSpPr>
          <p:cNvPr id="5" name="Foliennummernplatzhalter 4"/>
          <p:cNvSpPr>
            <a:spLocks noGrp="1"/>
          </p:cNvSpPr>
          <p:nvPr>
            <p:ph type="sldNum" sz="quarter" idx="12"/>
          </p:nvPr>
        </p:nvSpPr>
        <p:spPr/>
        <p:txBody>
          <a:bodyPr/>
          <a:lstStyle>
            <a:lvl1pPr>
              <a:defRPr/>
            </a:lvl1pPr>
          </a:lstStyle>
          <a:p>
            <a:r>
              <a:rPr lang="de-DE" dirty="0" smtClean="0"/>
              <a:t>Page </a:t>
            </a:r>
            <a:fld id="{9894C765-7148-8F44-8899-1108CDA42EE8}" type="slidenum">
              <a:rPr lang="de-DE" smtClean="0"/>
              <a:pPr/>
              <a:t>‹Nr.›</a:t>
            </a:fld>
            <a:endParaRPr lang="de-DE" dirty="0"/>
          </a:p>
        </p:txBody>
      </p:sp>
    </p:spTree>
    <p:extLst>
      <p:ext uri="{BB962C8B-B14F-4D97-AF65-F5344CB8AC3E}">
        <p14:creationId xmlns:p14="http://schemas.microsoft.com/office/powerpoint/2010/main" val="3701329995"/>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12" name="Textplatzhalter 11"/>
          <p:cNvSpPr>
            <a:spLocks noGrp="1"/>
          </p:cNvSpPr>
          <p:nvPr>
            <p:ph type="body" sz="quarter" idx="13"/>
          </p:nvPr>
        </p:nvSpPr>
        <p:spPr>
          <a:xfrm>
            <a:off x="611188" y="1708150"/>
            <a:ext cx="6841132" cy="3240162"/>
          </a:xfrm>
          <a:prstGeom prst="rect">
            <a:avLst/>
          </a:prstGeom>
        </p:spPr>
        <p:txBody>
          <a:bodyPr lIns="71575" tIns="35788" rIns="71575" bIns="35788" anchor="ctr">
            <a:normAutofit/>
          </a:bodyPr>
          <a:lstStyle>
            <a:lvl1pPr marL="0" indent="0">
              <a:buNone/>
              <a:defRPr sz="2400">
                <a:latin typeface="Akkurat-Light"/>
              </a:defRPr>
            </a:lvl1pPr>
            <a:lvl2pPr marL="357877" indent="0">
              <a:buNone/>
              <a:defRPr sz="2000">
                <a:latin typeface="Akkurat-Light"/>
              </a:defRPr>
            </a:lvl2pPr>
            <a:lvl3pPr marL="715756" indent="0">
              <a:buNone/>
              <a:defRPr sz="1800">
                <a:latin typeface="Akkurat-Light"/>
              </a:defRPr>
            </a:lvl3pPr>
            <a:lvl4pPr marL="1073633" indent="0">
              <a:buNone/>
              <a:defRPr sz="1600">
                <a:latin typeface="Akkurat-Light"/>
              </a:defRPr>
            </a:lvl4pPr>
            <a:lvl5pPr marL="1431512" indent="0">
              <a:buNone/>
              <a:defRPr sz="1600">
                <a:latin typeface="Akkurat-Light"/>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dirty="0" smtClean="0"/>
              <a:t> Page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400432492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Benutzerdefiniertes Layout">
    <p:spTree>
      <p:nvGrpSpPr>
        <p:cNvPr id="1" name=""/>
        <p:cNvGrpSpPr/>
        <p:nvPr/>
      </p:nvGrpSpPr>
      <p:grpSpPr>
        <a:xfrm>
          <a:off x="0" y="0"/>
          <a:ext cx="0" cy="0"/>
          <a:chOff x="0" y="0"/>
          <a:chExt cx="0" cy="0"/>
        </a:xfrm>
      </p:grpSpPr>
      <p:pic>
        <p:nvPicPr>
          <p:cNvPr id="3" name="Bild 10" descr="seelenschiffchen_groß.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84213" y="-133350"/>
            <a:ext cx="6873876"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12509" y="267494"/>
            <a:ext cx="4104258" cy="3024683"/>
          </a:xfrm>
          <a:noFill/>
        </p:spPr>
        <p:txBody>
          <a:bodyPr anchor="ctr"/>
          <a:lstStyle>
            <a:lvl1pPr algn="l">
              <a:defRPr sz="3200" b="0" i="0">
                <a:solidFill>
                  <a:schemeClr val="bg1"/>
                </a:solidFill>
                <a:latin typeface="AkkuratStd"/>
                <a:cs typeface="AkkuratStd"/>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357584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12" name="Titel 11"/>
          <p:cNvSpPr>
            <a:spLocks noGrp="1"/>
          </p:cNvSpPr>
          <p:nvPr>
            <p:ph type="title"/>
          </p:nvPr>
        </p:nvSpPr>
        <p:spPr>
          <a:xfrm>
            <a:off x="611188" y="1708150"/>
            <a:ext cx="6840537" cy="3240088"/>
          </a:xfrm>
          <a:noFill/>
        </p:spPr>
        <p:txBody>
          <a:bodyPr anchor="ctr"/>
          <a:lstStyle>
            <a:lvl1pPr algn="ctr">
              <a:defRPr sz="3200">
                <a:solidFill>
                  <a:schemeClr val="tx1"/>
                </a:solidFill>
              </a:defRPr>
            </a:lvl1pPr>
          </a:lstStyle>
          <a:p>
            <a:r>
              <a:rPr lang="de-DE" dirty="0" smtClean="0"/>
              <a:t>Titelmasterformat durch Klicken bearbeiten</a:t>
            </a:r>
            <a:endParaRPr lang="de-DE" dirty="0"/>
          </a:p>
        </p:txBody>
      </p:sp>
      <p:sp>
        <p:nvSpPr>
          <p:cNvPr id="3" name="Untertitel 2"/>
          <p:cNvSpPr>
            <a:spLocks noGrp="1" noChangeAspect="1"/>
          </p:cNvSpPr>
          <p:nvPr>
            <p:ph type="subTitle" idx="1"/>
          </p:nvPr>
        </p:nvSpPr>
        <p:spPr>
          <a:xfrm>
            <a:off x="1259633" y="396082"/>
            <a:ext cx="4168080" cy="1312067"/>
          </a:xfrm>
          <a:solidFill>
            <a:srgbClr val="912133"/>
          </a:solidFill>
        </p:spPr>
        <p:txBody>
          <a:bodyPr anchor="b">
            <a:normAutofit/>
          </a:bodyPr>
          <a:lstStyle>
            <a:lvl1pPr marL="0" indent="0" algn="l">
              <a:buNone/>
              <a:defRPr sz="1200">
                <a:solidFill>
                  <a:schemeClr val="bg1"/>
                </a:solidFill>
                <a:latin typeface="AkkuratStd" pitchFamily="34" charset="0"/>
              </a:defRPr>
            </a:lvl1pPr>
            <a:lvl2pPr marL="457176"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2"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2"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8" name="Foliennummernplatzhalter 5"/>
          <p:cNvSpPr txBox="1">
            <a:spLocks/>
          </p:cNvSpPr>
          <p:nvPr userDrawn="1"/>
        </p:nvSpPr>
        <p:spPr>
          <a:xfrm>
            <a:off x="5427712" y="399635"/>
            <a:ext cx="1304528" cy="1308515"/>
          </a:xfrm>
          <a:prstGeom prst="rect">
            <a:avLst/>
          </a:prstGeom>
          <a:solidFill>
            <a:srgbClr val="797B7B"/>
          </a:solidFill>
        </p:spPr>
        <p:txBody>
          <a:bodyPr vert="horz" lIns="91435" tIns="45718" rIns="91435" bIns="45718" rtlCol="0" anchor="b">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latin typeface="AkkuratStd" pitchFamily="34" charset="0"/>
              </a:rPr>
              <a:t>www.isb-w.eu</a:t>
            </a:r>
            <a:endParaRPr lang="de-DE" dirty="0">
              <a:latin typeface="AkkuratStd" pitchFamily="34" charset="0"/>
            </a:endParaRPr>
          </a:p>
        </p:txBody>
      </p:sp>
      <p:sp>
        <p:nvSpPr>
          <p:cNvPr id="9" name="Bildplatzhalter 8"/>
          <p:cNvSpPr>
            <a:spLocks noGrp="1" noChangeAspect="1"/>
          </p:cNvSpPr>
          <p:nvPr>
            <p:ph type="pic" sz="quarter" idx="13"/>
          </p:nvPr>
        </p:nvSpPr>
        <p:spPr>
          <a:xfrm>
            <a:off x="0" y="396084"/>
            <a:ext cx="1312066" cy="1312066"/>
          </a:xfrm>
        </p:spPr>
        <p:txBody>
          <a:bodyPr/>
          <a:lstStyle/>
          <a:p>
            <a:endParaRPr lang="de-DE" dirty="0"/>
          </a:p>
        </p:txBody>
      </p:sp>
      <p:sp>
        <p:nvSpPr>
          <p:cNvPr id="10" name="Foliennummernplatzhalter 8"/>
          <p:cNvSpPr>
            <a:spLocks noGrp="1"/>
          </p:cNvSpPr>
          <p:nvPr>
            <p:ph type="sldNum" sz="quarter" idx="12"/>
          </p:nvPr>
        </p:nvSpPr>
        <p:spPr>
          <a:xfrm>
            <a:off x="7452320" y="4731990"/>
            <a:ext cx="1691680" cy="216024"/>
          </a:xfrm>
        </p:spPr>
        <p:txBody>
          <a:bodyPr/>
          <a:lstStyle/>
          <a:p>
            <a:r>
              <a:rPr lang="de-DE" dirty="0" smtClean="0"/>
              <a:t> Page </a:t>
            </a:r>
            <a:fld id="{895CD297-5E7D-4FCF-9578-B701FA8456D1}" type="slidenum">
              <a:rPr lang="de-DE" smtClean="0"/>
              <a:pPr/>
              <a:t>‹Nr.›</a:t>
            </a:fld>
            <a:endParaRPr lang="de-DE" dirty="0"/>
          </a:p>
        </p:txBody>
      </p:sp>
    </p:spTree>
    <p:extLst>
      <p:ext uri="{BB962C8B-B14F-4D97-AF65-F5344CB8AC3E}">
        <p14:creationId xmlns:p14="http://schemas.microsoft.com/office/powerpoint/2010/main" val="14395138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pic>
        <p:nvPicPr>
          <p:cNvPr id="10" name="Bild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7452320" cy="5164038"/>
          </a:xfrm>
          <a:prstGeom prst="rect">
            <a:avLst/>
          </a:prstGeom>
          <a:noFill/>
          <a:ln w="9525">
            <a:noFill/>
            <a:miter lim="800000"/>
            <a:headEnd/>
            <a:tailEnd/>
          </a:ln>
        </p:spPr>
      </p:pic>
      <p:sp>
        <p:nvSpPr>
          <p:cNvPr id="2" name="Titel 1"/>
          <p:cNvSpPr>
            <a:spLocks noGrp="1"/>
          </p:cNvSpPr>
          <p:nvPr>
            <p:ph type="title"/>
          </p:nvPr>
        </p:nvSpPr>
        <p:spPr>
          <a:xfrm>
            <a:off x="581112" y="1708150"/>
            <a:ext cx="6870613" cy="3239864"/>
          </a:xfrm>
          <a:prstGeom prst="rect">
            <a:avLst/>
          </a:prstGeom>
          <a:solidFill>
            <a:srgbClr val="797B7B">
              <a:alpha val="50000"/>
            </a:srgbClr>
          </a:solidFill>
        </p:spPr>
        <p:txBody>
          <a:bodyPr anchor="ctr"/>
          <a:lstStyle>
            <a:lvl1pPr algn="ctr">
              <a:defRPr sz="2400">
                <a:solidFill>
                  <a:schemeClr val="bg1"/>
                </a:solidFill>
              </a:defRPr>
            </a:lvl1pPr>
          </a:lstStyle>
          <a:p>
            <a:r>
              <a:rPr lang="de-DE" dirty="0" smtClean="0"/>
              <a:t>Titelmasterformat durch Klicken bearbeiten</a:t>
            </a:r>
            <a:endParaRPr lang="de-DE" dirty="0"/>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dirty="0" smtClean="0"/>
              <a:t> Page </a:t>
            </a:r>
            <a:fld id="{895CD297-5E7D-4FCF-9578-B701FA8456D1}" type="slidenum">
              <a:rPr lang="de-DE" smtClean="0"/>
              <a:pPr/>
              <a:t>‹Nr.›</a:t>
            </a:fld>
            <a:endParaRPr lang="de-DE" dirty="0"/>
          </a:p>
        </p:txBody>
      </p:sp>
      <p:pic>
        <p:nvPicPr>
          <p:cNvPr id="11" name="Bild 4" descr="Unbenannt-1.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6876257"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3054419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9_Titelfolie">
    <p:spTree>
      <p:nvGrpSpPr>
        <p:cNvPr id="1" name=""/>
        <p:cNvGrpSpPr/>
        <p:nvPr/>
      </p:nvGrpSpPr>
      <p:grpSpPr>
        <a:xfrm>
          <a:off x="0" y="0"/>
          <a:ext cx="0" cy="0"/>
          <a:chOff x="0" y="0"/>
          <a:chExt cx="0" cy="0"/>
        </a:xfrm>
      </p:grpSpPr>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dirty="0" smtClean="0"/>
              <a:t> Page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11" name="Inhaltsplatzhalter 2"/>
          <p:cNvSpPr>
            <a:spLocks noGrp="1"/>
          </p:cNvSpPr>
          <p:nvPr>
            <p:ph sz="half" idx="1"/>
          </p:nvPr>
        </p:nvSpPr>
        <p:spPr>
          <a:xfrm>
            <a:off x="611187" y="1707655"/>
            <a:ext cx="6840537" cy="3240584"/>
          </a:xfrm>
        </p:spPr>
        <p:txBody>
          <a:bodyPr anchor="t">
            <a:normAutofit/>
          </a:bodyPr>
          <a:lstStyle>
            <a:lvl1pPr marL="0" indent="0">
              <a:buNone/>
              <a:defRPr sz="1800">
                <a:latin typeface="AkkuratStd" pitchFamily="34" charset="0"/>
              </a:defRPr>
            </a:lvl1pPr>
            <a:lvl2pPr marL="457176" indent="0">
              <a:buNone/>
              <a:defRPr sz="1800">
                <a:latin typeface="AkkuratStd" pitchFamily="34" charset="0"/>
              </a:defRPr>
            </a:lvl2pPr>
            <a:lvl3pPr marL="914353" indent="0">
              <a:buNone/>
              <a:defRPr sz="1800">
                <a:latin typeface="AkkuratStd" pitchFamily="34" charset="0"/>
              </a:defRPr>
            </a:lvl3pPr>
            <a:lvl4pPr marL="1371530" indent="0">
              <a:buNone/>
              <a:defRPr sz="1800">
                <a:latin typeface="AkkuratStd" pitchFamily="34" charset="0"/>
              </a:defRPr>
            </a:lvl4pPr>
            <a:lvl5pPr marL="1828706" indent="0">
              <a:buNone/>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8058736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593577" y="1708150"/>
            <a:ext cx="3384000" cy="3240088"/>
          </a:xfrm>
        </p:spPr>
        <p:txBody>
          <a:bodyPr anchor="t">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039125" y="1708150"/>
            <a:ext cx="3384000" cy="3240088"/>
          </a:xfrm>
        </p:spPr>
        <p:txBody>
          <a:bodyPr anchor="t">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r>
              <a:rPr lang="de-DE" dirty="0" smtClean="0"/>
              <a:t> Page </a:t>
            </a:r>
            <a:fld id="{895CD297-5E7D-4FCF-9578-B701FA8456D1}" type="slidenum">
              <a:rPr lang="de-DE" smtClean="0"/>
              <a:pPr/>
              <a:t>‹Nr.›</a:t>
            </a:fld>
            <a:endParaRPr lang="de-DE" dirty="0"/>
          </a:p>
        </p:txBody>
      </p:sp>
    </p:spTree>
    <p:extLst>
      <p:ext uri="{BB962C8B-B14F-4D97-AF65-F5344CB8AC3E}">
        <p14:creationId xmlns:p14="http://schemas.microsoft.com/office/powerpoint/2010/main" val="19565028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6" name="Inhaltsplatzhalter 5"/>
          <p:cNvSpPr>
            <a:spLocks noGrp="1"/>
          </p:cNvSpPr>
          <p:nvPr>
            <p:ph sz="quarter" idx="4"/>
          </p:nvPr>
        </p:nvSpPr>
        <p:spPr>
          <a:xfrm>
            <a:off x="2699793" y="1708150"/>
            <a:ext cx="4751933" cy="3240088"/>
          </a:xfrm>
        </p:spPr>
        <p:txBody>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1" name="Titel 10"/>
          <p:cNvSpPr>
            <a:spLocks noGrp="1"/>
          </p:cNvSpPr>
          <p:nvPr>
            <p:ph type="title"/>
          </p:nvPr>
        </p:nvSpPr>
        <p:spPr/>
        <p:txBody>
          <a:bodyPr/>
          <a:lstStyle/>
          <a:p>
            <a:r>
              <a:rPr lang="de-DE" dirty="0" smtClean="0"/>
              <a:t>Titelmasterformat durch Klicken bearbeiten</a:t>
            </a:r>
            <a:endParaRPr lang="de-DE" dirty="0"/>
          </a:p>
        </p:txBody>
      </p:sp>
      <p:sp>
        <p:nvSpPr>
          <p:cNvPr id="12" name="Datumsplatzhalter 11"/>
          <p:cNvSpPr>
            <a:spLocks noGrp="1"/>
          </p:cNvSpPr>
          <p:nvPr>
            <p:ph type="dt" sz="half" idx="14"/>
          </p:nvPr>
        </p:nvSpPr>
        <p:spPr/>
        <p:txBody>
          <a:bodyPr/>
          <a:lstStyle/>
          <a:p>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r>
              <a:rPr lang="de-DE" dirty="0" smtClean="0"/>
              <a:t> Page </a:t>
            </a:r>
            <a:fld id="{895CD297-5E7D-4FCF-9578-B701FA8456D1}" type="slidenum">
              <a:rPr lang="de-DE" smtClean="0"/>
              <a:pPr/>
              <a:t>‹Nr.›</a:t>
            </a:fld>
            <a:endParaRPr lang="de-DE" dirty="0"/>
          </a:p>
        </p:txBody>
      </p:sp>
      <p:sp>
        <p:nvSpPr>
          <p:cNvPr id="15" name="Textplatzhalter 5"/>
          <p:cNvSpPr>
            <a:spLocks noGrp="1"/>
          </p:cNvSpPr>
          <p:nvPr>
            <p:ph type="body" sz="quarter" idx="17"/>
          </p:nvPr>
        </p:nvSpPr>
        <p:spPr>
          <a:xfrm>
            <a:off x="611188" y="1708150"/>
            <a:ext cx="2088604" cy="3240088"/>
          </a:xfrm>
          <a:prstGeom prst="rect">
            <a:avLst/>
          </a:prstGeom>
        </p:spPr>
        <p:txBody>
          <a:bodyPr lIns="71575" tIns="35788" rIns="71575" bIns="35788" numCol="1" anchor="t">
            <a:noAutofit/>
          </a:bodyPr>
          <a:lstStyle>
            <a:lvl1pPr marL="0" indent="0" algn="l">
              <a:buNone/>
              <a:defRPr sz="1800" b="0">
                <a:solidFill>
                  <a:schemeClr val="tx1"/>
                </a:solidFill>
                <a:latin typeface="AkkuratStd" pitchFamily="34" charset="0"/>
              </a:defRPr>
            </a:lvl1pPr>
            <a:lvl2pPr marL="357877" indent="0">
              <a:buNone/>
              <a:defRPr sz="1400" b="1"/>
            </a:lvl2pPr>
            <a:lvl3pPr marL="715756" indent="0">
              <a:buNone/>
              <a:defRPr sz="1400" b="1"/>
            </a:lvl3pPr>
            <a:lvl4pPr marL="1073633" indent="0">
              <a:buNone/>
              <a:defRPr sz="1400" b="1"/>
            </a:lvl4pPr>
            <a:lvl5pPr marL="1431512" indent="0">
              <a:buNone/>
              <a:defRPr sz="1400" b="1"/>
            </a:lvl5pPr>
          </a:lstStyle>
          <a:p>
            <a:pPr lvl="0"/>
            <a:r>
              <a:rPr lang="de-DE" dirty="0" smtClean="0"/>
              <a:t>Textmasterformat bearbeiten</a:t>
            </a:r>
          </a:p>
        </p:txBody>
      </p:sp>
    </p:spTree>
    <p:extLst>
      <p:ext uri="{BB962C8B-B14F-4D97-AF65-F5344CB8AC3E}">
        <p14:creationId xmlns:p14="http://schemas.microsoft.com/office/powerpoint/2010/main" val="35377879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dirty="0" smtClean="0"/>
              <a:t> Page </a:t>
            </a:r>
            <a:fld id="{895CD297-5E7D-4FCF-9578-B701FA8456D1}" type="slidenum">
              <a:rPr lang="de-DE" smtClean="0"/>
              <a:pPr/>
              <a:t>‹Nr.›</a:t>
            </a:fld>
            <a:endParaRPr lang="de-DE" dirty="0"/>
          </a:p>
        </p:txBody>
      </p:sp>
    </p:spTree>
    <p:extLst>
      <p:ext uri="{BB962C8B-B14F-4D97-AF65-F5344CB8AC3E}">
        <p14:creationId xmlns:p14="http://schemas.microsoft.com/office/powerpoint/2010/main" val="34638252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Letzte Seite I">
    <p:spTree>
      <p:nvGrpSpPr>
        <p:cNvPr id="1" name=""/>
        <p:cNvGrpSpPr/>
        <p:nvPr/>
      </p:nvGrpSpPr>
      <p:grpSpPr>
        <a:xfrm>
          <a:off x="0" y="0"/>
          <a:ext cx="0" cy="0"/>
          <a:chOff x="0" y="0"/>
          <a:chExt cx="0" cy="0"/>
        </a:xfrm>
      </p:grpSpPr>
      <p:pic>
        <p:nvPicPr>
          <p:cNvPr id="7" name="Bild 12"/>
          <p:cNvPicPr>
            <a:picLocks noChangeAspect="1"/>
          </p:cNvPicPr>
          <p:nvPr userDrawn="1"/>
        </p:nvPicPr>
        <p:blipFill rotWithShape="1">
          <a:blip r:embed="rId2" cstate="screen">
            <a:extLst>
              <a:ext uri="{28A0092B-C50C-407E-A947-70E740481C1C}">
                <a14:useLocalDpi xmlns:a14="http://schemas.microsoft.com/office/drawing/2010/main"/>
              </a:ext>
            </a:extLst>
          </a:blip>
          <a:srcRect l="-1" r="-7173"/>
          <a:stretch/>
        </p:blipFill>
        <p:spPr bwMode="auto">
          <a:xfrm>
            <a:off x="-36511"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188" y="411510"/>
            <a:ext cx="5761012" cy="4536728"/>
          </a:xfrm>
          <a:prstGeom prst="rect">
            <a:avLst/>
          </a:prstGeom>
        </p:spPr>
        <p:txBody>
          <a:bodyPr lIns="71575" tIns="35788" rIns="71575" bIns="35788" anchor="b">
            <a:noAutofit/>
          </a:bodyPr>
          <a:lstStyle/>
          <a:p>
            <a:r>
              <a:rPr lang="de-DE" sz="1800" kern="1200" dirty="0" smtClean="0">
                <a:solidFill>
                  <a:schemeClr val="tx1"/>
                </a:solidFill>
                <a:effectLst/>
                <a:latin typeface="AkkuratStd" pitchFamily="34" charset="0"/>
                <a:ea typeface="+mn-ea"/>
                <a:cs typeface="+mn-cs"/>
              </a:rPr>
              <a:t>Alle Inhalte der Präsentation sind frei verfügbar und können (auch kommerziell) weiterverwendet</a:t>
            </a:r>
            <a:r>
              <a:rPr lang="de-DE" sz="1800" kern="1200" baseline="0" dirty="0" smtClean="0">
                <a:solidFill>
                  <a:schemeClr val="tx1"/>
                </a:solidFill>
                <a:effectLst/>
                <a:latin typeface="AkkuratStd" pitchFamily="34" charset="0"/>
                <a:ea typeface="+mn-ea"/>
                <a:cs typeface="+mn-cs"/>
              </a:rPr>
              <a:t> werden.</a:t>
            </a:r>
          </a:p>
          <a:p>
            <a:endParaRPr lang="de-DE" sz="1800" kern="1200" baseline="0" dirty="0" smtClean="0">
              <a:solidFill>
                <a:schemeClr val="tx1"/>
              </a:solidFill>
              <a:effectLst/>
              <a:latin typeface="AkkuratStd" pitchFamily="34" charset="0"/>
              <a:ea typeface="+mn-ea"/>
              <a:cs typeface="+mn-cs"/>
            </a:endParaRPr>
          </a:p>
          <a:p>
            <a:r>
              <a:rPr lang="de-DE" sz="1800" kern="1200" baseline="0" dirty="0" smtClean="0">
                <a:solidFill>
                  <a:schemeClr val="tx1"/>
                </a:solidFill>
                <a:effectLst/>
                <a:latin typeface="AkkuratStd" pitchFamily="34" charset="0"/>
                <a:ea typeface="+mn-ea"/>
                <a:cs typeface="+mn-cs"/>
              </a:rPr>
              <a:t>Als Gegenleistung wird vereinbart, die Folien wie folgt zu kennzeichnen:</a:t>
            </a:r>
          </a:p>
          <a:p>
            <a:endParaRPr lang="de-DE" sz="1800" kern="1200" baseline="0" dirty="0" smtClean="0">
              <a:solidFill>
                <a:schemeClr val="tx1"/>
              </a:solidFill>
              <a:effectLst/>
              <a:latin typeface="AkkuratStd" pitchFamily="34" charset="0"/>
              <a:ea typeface="+mn-ea"/>
              <a:cs typeface="+mn-cs"/>
            </a:endParaRPr>
          </a:p>
          <a:p>
            <a:pPr marL="0" marR="0" indent="0" algn="l" defTabSz="914353"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AkkuratStd" pitchFamily="34" charset="0"/>
                <a:ea typeface="+mn-ea"/>
                <a:cs typeface="+mn-cs"/>
              </a:rPr>
              <a:t>CC-</a:t>
            </a:r>
            <a:r>
              <a:rPr lang="de-DE" sz="1800" i="1" kern="1200" dirty="0" err="1" smtClean="0">
                <a:solidFill>
                  <a:schemeClr val="tx1"/>
                </a:solidFill>
                <a:effectLst/>
                <a:latin typeface="AkkuratStd" pitchFamily="34" charset="0"/>
                <a:ea typeface="+mn-ea"/>
                <a:cs typeface="+mn-cs"/>
              </a:rPr>
              <a:t>by</a:t>
            </a:r>
            <a:r>
              <a:rPr lang="de-DE" sz="1800" i="1" kern="1200" dirty="0" smtClean="0">
                <a:solidFill>
                  <a:schemeClr val="tx1"/>
                </a:solidFill>
                <a:effectLst/>
                <a:latin typeface="AkkuratStd" pitchFamily="34" charset="0"/>
                <a:ea typeface="+mn-ea"/>
                <a:cs typeface="+mn-cs"/>
              </a:rPr>
              <a:t>-Lizenz, Autor: Bernd Schmid</a:t>
            </a:r>
            <a:r>
              <a:rPr lang="de-DE" sz="1800" i="1" kern="1200" baseline="0" dirty="0" smtClean="0">
                <a:solidFill>
                  <a:schemeClr val="tx1"/>
                </a:solidFill>
                <a:effectLst/>
                <a:latin typeface="AkkuratStd" pitchFamily="34" charset="0"/>
                <a:ea typeface="+mn-ea"/>
                <a:cs typeface="+mn-cs"/>
              </a:rPr>
              <a:t> </a:t>
            </a:r>
            <a:r>
              <a:rPr lang="de-DE" sz="1800" i="1" kern="1200" dirty="0" smtClean="0">
                <a:solidFill>
                  <a:schemeClr val="tx1"/>
                </a:solidFill>
                <a:effectLst/>
                <a:latin typeface="AkkuratStd" pitchFamily="34" charset="0"/>
                <a:ea typeface="+mn-ea"/>
                <a:cs typeface="+mn-cs"/>
              </a:rPr>
              <a:t>für </a:t>
            </a:r>
            <a:r>
              <a:rPr lang="de-DE" sz="1800" i="1" u="sng" kern="1200" dirty="0" smtClean="0">
                <a:solidFill>
                  <a:schemeClr val="tx1"/>
                </a:solidFill>
                <a:effectLst/>
                <a:latin typeface="AkkuratStd" pitchFamily="34" charset="0"/>
                <a:ea typeface="+mn-ea"/>
                <a:cs typeface="+mn-cs"/>
                <a:hlinkClick r:id="rId4" tooltip="pb21.de - Web 2.0 in der politischen Bildung - ein &#10;Gemeinschaftsprojekt der bpb und des DGB Bildungswerks"/>
              </a:rPr>
              <a:t>isb-w.eu</a:t>
            </a:r>
            <a:r>
              <a:rPr lang="de-DE" sz="1800" i="1" kern="1200" dirty="0" smtClean="0">
                <a:solidFill>
                  <a:schemeClr val="tx1"/>
                </a:solidFill>
                <a:effectLst/>
                <a:latin typeface="AkkuratStd" pitchFamily="34" charset="0"/>
                <a:ea typeface="+mn-ea"/>
                <a:cs typeface="+mn-cs"/>
              </a:rPr>
              <a:t>.</a:t>
            </a:r>
            <a:endParaRPr lang="de-DE" sz="1400" dirty="0" smtClean="0">
              <a:latin typeface="AkkuratStd" pitchFamily="34" charset="0"/>
            </a:endParaRPr>
          </a:p>
          <a:p>
            <a:pPr defTabSz="389622" fontAlgn="auto">
              <a:spcBef>
                <a:spcPts val="0"/>
              </a:spcBef>
              <a:spcAft>
                <a:spcPts val="0"/>
              </a:spcAft>
              <a:defRPr/>
            </a:pPr>
            <a:endParaRPr lang="de-DE" sz="1400" dirty="0" smtClean="0">
              <a:latin typeface="AkkuratStd" pitchFamily="34" charset="0"/>
            </a:endParaRPr>
          </a:p>
          <a:p>
            <a:pPr defTabSz="389622" fontAlgn="auto">
              <a:spcBef>
                <a:spcPts val="0"/>
              </a:spcBef>
              <a:spcAft>
                <a:spcPts val="0"/>
              </a:spcAft>
              <a:defRPr/>
            </a:pPr>
            <a:endParaRPr lang="de-DE" sz="1400" dirty="0" smtClean="0">
              <a:latin typeface="AkkuratStd" pitchFamily="34" charset="0"/>
            </a:endParaRPr>
          </a:p>
          <a:p>
            <a:pPr defTabSz="389622" fontAlgn="auto">
              <a:spcBef>
                <a:spcPts val="0"/>
              </a:spcBef>
              <a:spcAft>
                <a:spcPts val="0"/>
              </a:spcAft>
              <a:defRPr/>
            </a:pPr>
            <a:endParaRPr lang="de-DE" sz="1400" dirty="0" smtClean="0">
              <a:latin typeface="AkkuratStd" pitchFamily="34" charset="0"/>
            </a:endParaRPr>
          </a:p>
          <a:p>
            <a:pPr defTabSz="389622" fontAlgn="auto">
              <a:spcBef>
                <a:spcPts val="0"/>
              </a:spcBef>
              <a:spcAft>
                <a:spcPts val="0"/>
              </a:spcAft>
              <a:defRPr/>
            </a:pPr>
            <a:endParaRPr lang="de-DE" sz="1400" dirty="0" smtClean="0">
              <a:latin typeface="AkkuratStd" pitchFamily="34" charset="0"/>
            </a:endParaRPr>
          </a:p>
          <a:p>
            <a:pPr defTabSz="389622" fontAlgn="auto">
              <a:spcBef>
                <a:spcPts val="0"/>
              </a:spcBef>
              <a:spcAft>
                <a:spcPts val="0"/>
              </a:spcAft>
              <a:defRPr/>
            </a:pPr>
            <a:r>
              <a:rPr lang="de-DE" sz="1400" dirty="0" smtClean="0">
                <a:latin typeface="AkkuratStd" pitchFamily="34" charset="0"/>
              </a:rPr>
              <a:t>Mehr</a:t>
            </a:r>
            <a:r>
              <a:rPr lang="de-DE" sz="1400" baseline="0" dirty="0" smtClean="0">
                <a:latin typeface="AkkuratStd" pitchFamily="34" charset="0"/>
              </a:rPr>
              <a:t> Informationen zur genannten </a:t>
            </a:r>
            <a:r>
              <a:rPr lang="de-DE" sz="1400" baseline="0" dirty="0" err="1" smtClean="0">
                <a:latin typeface="AkkuratStd" pitchFamily="34" charset="0"/>
              </a:rPr>
              <a:t>CreativeCommons</a:t>
            </a:r>
            <a:r>
              <a:rPr lang="de-DE" sz="1400" baseline="0" dirty="0" smtClean="0">
                <a:latin typeface="AkkuratStd" pitchFamily="34" charset="0"/>
              </a:rPr>
              <a:t> Lizenz gibt es unter: </a:t>
            </a:r>
            <a:r>
              <a:rPr lang="de-DE" sz="1400" u="sng" kern="1200" dirty="0" smtClean="0">
                <a:solidFill>
                  <a:schemeClr val="tx1"/>
                </a:solidFill>
                <a:effectLst/>
                <a:latin typeface="AkkuratStd" pitchFamily="34" charset="0"/>
                <a:ea typeface="+mn-ea"/>
                <a:cs typeface="+mn-cs"/>
                <a:hlinkClick r:id="rId5" tooltip="Wie können Sie unsere Inhalte &#10;weiterverwenden?"/>
              </a:rPr>
              <a:t>http://de.creativecommons.org/was-ist-cc/</a:t>
            </a:r>
            <a:endParaRPr lang="de-DE" sz="1400" baseline="0" dirty="0" smtClean="0">
              <a:latin typeface="AkkuratStd" pitchFamily="34" charset="0"/>
            </a:endParaRPr>
          </a:p>
        </p:txBody>
      </p:sp>
      <p:pic>
        <p:nvPicPr>
          <p:cNvPr id="19" name="Bild 1" descr="by-1.png"/>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683569" y="4114286"/>
            <a:ext cx="736447" cy="257665"/>
          </a:xfrm>
          <a:prstGeom prst="rect">
            <a:avLst/>
          </a:prstGeom>
          <a:noFill/>
          <a:ln w="9525">
            <a:noFill/>
            <a:miter lim="800000"/>
            <a:headEnd/>
            <a:tailEnd/>
          </a:ln>
        </p:spPr>
      </p:pic>
      <p:sp>
        <p:nvSpPr>
          <p:cNvPr id="2" name="Textfeld 1"/>
          <p:cNvSpPr txBox="1"/>
          <p:nvPr userDrawn="1"/>
        </p:nvSpPr>
        <p:spPr>
          <a:xfrm>
            <a:off x="6732240" y="3378354"/>
            <a:ext cx="2454822" cy="1569660"/>
          </a:xfrm>
          <a:prstGeom prst="rect">
            <a:avLst/>
          </a:prstGeom>
          <a:noFill/>
        </p:spPr>
        <p:txBody>
          <a:bodyPr wrap="square" lIns="91435" tIns="45718" rIns="91435" bIns="45718" rtlCol="0" anchor="b">
            <a:spAutoFit/>
          </a:bodyPr>
          <a:lstStyle/>
          <a:p>
            <a:pPr defTabSz="38962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2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22" fontAlgn="auto">
              <a:spcBef>
                <a:spcPts val="0"/>
              </a:spcBef>
              <a:spcAft>
                <a:spcPts val="0"/>
              </a:spcAft>
              <a:defRPr/>
            </a:pPr>
            <a:r>
              <a:rPr lang="de-DE" sz="1600" dirty="0" smtClean="0">
                <a:solidFill>
                  <a:srgbClr val="912133"/>
                </a:solidFill>
                <a:latin typeface="Akkurat-Light"/>
              </a:rPr>
              <a:t>69168 Wiesloch</a:t>
            </a:r>
          </a:p>
          <a:p>
            <a:pPr defTabSz="389622" fontAlgn="auto">
              <a:spcBef>
                <a:spcPts val="0"/>
              </a:spcBef>
              <a:spcAft>
                <a:spcPts val="0"/>
              </a:spcAft>
              <a:defRPr/>
            </a:pPr>
            <a:r>
              <a:rPr lang="de-DE" sz="1600" dirty="0" smtClean="0">
                <a:solidFill>
                  <a:srgbClr val="912133"/>
                </a:solidFill>
                <a:latin typeface="Akkurat-Light"/>
              </a:rPr>
              <a:t>Fon: +49 (0)6222 81880</a:t>
            </a:r>
          </a:p>
          <a:p>
            <a:pPr defTabSz="389622" fontAlgn="auto">
              <a:spcBef>
                <a:spcPts val="0"/>
              </a:spcBef>
              <a:spcAft>
                <a:spcPts val="0"/>
              </a:spcAft>
              <a:defRPr/>
            </a:pPr>
            <a:r>
              <a:rPr lang="de-DE" sz="1600" dirty="0" smtClean="0">
                <a:solidFill>
                  <a:srgbClr val="912133"/>
                </a:solidFill>
                <a:latin typeface="Akkurat-Light"/>
              </a:rPr>
              <a:t>info@isb-w.eu</a:t>
            </a:r>
          </a:p>
          <a:p>
            <a:pPr defTabSz="38962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4645075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Letzte Seite I">
    <p:spTree>
      <p:nvGrpSpPr>
        <p:cNvPr id="1" name=""/>
        <p:cNvGrpSpPr/>
        <p:nvPr/>
      </p:nvGrpSpPr>
      <p:grpSpPr>
        <a:xfrm>
          <a:off x="0" y="0"/>
          <a:ext cx="0" cy="0"/>
          <a:chOff x="0" y="0"/>
          <a:chExt cx="0" cy="0"/>
        </a:xfrm>
      </p:grpSpPr>
      <p:pic>
        <p:nvPicPr>
          <p:cNvPr id="12" name="Bild 12"/>
          <p:cNvPicPr>
            <a:picLocks noChangeAspect="1"/>
          </p:cNvPicPr>
          <p:nvPr userDrawn="1"/>
        </p:nvPicPr>
        <p:blipFill rotWithShape="1">
          <a:blip r:embed="rId2" cstate="screen">
            <a:extLst>
              <a:ext uri="{28A0092B-C50C-407E-A947-70E740481C1C}">
                <a14:useLocalDpi xmlns:a14="http://schemas.microsoft.com/office/drawing/2010/main"/>
              </a:ext>
            </a:extLst>
          </a:blip>
          <a:srcRect l="-1" r="-7173"/>
          <a:stretch/>
        </p:blipFill>
        <p:spPr bwMode="auto">
          <a:xfrm>
            <a:off x="-36511"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561" y="1131888"/>
            <a:ext cx="6144761" cy="3816350"/>
          </a:xfrm>
          <a:prstGeom prst="rect">
            <a:avLst/>
          </a:prstGeom>
        </p:spPr>
        <p:txBody>
          <a:bodyPr lIns="71575" tIns="35788" rIns="71575" bIns="35788" anchor="ctr">
            <a:noAutofit/>
          </a:bodyPr>
          <a:lstStyle/>
          <a:p>
            <a:pPr defTabSz="389622" fontAlgn="auto">
              <a:spcBef>
                <a:spcPts val="0"/>
              </a:spcBef>
              <a:spcAft>
                <a:spcPts val="0"/>
              </a:spcAft>
              <a:defRPr/>
            </a:pPr>
            <a:endParaRPr lang="de-DE" sz="1600" dirty="0" smtClean="0">
              <a:latin typeface="AkkuratStd" pitchFamily="34" charset="0"/>
            </a:endParaRPr>
          </a:p>
        </p:txBody>
      </p:sp>
      <p:sp>
        <p:nvSpPr>
          <p:cNvPr id="3" name="Rechteck 2"/>
          <p:cNvSpPr/>
          <p:nvPr userDrawn="1"/>
        </p:nvSpPr>
        <p:spPr>
          <a:xfrm>
            <a:off x="611560" y="1707654"/>
            <a:ext cx="4572000" cy="2123654"/>
          </a:xfrm>
          <a:prstGeom prst="rect">
            <a:avLst/>
          </a:prstGeom>
        </p:spPr>
        <p:txBody>
          <a:bodyPr lIns="91435" tIns="45718" rIns="91435" bIns="45718">
            <a:spAutoFit/>
          </a:bodyPr>
          <a:lstStyle/>
          <a:p>
            <a:pPr eaLnBrk="1" fontAlgn="auto" hangingPunct="1">
              <a:spcAft>
                <a:spcPts val="0"/>
              </a:spcAft>
              <a:buFont typeface="Arial" pitchFamily="34" charset="0"/>
              <a:buNone/>
              <a:defRPr/>
            </a:pPr>
            <a:r>
              <a:rPr lang="nb-NO" sz="2800" dirty="0" smtClean="0">
                <a:solidFill>
                  <a:srgbClr val="575984"/>
                </a:solidFill>
                <a:latin typeface="Akkurat-Bold"/>
              </a:rPr>
              <a:t>»</a:t>
            </a:r>
            <a:r>
              <a:rPr lang="de-DE" sz="2800" dirty="0" smtClean="0">
                <a:solidFill>
                  <a:srgbClr val="575984"/>
                </a:solidFill>
                <a:latin typeface="Akkurat-Bold"/>
              </a:rPr>
              <a:t>Das Entscheidende </a:t>
            </a:r>
          </a:p>
          <a:p>
            <a:pPr eaLnBrk="1" fontAlgn="auto" hangingPunct="1">
              <a:spcAft>
                <a:spcPts val="0"/>
              </a:spcAft>
              <a:buFont typeface="Arial" pitchFamily="34" charset="0"/>
              <a:buNone/>
              <a:defRPr/>
            </a:pPr>
            <a:r>
              <a:rPr lang="de-DE" sz="2800" dirty="0" smtClean="0">
                <a:solidFill>
                  <a:srgbClr val="575984"/>
                </a:solidFill>
                <a:latin typeface="Akkurat-Bold"/>
              </a:rPr>
              <a:t>ist selten verborgen, </a:t>
            </a:r>
          </a:p>
          <a:p>
            <a:pPr eaLnBrk="1" fontAlgn="auto" hangingPunct="1">
              <a:spcAft>
                <a:spcPts val="0"/>
              </a:spcAft>
              <a:buFont typeface="Arial" pitchFamily="34" charset="0"/>
              <a:buNone/>
              <a:defRPr/>
            </a:pPr>
            <a:r>
              <a:rPr lang="de-DE" sz="2800" dirty="0" smtClean="0">
                <a:solidFill>
                  <a:srgbClr val="575984"/>
                </a:solidFill>
                <a:latin typeface="Akkurat-Bold"/>
              </a:rPr>
              <a:t>eher bleibt es unbeachtet.«</a:t>
            </a:r>
          </a:p>
          <a:p>
            <a:pPr eaLnBrk="1" fontAlgn="auto" hangingPunct="1">
              <a:spcAft>
                <a:spcPts val="0"/>
              </a:spcAft>
              <a:buFont typeface="Arial" pitchFamily="34" charset="0"/>
              <a:buNone/>
              <a:defRPr/>
            </a:pPr>
            <a:endParaRPr lang="de-DE" sz="2800" dirty="0" smtClean="0">
              <a:solidFill>
                <a:srgbClr val="575984"/>
              </a:solidFill>
              <a:latin typeface="Akkurat-Bold"/>
            </a:endParaRPr>
          </a:p>
          <a:p>
            <a:pPr marL="0" marR="0" indent="0" algn="l" defTabSz="914353" rtl="0" eaLnBrk="1" fontAlgn="auto" latinLnBrk="0" hangingPunct="1">
              <a:lnSpc>
                <a:spcPct val="100000"/>
              </a:lnSpc>
              <a:spcBef>
                <a:spcPts val="0"/>
              </a:spcBef>
              <a:spcAft>
                <a:spcPts val="0"/>
              </a:spcAft>
              <a:buClrTx/>
              <a:buSzTx/>
              <a:buFont typeface="Arial" pitchFamily="34" charset="0"/>
              <a:buNone/>
              <a:tabLst/>
              <a:defRPr/>
            </a:pPr>
            <a:r>
              <a:rPr lang="de-DE" sz="2000" dirty="0" smtClean="0">
                <a:solidFill>
                  <a:srgbClr val="575984"/>
                </a:solidFill>
                <a:latin typeface="Akkurat-Light"/>
              </a:rPr>
              <a:t>B. Schmid (1998) Originalton</a:t>
            </a:r>
          </a:p>
        </p:txBody>
      </p:sp>
      <p:sp>
        <p:nvSpPr>
          <p:cNvPr id="8" name="Textfeld 7"/>
          <p:cNvSpPr txBox="1"/>
          <p:nvPr userDrawn="1"/>
        </p:nvSpPr>
        <p:spPr>
          <a:xfrm>
            <a:off x="6732240" y="3378354"/>
            <a:ext cx="2454822" cy="1569660"/>
          </a:xfrm>
          <a:prstGeom prst="rect">
            <a:avLst/>
          </a:prstGeom>
          <a:noFill/>
        </p:spPr>
        <p:txBody>
          <a:bodyPr wrap="square" lIns="91435" tIns="45718" rIns="91435" bIns="45718" rtlCol="0" anchor="b">
            <a:spAutoFit/>
          </a:bodyPr>
          <a:lstStyle/>
          <a:p>
            <a:pPr defTabSz="38962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2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22" fontAlgn="auto">
              <a:spcBef>
                <a:spcPts val="0"/>
              </a:spcBef>
              <a:spcAft>
                <a:spcPts val="0"/>
              </a:spcAft>
              <a:defRPr/>
            </a:pPr>
            <a:r>
              <a:rPr lang="de-DE" sz="1600" dirty="0" smtClean="0">
                <a:solidFill>
                  <a:srgbClr val="912133"/>
                </a:solidFill>
                <a:latin typeface="Akkurat-Light"/>
              </a:rPr>
              <a:t>69168 Wiesloch</a:t>
            </a:r>
          </a:p>
          <a:p>
            <a:pPr defTabSz="389622" fontAlgn="auto">
              <a:spcBef>
                <a:spcPts val="0"/>
              </a:spcBef>
              <a:spcAft>
                <a:spcPts val="0"/>
              </a:spcAft>
              <a:defRPr/>
            </a:pPr>
            <a:r>
              <a:rPr lang="de-DE" sz="1600" dirty="0" smtClean="0">
                <a:solidFill>
                  <a:srgbClr val="912133"/>
                </a:solidFill>
                <a:latin typeface="Akkurat-Light"/>
              </a:rPr>
              <a:t>Fon: +49 (0)6222 81880</a:t>
            </a:r>
          </a:p>
          <a:p>
            <a:pPr defTabSz="389622" fontAlgn="auto">
              <a:spcBef>
                <a:spcPts val="0"/>
              </a:spcBef>
              <a:spcAft>
                <a:spcPts val="0"/>
              </a:spcAft>
              <a:defRPr/>
            </a:pPr>
            <a:r>
              <a:rPr lang="de-DE" sz="1600" dirty="0" smtClean="0">
                <a:solidFill>
                  <a:srgbClr val="912133"/>
                </a:solidFill>
                <a:latin typeface="Akkurat-Light"/>
              </a:rPr>
              <a:t>info@isb-w.eu</a:t>
            </a:r>
          </a:p>
          <a:p>
            <a:pPr defTabSz="38962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201669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hyperlink" Target="http://www.isb-w.eu/"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11188" y="411510"/>
            <a:ext cx="6840537" cy="1296640"/>
          </a:xfrm>
          <a:prstGeom prst="rect">
            <a:avLst/>
          </a:prstGeom>
        </p:spPr>
        <p:txBody>
          <a:bodyPr vert="horz" lIns="91435" tIns="45718" rIns="91435" bIns="45718"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611188" y="1707655"/>
            <a:ext cx="6840537" cy="3230090"/>
          </a:xfrm>
          <a:prstGeom prst="rect">
            <a:avLst/>
          </a:prstGeom>
        </p:spPr>
        <p:txBody>
          <a:bodyPr vert="horz" lIns="91435" tIns="45718" rIns="91435" bIns="45718" rtlCol="0" anchor="t">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452320" y="4731990"/>
            <a:ext cx="1691680" cy="216024"/>
          </a:xfrm>
          <a:prstGeom prst="rect">
            <a:avLst/>
          </a:prstGeom>
          <a:solidFill>
            <a:srgbClr val="912133"/>
          </a:solidFill>
        </p:spPr>
        <p:txBody>
          <a:bodyPr vert="horz" wrap="square" lIns="91435" tIns="45718" rIns="91435" bIns="45718" rtlCol="0" anchor="ctr">
            <a:noAutofit/>
          </a:bodyPr>
          <a:lstStyle>
            <a:lvl1pPr algn="l">
              <a:defRPr sz="900">
                <a:solidFill>
                  <a:schemeClr val="bg1"/>
                </a:solidFill>
                <a:latin typeface="AkkuratStd" pitchFamily="34" charset="0"/>
              </a:defRPr>
            </a:lvl1pPr>
          </a:lstStyle>
          <a:p>
            <a:r>
              <a:rPr lang="de-DE" dirty="0" smtClean="0"/>
              <a:t> Page </a:t>
            </a:r>
            <a:fld id="{895CD297-5E7D-4FCF-9578-B701FA8456D1}" type="slidenum">
              <a:rPr lang="de-DE" smtClean="0"/>
              <a:pPr/>
              <a:t>‹Nr.›</a:t>
            </a:fld>
            <a:endParaRPr lang="de-DE" dirty="0"/>
          </a:p>
        </p:txBody>
      </p:sp>
      <p:sp>
        <p:nvSpPr>
          <p:cNvPr id="9" name="Textfeld 8"/>
          <p:cNvSpPr txBox="1"/>
          <p:nvPr userDrawn="1"/>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16"/>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10" name="Foliennummernplatzhalter 5"/>
          <p:cNvSpPr txBox="1">
            <a:spLocks/>
          </p:cNvSpPr>
          <p:nvPr userDrawn="1"/>
        </p:nvSpPr>
        <p:spPr>
          <a:xfrm>
            <a:off x="7452320" y="4937744"/>
            <a:ext cx="1691680" cy="205755"/>
          </a:xfrm>
          <a:prstGeom prst="rect">
            <a:avLst/>
          </a:prstGeom>
          <a:noFill/>
        </p:spPr>
        <p:txBody>
          <a:bodyPr vert="horz" wrap="square" lIns="91435" tIns="45718" rIns="91435" bIns="45718" rtlCol="0" anchor="t">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solidFill>
                <a:schemeClr val="tx1"/>
              </a:solidFill>
              <a:latin typeface="AkkuratStd" pitchFamily="34" charset="0"/>
            </a:endParaRPr>
          </a:p>
        </p:txBody>
      </p:sp>
      <p:sp>
        <p:nvSpPr>
          <p:cNvPr id="5" name="Fußzeilenplatzhalter 4"/>
          <p:cNvSpPr>
            <a:spLocks noGrp="1"/>
          </p:cNvSpPr>
          <p:nvPr>
            <p:ph type="ftr" sz="quarter" idx="3"/>
          </p:nvPr>
        </p:nvSpPr>
        <p:spPr>
          <a:xfrm>
            <a:off x="539552" y="4940920"/>
            <a:ext cx="4752528" cy="208930"/>
          </a:xfrm>
          <a:prstGeom prst="rect">
            <a:avLst/>
          </a:prstGeom>
        </p:spPr>
        <p:txBody>
          <a:bodyPr vert="horz" lIns="91435" tIns="45718" rIns="91435" bIns="45718" rtlCol="0" anchor="t"/>
          <a:lstStyle>
            <a:lvl1pPr algn="l">
              <a:defRPr sz="900">
                <a:solidFill>
                  <a:schemeClr val="tx1"/>
                </a:solidFill>
                <a:latin typeface="AkkuratStd" pitchFamily="34" charset="0"/>
              </a:defRPr>
            </a:lvl1pPr>
          </a:lstStyle>
          <a:p>
            <a:endParaRPr lang="de-DE" dirty="0"/>
          </a:p>
        </p:txBody>
      </p:sp>
      <p:sp>
        <p:nvSpPr>
          <p:cNvPr id="4" name="Datumsplatzhalter 3"/>
          <p:cNvSpPr>
            <a:spLocks noGrp="1"/>
          </p:cNvSpPr>
          <p:nvPr>
            <p:ph type="dt" sz="half" idx="2"/>
          </p:nvPr>
        </p:nvSpPr>
        <p:spPr>
          <a:xfrm>
            <a:off x="5301239" y="4937744"/>
            <a:ext cx="2133600" cy="205755"/>
          </a:xfrm>
          <a:prstGeom prst="rect">
            <a:avLst/>
          </a:prstGeom>
        </p:spPr>
        <p:txBody>
          <a:bodyPr vert="horz" lIns="91435" tIns="45718" rIns="91435" bIns="45718" rtlCol="0" anchor="t"/>
          <a:lstStyle>
            <a:lvl1pPr algn="r">
              <a:defRPr sz="900">
                <a:solidFill>
                  <a:schemeClr val="tx1"/>
                </a:solidFill>
                <a:latin typeface="AkkuratStd" pitchFamily="34" charset="0"/>
              </a:defRPr>
            </a:lvl1pPr>
          </a:lstStyle>
          <a:p>
            <a:endParaRPr lang="de-DE" dirty="0"/>
          </a:p>
        </p:txBody>
      </p:sp>
      <p:pic>
        <p:nvPicPr>
          <p:cNvPr id="7" name="Bild 4" descr="Unbenannt-1.png"/>
          <p:cNvPicPr>
            <a:picLocks noChangeAspect="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6876257"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360314045"/>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8" r:id="rId3"/>
    <p:sldLayoutId id="2147483701" r:id="rId4"/>
    <p:sldLayoutId id="2147483652" r:id="rId5"/>
    <p:sldLayoutId id="2147483653" r:id="rId6"/>
    <p:sldLayoutId id="2147483654" r:id="rId7"/>
    <p:sldLayoutId id="2147483665" r:id="rId8"/>
    <p:sldLayoutId id="2147483666" r:id="rId9"/>
    <p:sldLayoutId id="2147483703" r:id="rId10"/>
    <p:sldLayoutId id="2147483705" r:id="rId11"/>
    <p:sldLayoutId id="2147483708" r:id="rId12"/>
    <p:sldLayoutId id="2147483709" r:id="rId13"/>
    <p:sldLayoutId id="2147483710" r:id="rId14"/>
  </p:sldLayoutIdLst>
  <p:timing>
    <p:tnLst>
      <p:par>
        <p:cTn id="1" dur="indefinite" restart="never" nodeType="tmRoot"/>
      </p:par>
    </p:tnLst>
  </p:timing>
  <p:hf hdr="0" ftr="0" dt="0"/>
  <p:txStyles>
    <p:titleStyle>
      <a:lvl1pPr algn="l" defTabSz="914353" rtl="0" eaLnBrk="1" latinLnBrk="0" hangingPunct="1">
        <a:spcBef>
          <a:spcPct val="0"/>
        </a:spcBef>
        <a:buNone/>
        <a:defRPr sz="2800" kern="1200">
          <a:solidFill>
            <a:srgbClr val="575984"/>
          </a:solidFill>
          <a:latin typeface="AkkuratStd" pitchFamily="34" charset="0"/>
          <a:ea typeface="+mj-ea"/>
          <a:cs typeface="+mj-cs"/>
        </a:defRPr>
      </a:lvl1pPr>
    </p:titleStyle>
    <p:bodyStyle>
      <a:lvl1pPr marL="342882" indent="-342882" algn="l" defTabSz="914353"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1pPr>
      <a:lvl2pPr marL="742912" indent="-285735" algn="l" defTabSz="914353"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2pPr>
      <a:lvl3pPr marL="1142941" indent="-228589" algn="l" defTabSz="914353"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3pPr>
      <a:lvl4pPr marL="1600118" indent="-228589" algn="l" defTabSz="914353"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4pPr>
      <a:lvl5pPr marL="2057295" indent="-228589" algn="l" defTabSz="914353"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5pPr>
      <a:lvl6pPr marL="2514471" indent="-228589"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47" indent="-228589"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4" indent="-228589"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1" indent="-228589" algn="l" defTabSz="9143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hyperlink" Target="http://www.isb-w.eu/" TargetMode="External"/><Relationship Id="rId4" Type="http://schemas.openxmlformats.org/officeDocument/2006/relationships/image" Target="../media/image10.emf"/></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hyperlink" Target="http://www.isb-w.eu/"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QUyTJTrc23U&amp;list=PLUEMue3IhakeLRHg7BMNR-Gx8jCXtgYb5&amp;index=7" TargetMode="External"/><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hyperlink" Target="http://www.isb-w.eu/" TargetMode="Externa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isb-w.eu/"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hyperlink" Target="http://www.isb-w.eu/" TargetMode="External"/><Relationship Id="rId4" Type="http://schemas.openxmlformats.org/officeDocument/2006/relationships/hyperlink" Target="https://www.youtube.com/watch?v=Wd6S57pYXGA&amp;list=PLUEMue3IhakdDgDrnXQVTaDt2ViSkUP3V"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QrAyO_7lQ3k&amp;index=13&amp;list=PLUEMue3IhakeLRHg7BMNR-Gx8jCXtgYb5" TargetMode="External"/><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hyperlink" Target="http://www.isb-w.eu/" TargetMode="Externa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isb-w.eu/" TargetMode="External"/><Relationship Id="rId1" Type="http://schemas.openxmlformats.org/officeDocument/2006/relationships/slideLayout" Target="../slideLayouts/slideLayout4.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hyperlink" Target="https://www.youtube.com/watch?v=Q4R7ZkrwIOU&amp;list=PLUEMue3IhakeLRHg7BMNR-Gx8jCXtgYb5&amp;index=6"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www.isb-w.eu/" TargetMode="External"/></Relationships>
</file>

<file path=ppt/slides/_rels/slide3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youtube.com/watch?v=lU__C_UIHXQ&amp;index=3&amp;list=PLUEMue3IhakeLRHg7BMNR-Gx8jCXtgYb5" TargetMode="External"/><Relationship Id="rId2" Type="http://schemas.openxmlformats.org/officeDocument/2006/relationships/image" Target="../media/image10.emf"/><Relationship Id="rId1" Type="http://schemas.openxmlformats.org/officeDocument/2006/relationships/slideLayout" Target="../slideLayouts/slideLayout2.xml"/><Relationship Id="rId5" Type="http://schemas.openxmlformats.org/officeDocument/2006/relationships/hyperlink" Target="http://www.isb-w.eu/" TargetMode="External"/><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hyperlink" Target="https://www.youtube.com/watch?v=Gh8HQd8AOv8" TargetMode="Externa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hyperlink" Target="http://bibliothek.isb-w.eu/alfresco/d/d/workspace/SpacesStore/a524beea-89fd-4001-afe3-71941aee23e3/Buch_GuidedJourneyofACaterpillar_BSchmid_AGethaan_2015.pdf" TargetMode="Externa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s://www.isb-w.eu/de/wissen-clicktotransfer/narrative_transactional_analysis_oxford_2011.php" TargetMode="External"/><Relationship Id="rId2" Type="http://schemas.openxmlformats.org/officeDocument/2006/relationships/hyperlink" Target="https://www.youtube.com/watch?v=JvTcgtLZ21s&amp;index=16&amp;list=PLUEMue3IhakeLRHg7BMNR-Gx8jCXtgYb5" TargetMode="External"/><Relationship Id="rId1" Type="http://schemas.openxmlformats.org/officeDocument/2006/relationships/slideLayout" Target="../slideLayouts/slideLayout4.xml"/><Relationship Id="rId4" Type="http://schemas.openxmlformats.org/officeDocument/2006/relationships/hyperlink" Target="http://www.isb-w.eu/"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hyperlink" Target="https://www.youtube.com/watch?v=Er5CRc4EtSg&amp;list=PLUEMue3IhakeLRHg7BMNR-Gx8jCXtgYb5&amp;index=8"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l7WhVwEbeq8&amp;list=PLUEMue3IhakeLRHg7BMNR-Gx8jCXtgYb5&amp;index=10"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hyperlink" Target="http://www.isb-w.eu/" TargetMode="External"/><Relationship Id="rId4" Type="http://schemas.openxmlformats.org/officeDocument/2006/relationships/image" Target="../media/image33.png"/></Relationships>
</file>

<file path=ppt/slides/_rels/slide51.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52.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hyperlink" Target="http://bibliothek.isb-w.eu/alfresco/d/d/workspace/SpacesStore/e89526f7-5dff-4229-a20e-fc76ba3e6fce/Global%20Challenges%20and%20TA_2008.pd" TargetMode="Externa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hyperlink" Target="https://isb-w.eu/en/isb/schmid_foundation.php"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hyperlink" Target="http://www.isb-w.eu/" TargetMode="External"/><Relationship Id="rId4" Type="http://schemas.openxmlformats.org/officeDocument/2006/relationships/hyperlink" Target="http://www.schmid-stiftung.org/"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www.youtube.com/user/ISBlearning/playlists?sort=dd&amp;view=50&amp;shelf_id=16" TargetMode="External"/><Relationship Id="rId2" Type="http://schemas.openxmlformats.org/officeDocument/2006/relationships/hyperlink" Target="http://bibliothek.isb-w.eu/alfresco/d/d/workspace/SpacesStore/65de42a2-20aa-4618-af0e-0c35e5f551d3/Bernd%20Schmid%20English%20Written%20Publications_2017-07.pdf" TargetMode="External"/><Relationship Id="rId1" Type="http://schemas.openxmlformats.org/officeDocument/2006/relationships/slideLayout" Target="../slideLayouts/slideLayout4.xml"/><Relationship Id="rId6" Type="http://schemas.openxmlformats.org/officeDocument/2006/relationships/hyperlink" Target="http://www.isb-w.eu/" TargetMode="External"/><Relationship Id="rId5" Type="http://schemas.openxmlformats.org/officeDocument/2006/relationships/hyperlink" Target="https://www.isb-w.eu/en/" TargetMode="External"/><Relationship Id="rId4" Type="http://schemas.openxmlformats.org/officeDocument/2006/relationships/hyperlink" Target="http://bibliothek.isb-w.eu/alfresco/d/d/workspace/SpacesStore/ee98cc35-b376-4823-8d80-823a187ad8b8/isb%20Englisches%20Material_2017-07.pdf" TargetMode="External"/></Relationships>
</file>

<file path=ppt/slides/_rels/slide65.xml.rels><?xml version="1.0" encoding="UTF-8" standalone="yes"?>
<Relationships xmlns="http://schemas.openxmlformats.org/package/2006/relationships"><Relationship Id="rId8" Type="http://schemas.openxmlformats.org/officeDocument/2006/relationships/hyperlink" Target="http://www.isb-w.eu/" TargetMode="External"/><Relationship Id="rId3" Type="http://schemas.openxmlformats.org/officeDocument/2006/relationships/hyperlink" Target="https://www.isb-w.eu/en/wissen-themenkoerbe/tc_inoc_dialogues.php" TargetMode="External"/><Relationship Id="rId7" Type="http://schemas.openxmlformats.org/officeDocument/2006/relationships/hyperlink" Target="https://www.youtube.com/watch?v=hvQ6fRZEh2o&amp;list=PLUEMue3IhakePyjoGkUfM6ROQ98JieDWU" TargetMode="External"/><Relationship Id="rId2" Type="http://schemas.openxmlformats.org/officeDocument/2006/relationships/hyperlink" Target="https://www.youtube.com/user/ISBlearning/playlists?sort=dd&amp;view=50&amp;shelf_id=16" TargetMode="External"/><Relationship Id="rId1" Type="http://schemas.openxmlformats.org/officeDocument/2006/relationships/slideLayout" Target="../slideLayouts/slideLayout4.xml"/><Relationship Id="rId6" Type="http://schemas.openxmlformats.org/officeDocument/2006/relationships/hyperlink" Target="https://www.youtube.com/playlist?list=PLUEMue3IhakejADItJgN7vM4NeRjunNbn" TargetMode="External"/><Relationship Id="rId5" Type="http://schemas.openxmlformats.org/officeDocument/2006/relationships/hyperlink" Target="https://www.youtube.com/watch?v=JvTcgtLZ21s&amp;list=PLUEMue3IhakeLRHg7BMNR-Gx8jCXtgYb5&amp;index=16" TargetMode="External"/><Relationship Id="rId4" Type="http://schemas.openxmlformats.org/officeDocument/2006/relationships/hyperlink" Target="https://www.youtube.com/watch?v=x_vDPTF0xGs&amp;list=PLUEMue3IhakeLRHg7BMNR-Gx8jCXtgYb5"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5rF4v-3nadQ&amp;index=1&amp;list=PLUEMue3Ihakch6nplQ7WaXs8kb7EviAAY" TargetMode="External"/><Relationship Id="rId2" Type="http://schemas.openxmlformats.org/officeDocument/2006/relationships/hyperlink" Target="https://www.youtube.com/watch?v=u-dZaggVvSw&amp;list=PLUEMue3Ihakch6nplQ7WaXs8kb7EviAAY&amp;index=17" TargetMode="External"/><Relationship Id="rId1" Type="http://schemas.openxmlformats.org/officeDocument/2006/relationships/slideLayout" Target="../slideLayouts/slideLayout4.xml"/><Relationship Id="rId4" Type="http://schemas.openxmlformats.org/officeDocument/2006/relationships/hyperlink" Target="http://www.isb-w.eu/"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 y="1708150"/>
            <a:ext cx="6660231" cy="3240088"/>
          </a:xfrm>
        </p:spPr>
        <p:txBody>
          <a:bodyPr/>
          <a:lstStyle/>
          <a:p>
            <a:endParaRPr lang="de-DE" sz="2400" dirty="0">
              <a:solidFill>
                <a:srgbClr val="FFFFFF"/>
              </a:solidFill>
            </a:endParaRPr>
          </a:p>
        </p:txBody>
      </p:sp>
      <p:pic>
        <p:nvPicPr>
          <p:cNvPr id="7" name="Bild 1" descr="by-1.png"/>
          <p:cNvPicPr>
            <a:picLocks/>
          </p:cNvPicPr>
          <p:nvPr/>
        </p:nvPicPr>
        <p:blipFill>
          <a:blip r:embed="rId2" cstate="screen">
            <a:extLst>
              <a:ext uri="{28A0092B-C50C-407E-A947-70E740481C1C}">
                <a14:useLocalDpi xmlns:a14="http://schemas.microsoft.com/office/drawing/2010/main"/>
              </a:ext>
            </a:extLst>
          </a:blip>
          <a:srcRect/>
          <a:stretch>
            <a:fillRect/>
          </a:stretch>
        </p:blipFill>
        <p:spPr bwMode="auto">
          <a:xfrm>
            <a:off x="7537421" y="4732006"/>
            <a:ext cx="490964" cy="171777"/>
          </a:xfrm>
          <a:prstGeom prst="rect">
            <a:avLst/>
          </a:prstGeom>
          <a:noFill/>
          <a:ln w="9525">
            <a:noFill/>
            <a:miter lim="800000"/>
            <a:headEnd/>
            <a:tailEnd/>
          </a:ln>
        </p:spPr>
      </p:pic>
      <p:pic>
        <p:nvPicPr>
          <p:cNvPr id="3" name="Bild 2" descr="P10000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560" y="19727"/>
            <a:ext cx="7272808" cy="5308054"/>
          </a:xfrm>
          <a:prstGeom prst="rect">
            <a:avLst/>
          </a:prstGeom>
        </p:spPr>
      </p:pic>
      <p:sp>
        <p:nvSpPr>
          <p:cNvPr id="4" name="Textfeld 3"/>
          <p:cNvSpPr txBox="1"/>
          <p:nvPr/>
        </p:nvSpPr>
        <p:spPr>
          <a:xfrm>
            <a:off x="1" y="3867895"/>
            <a:ext cx="2412725" cy="1015424"/>
          </a:xfrm>
          <a:prstGeom prst="rect">
            <a:avLst/>
          </a:prstGeom>
          <a:noFill/>
        </p:spPr>
        <p:txBody>
          <a:bodyPr wrap="none" lIns="91197" tIns="45602" rIns="91197" bIns="45602" rtlCol="0">
            <a:spAutoFit/>
          </a:bodyPr>
          <a:lstStyle/>
          <a:p>
            <a:r>
              <a:rPr lang="de-DE" sz="2000" dirty="0">
                <a:solidFill>
                  <a:srgbClr val="FFFFFF"/>
                </a:solidFill>
              </a:rPr>
              <a:t>Bernd Schmid</a:t>
            </a:r>
          </a:p>
          <a:p>
            <a:r>
              <a:rPr lang="en-US" sz="2000" dirty="0">
                <a:solidFill>
                  <a:schemeClr val="bg1"/>
                </a:solidFill>
              </a:rPr>
              <a:t>TA-World conference  </a:t>
            </a:r>
          </a:p>
          <a:p>
            <a:r>
              <a:rPr lang="de-DE" sz="2000" dirty="0">
                <a:solidFill>
                  <a:srgbClr val="FFFFFF"/>
                </a:solidFill>
              </a:rPr>
              <a:t>Berlin 27.7. 2017 </a:t>
            </a:r>
            <a:endParaRPr lang="en-US" sz="2000" dirty="0"/>
          </a:p>
        </p:txBody>
      </p:sp>
      <p:pic>
        <p:nvPicPr>
          <p:cNvPr id="11" name="Bild 8"/>
          <p:cNvPicPr>
            <a:picLocks noChangeAspect="1"/>
          </p:cNvPicPr>
          <p:nvPr/>
        </p:nvPicPr>
        <p:blipFill>
          <a:blip r:embed="rId4"/>
          <a:srcRect/>
          <a:stretch>
            <a:fillRect/>
          </a:stretch>
        </p:blipFill>
        <p:spPr bwMode="auto">
          <a:xfrm>
            <a:off x="7236297" y="987575"/>
            <a:ext cx="1312066" cy="1312066"/>
          </a:xfrm>
          <a:prstGeom prst="rect">
            <a:avLst/>
          </a:prstGeom>
          <a:noFill/>
          <a:ln w="9525">
            <a:noFill/>
            <a:miter lim="800000"/>
            <a:headEnd/>
            <a:tailEnd/>
          </a:ln>
        </p:spPr>
      </p:pic>
      <p:sp>
        <p:nvSpPr>
          <p:cNvPr id="8" name="Textfeld 7"/>
          <p:cNvSpPr txBox="1"/>
          <p:nvPr/>
        </p:nvSpPr>
        <p:spPr>
          <a:xfrm>
            <a:off x="2987824" y="3419680"/>
            <a:ext cx="3744416" cy="1569422"/>
          </a:xfrm>
          <a:prstGeom prst="rect">
            <a:avLst/>
          </a:prstGeom>
          <a:solidFill>
            <a:srgbClr val="000000">
              <a:alpha val="50196"/>
            </a:srgbClr>
          </a:solidFill>
        </p:spPr>
        <p:txBody>
          <a:bodyPr wrap="square" lIns="91197" tIns="45602" rIns="91197" bIns="45602" rtlCol="0">
            <a:spAutoFit/>
          </a:bodyPr>
          <a:lstStyle/>
          <a:p>
            <a:r>
              <a:rPr lang="en-US" sz="3200" dirty="0">
                <a:solidFill>
                  <a:schemeClr val="bg1"/>
                </a:solidFill>
                <a:latin typeface="Arial" panose="020B0604020202020204" pitchFamily="34" charset="0"/>
                <a:cs typeface="Arial" panose="020B0604020202020204" pitchFamily="34" charset="0"/>
              </a:rPr>
              <a:t>Systemic TA</a:t>
            </a:r>
          </a:p>
          <a:p>
            <a:r>
              <a:rPr lang="en-US" sz="3200" dirty="0" smtClean="0">
                <a:solidFill>
                  <a:schemeClr val="bg1"/>
                </a:solidFill>
                <a:latin typeface="Arial" panose="020B0604020202020204" pitchFamily="34" charset="0"/>
                <a:cs typeface="Arial" panose="020B0604020202020204" pitchFamily="34" charset="0"/>
              </a:rPr>
              <a:t>- approaches </a:t>
            </a:r>
            <a:r>
              <a:rPr lang="en-US" sz="3200" dirty="0">
                <a:solidFill>
                  <a:schemeClr val="bg1"/>
                </a:solidFill>
                <a:latin typeface="Arial" panose="020B0604020202020204" pitchFamily="34" charset="0"/>
                <a:cs typeface="Arial" panose="020B0604020202020204" pitchFamily="34" charset="0"/>
              </a:rPr>
              <a:t>for </a:t>
            </a:r>
          </a:p>
          <a:p>
            <a:r>
              <a:rPr lang="en-US" sz="3200" dirty="0">
                <a:solidFill>
                  <a:schemeClr val="bg1"/>
                </a:solidFill>
                <a:latin typeface="Arial" panose="020B0604020202020204" pitchFamily="34" charset="0"/>
                <a:cs typeface="Arial" panose="020B0604020202020204" pitchFamily="34" charset="0"/>
              </a:rPr>
              <a:t>co-creating reality</a:t>
            </a:r>
          </a:p>
        </p:txBody>
      </p:sp>
      <p:sp>
        <p:nvSpPr>
          <p:cNvPr id="9" name="Textfeld 8"/>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6" name="Foliennummernplatzhalter 5"/>
          <p:cNvSpPr>
            <a:spLocks noGrp="1"/>
          </p:cNvSpPr>
          <p:nvPr>
            <p:ph type="sldNum" sz="quarter" idx="12"/>
          </p:nvPr>
        </p:nvSpPr>
        <p:spPr/>
        <p:txBody>
          <a:bodyPr/>
          <a:lstStyle/>
          <a:p>
            <a:r>
              <a:rPr lang="de-DE" smtClean="0"/>
              <a:t> Page </a:t>
            </a:r>
            <a:fld id="{895CD297-5E7D-4FCF-9578-B701FA8456D1}" type="slidenum">
              <a:rPr lang="de-DE" smtClean="0"/>
              <a:pPr/>
              <a:t>1</a:t>
            </a:fld>
            <a:endParaRPr lang="de-DE" dirty="0"/>
          </a:p>
        </p:txBody>
      </p:sp>
    </p:spTree>
    <p:extLst>
      <p:ext uri="{BB962C8B-B14F-4D97-AF65-F5344CB8AC3E}">
        <p14:creationId xmlns:p14="http://schemas.microsoft.com/office/powerpoint/2010/main" val="2274617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Three worlds model of personality</a:t>
            </a:r>
            <a:endParaRPr lang="en-US" dirty="0"/>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9" name="Bild 12" descr="DreiweltenModellDerPersönlichkeit-01.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2007062" y="1708150"/>
            <a:ext cx="4048788"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10</a:t>
            </a:fld>
            <a:endParaRPr lang="de-DE" dirty="0"/>
          </a:p>
        </p:txBody>
      </p:sp>
    </p:spTree>
    <p:extLst>
      <p:ext uri="{BB962C8B-B14F-4D97-AF65-F5344CB8AC3E}">
        <p14:creationId xmlns:p14="http://schemas.microsoft.com/office/powerpoint/2010/main" val="272249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Role</a:t>
            </a:r>
            <a:r>
              <a:rPr lang="de-DE" dirty="0" smtClean="0"/>
              <a:t> </a:t>
            </a:r>
            <a:r>
              <a:rPr lang="de-DE" dirty="0"/>
              <a:t>A</a:t>
            </a:r>
            <a:r>
              <a:rPr lang="de-DE" dirty="0" smtClean="0"/>
              <a:t>reas </a:t>
            </a:r>
            <a:r>
              <a:rPr lang="de-DE" dirty="0" err="1" smtClean="0"/>
              <a:t>of</a:t>
            </a:r>
            <a:r>
              <a:rPr lang="de-DE" dirty="0" smtClean="0"/>
              <a:t> </a:t>
            </a:r>
            <a:r>
              <a:rPr lang="de-DE" dirty="0" err="1" smtClean="0"/>
              <a:t>Personality</a:t>
            </a:r>
            <a:endParaRPr lang="de-DE"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2" descr="RollenbereicheDerPersönlichkeit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056507" y="1708150"/>
            <a:ext cx="5949898"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11</a:t>
            </a:fld>
            <a:endParaRPr lang="de-DE" dirty="0"/>
          </a:p>
        </p:txBody>
      </p:sp>
    </p:spTree>
    <p:extLst>
      <p:ext uri="{BB962C8B-B14F-4D97-AF65-F5344CB8AC3E}">
        <p14:creationId xmlns:p14="http://schemas.microsoft.com/office/powerpoint/2010/main" val="508721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Role-Areas and Transactions</a:t>
            </a:r>
            <a:endParaRPr lang="en-US" dirty="0"/>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5" descr="RollenmodellDerPersönlichkeit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889398" y="1708150"/>
            <a:ext cx="4284116"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12</a:t>
            </a:fld>
            <a:endParaRPr lang="de-DE" dirty="0"/>
          </a:p>
        </p:txBody>
      </p:sp>
    </p:spTree>
    <p:extLst>
      <p:ext uri="{BB962C8B-B14F-4D97-AF65-F5344CB8AC3E}">
        <p14:creationId xmlns:p14="http://schemas.microsoft.com/office/powerpoint/2010/main" val="4217507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11188" y="411510"/>
            <a:ext cx="7417196" cy="1296640"/>
          </a:xfrm>
        </p:spPr>
        <p:txBody>
          <a:bodyPr/>
          <a:lstStyle/>
          <a:p>
            <a:r>
              <a:rPr lang="en-US" dirty="0" smtClean="0"/>
              <a:t>Example: Role-Areas and Transactions</a:t>
            </a:r>
            <a:endParaRPr lang="en-US" dirty="0"/>
          </a:p>
        </p:txBody>
      </p:sp>
      <p:sp>
        <p:nvSpPr>
          <p:cNvPr id="4" name="Inhaltsplatzhalter 3"/>
          <p:cNvSpPr>
            <a:spLocks noGrp="1"/>
          </p:cNvSpPr>
          <p:nvPr>
            <p:ph sz="half" idx="1"/>
          </p:nvPr>
        </p:nvSpPr>
        <p:spPr/>
        <p:txBody>
          <a:bodyPr anchor="t">
            <a:noAutofit/>
          </a:bodyPr>
          <a:lstStyle/>
          <a:p>
            <a:pPr marL="6349" indent="-6349">
              <a:spcBef>
                <a:spcPct val="50000"/>
              </a:spcBef>
            </a:pPr>
            <a:r>
              <a:rPr lang="en-GB" sz="1400" dirty="0">
                <a:latin typeface="AkkuratStd"/>
                <a:cs typeface="AkkuratStd"/>
              </a:rPr>
              <a:t>Imagine a strategic discussion between the head of a Human Resources department and his team with the objective to decide on priorities. </a:t>
            </a:r>
          </a:p>
          <a:p>
            <a:pPr marL="6349" indent="-6349">
              <a:spcBef>
                <a:spcPct val="50000"/>
              </a:spcBef>
            </a:pPr>
            <a:r>
              <a:rPr lang="en-GB" sz="1400" dirty="0">
                <a:latin typeface="AkkuratStd"/>
                <a:cs typeface="AkkuratStd"/>
              </a:rPr>
              <a:t>At first, the discussion is on the level of organizational roles, on which (according to the company’s culture people can offer suggestions, but have to leave the final decision to the head (transaction 1./2. in figure 2). </a:t>
            </a:r>
          </a:p>
          <a:p>
            <a:pPr marL="6349" indent="-6349">
              <a:spcBef>
                <a:spcPct val="50000"/>
              </a:spcBef>
            </a:pPr>
            <a:r>
              <a:rPr lang="en-GB" sz="1400" dirty="0">
                <a:latin typeface="AkkuratStd"/>
                <a:cs typeface="AkkuratStd"/>
              </a:rPr>
              <a:t>After some time, unnoticed by the participants, there is a switch to professional argument (transaction 3./4. in Figure 2), in which everybody feels dominated and equal. In the background, there might also be male rivalry directed towards a </a:t>
            </a:r>
            <a:r>
              <a:rPr lang="en-GB" sz="1400" dirty="0" smtClean="0">
                <a:latin typeface="AkkuratStd"/>
                <a:cs typeface="AkkuratStd"/>
              </a:rPr>
              <a:t>woman (1a + 2a). </a:t>
            </a:r>
            <a:r>
              <a:rPr lang="en-GB" sz="1400" dirty="0">
                <a:latin typeface="AkkuratStd"/>
                <a:cs typeface="AkkuratStd"/>
              </a:rPr>
              <a:t>The psychological approach might suggest to direct attention to this kind of background. </a:t>
            </a:r>
          </a:p>
          <a:p>
            <a:pPr marL="6349" indent="-6349">
              <a:spcBef>
                <a:spcPct val="50000"/>
              </a:spcBef>
            </a:pPr>
            <a:r>
              <a:rPr lang="en-GB" sz="1400" dirty="0">
                <a:latin typeface="AkkuratStd"/>
                <a:cs typeface="AkkuratStd"/>
              </a:rPr>
              <a:t>The organizational consulting approach might direct attention to the switch roles and role-relationships. Re-establishing a stable communication between organizational roles might solve the problem.</a:t>
            </a:r>
            <a:endParaRPr lang="de-DE" sz="1400" dirty="0">
              <a:latin typeface="AkkuratStd"/>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13</a:t>
            </a:fld>
            <a:endParaRPr lang="de-DE" dirty="0"/>
          </a:p>
        </p:txBody>
      </p:sp>
    </p:spTree>
    <p:extLst>
      <p:ext uri="{BB962C8B-B14F-4D97-AF65-F5344CB8AC3E}">
        <p14:creationId xmlns:p14="http://schemas.microsoft.com/office/powerpoint/2010/main" val="3592652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11188" y="411510"/>
            <a:ext cx="7417196" cy="1296640"/>
          </a:xfrm>
        </p:spPr>
        <p:txBody>
          <a:bodyPr/>
          <a:lstStyle/>
          <a:p>
            <a:r>
              <a:rPr lang="en-US" smtClean="0"/>
              <a:t>TA-approaches and role-concept</a:t>
            </a:r>
            <a:endParaRPr lang="en-US" dirty="0"/>
          </a:p>
        </p:txBody>
      </p:sp>
      <p:sp>
        <p:nvSpPr>
          <p:cNvPr id="4" name="Inhaltsplatzhalter 3"/>
          <p:cNvSpPr>
            <a:spLocks noGrp="1"/>
          </p:cNvSpPr>
          <p:nvPr>
            <p:ph sz="half" idx="1"/>
          </p:nvPr>
        </p:nvSpPr>
        <p:spPr/>
        <p:txBody>
          <a:bodyPr anchor="t">
            <a:normAutofit/>
          </a:bodyPr>
          <a:lstStyle/>
          <a:p>
            <a:r>
              <a:rPr lang="en-US" sz="2400" smtClean="0"/>
              <a:t>Examples:</a:t>
            </a:r>
          </a:p>
          <a:p>
            <a:pPr marL="342882" indent="-342882">
              <a:buFont typeface="Wingdings" charset="2"/>
              <a:buChar char="§"/>
            </a:pPr>
            <a:r>
              <a:rPr lang="en-US" sz="2400" smtClean="0"/>
              <a:t>Role fixation, role exclusion, role confusion</a:t>
            </a:r>
          </a:p>
          <a:p>
            <a:pPr marL="342882" indent="-342882">
              <a:buFont typeface="Wingdings" charset="2"/>
              <a:buChar char="§"/>
            </a:pPr>
            <a:r>
              <a:rPr lang="en-US" sz="2400" smtClean="0"/>
              <a:t>Role contamination (chronic inclusion of elements from other roles in a role, without being aware of it)</a:t>
            </a:r>
          </a:p>
          <a:p>
            <a:pPr marL="342882" indent="-342882">
              <a:buFont typeface="Wingdings" charset="2"/>
              <a:buChar char="§"/>
            </a:pPr>
            <a:r>
              <a:rPr lang="en-US" sz="2400" smtClean="0"/>
              <a:t>Role habits and conventions (rackets)</a:t>
            </a:r>
            <a:endParaRPr lang="en-US" sz="24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14</a:t>
            </a:fld>
            <a:endParaRPr lang="de-DE" dirty="0"/>
          </a:p>
        </p:txBody>
      </p:sp>
    </p:spTree>
    <p:extLst>
      <p:ext uri="{BB962C8B-B14F-4D97-AF65-F5344CB8AC3E}">
        <p14:creationId xmlns:p14="http://schemas.microsoft.com/office/powerpoint/2010/main" val="2122073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8"/>
          <p:cNvPicPr>
            <a:picLocks noGrp="1" noChangeAspect="1"/>
          </p:cNvPicPr>
          <p:nvPr>
            <p:ph type="pic" sz="quarter" idx="13"/>
          </p:nvPr>
        </p:nvPicPr>
        <p:blipFill>
          <a:blip r:embed="rId2"/>
          <a:srcRect/>
          <a:stretch>
            <a:fillRect/>
          </a:stretch>
        </p:blipFill>
        <p:spPr/>
      </p:pic>
      <p:sp>
        <p:nvSpPr>
          <p:cNvPr id="2" name="Titel 1"/>
          <p:cNvSpPr>
            <a:spLocks noGrp="1"/>
          </p:cNvSpPr>
          <p:nvPr>
            <p:ph type="title"/>
          </p:nvPr>
        </p:nvSpPr>
        <p:spPr>
          <a:xfrm>
            <a:off x="-108520" y="2355726"/>
            <a:ext cx="6840537" cy="3240088"/>
          </a:xfrm>
        </p:spPr>
        <p:txBody>
          <a:bodyPr/>
          <a:lstStyle/>
          <a:p>
            <a:r>
              <a:rPr lang="de-DE" sz="2400" noProof="1" smtClean="0"/>
              <a:t/>
            </a:r>
            <a:br>
              <a:rPr lang="de-DE" sz="2400" noProof="1" smtClean="0"/>
            </a:br>
            <a:r>
              <a:rPr lang="de-DE" sz="2400" noProof="1"/>
              <a:t/>
            </a:r>
            <a:br>
              <a:rPr lang="de-DE" sz="2400" noProof="1"/>
            </a:br>
            <a:r>
              <a:rPr lang="de-DE" sz="2400" noProof="1" smtClean="0"/>
              <a:t>Major aims of TA</a:t>
            </a:r>
            <a:r>
              <a:rPr lang="de-DE" noProof="1" smtClean="0"/>
              <a:t>: </a:t>
            </a:r>
            <a:br>
              <a:rPr lang="de-DE" noProof="1" smtClean="0"/>
            </a:br>
            <a:r>
              <a:rPr lang="de-DE" sz="3600" noProof="1">
                <a:latin typeface="Arial"/>
                <a:cs typeface="Arial"/>
              </a:rPr>
              <a:t>  5. </a:t>
            </a:r>
            <a:r>
              <a:rPr lang="de-DE" sz="3600" noProof="1" smtClean="0"/>
              <a:t>S</a:t>
            </a:r>
            <a:r>
              <a:rPr lang="de-DE" sz="3600" noProof="1" smtClean="0">
                <a:latin typeface="Arial"/>
                <a:cs typeface="Arial"/>
              </a:rPr>
              <a:t>haring Reality</a:t>
            </a:r>
            <a:br>
              <a:rPr lang="de-DE" sz="3600" noProof="1" smtClean="0">
                <a:latin typeface="Arial"/>
                <a:cs typeface="Arial"/>
              </a:rPr>
            </a:br>
            <a:r>
              <a:rPr lang="de-DE" sz="3600" noProof="1" smtClean="0">
                <a:latin typeface="Arial"/>
                <a:cs typeface="Arial"/>
              </a:rPr>
              <a:t>            Co-Creating reality</a:t>
            </a:r>
            <a:br>
              <a:rPr lang="de-DE" sz="3600" noProof="1" smtClean="0">
                <a:latin typeface="Arial"/>
                <a:cs typeface="Arial"/>
              </a:rPr>
            </a:br>
            <a:r>
              <a:rPr lang="de-DE" sz="3600" noProof="1" smtClean="0">
                <a:latin typeface="Arial"/>
                <a:cs typeface="Arial"/>
              </a:rPr>
              <a:t/>
            </a:r>
            <a:br>
              <a:rPr lang="de-DE" sz="3600" noProof="1" smtClean="0">
                <a:latin typeface="Arial"/>
                <a:cs typeface="Arial"/>
              </a:rPr>
            </a:br>
            <a:r>
              <a:rPr lang="en-US" sz="2400" dirty="0" smtClean="0">
                <a:solidFill>
                  <a:srgbClr val="558ED5"/>
                </a:solidFill>
              </a:rPr>
              <a:t>2016: </a:t>
            </a:r>
            <a:r>
              <a:rPr lang="en-US" sz="2400" dirty="0">
                <a:solidFill>
                  <a:srgbClr val="558ED5"/>
                </a:solidFill>
              </a:rPr>
              <a:t>Caring for business by caring for shared realities</a:t>
            </a:r>
            <a:r>
              <a:rPr lang="de-DE" sz="3600" dirty="0"/>
              <a:t/>
            </a:r>
            <a:br>
              <a:rPr lang="de-DE" sz="3600" dirty="0"/>
            </a:br>
            <a:r>
              <a:rPr lang="de-DE" sz="3600" noProof="1" smtClean="0">
                <a:latin typeface="Arial"/>
                <a:cs typeface="Arial"/>
              </a:rPr>
              <a:t> </a:t>
            </a:r>
            <a:r>
              <a:rPr lang="de-DE" noProof="1" smtClean="0">
                <a:latin typeface="Arial"/>
                <a:cs typeface="Arial"/>
              </a:rPr>
              <a:t/>
            </a:r>
            <a:br>
              <a:rPr lang="de-DE" noProof="1" smtClean="0">
                <a:latin typeface="Arial"/>
                <a:cs typeface="Arial"/>
              </a:rPr>
            </a:br>
            <a:r>
              <a:rPr lang="de-DE" noProof="1">
                <a:latin typeface="Arial"/>
                <a:cs typeface="Arial"/>
              </a:rPr>
              <a:t/>
            </a:r>
            <a:br>
              <a:rPr lang="de-DE" noProof="1">
                <a:latin typeface="Arial"/>
                <a:cs typeface="Arial"/>
              </a:rPr>
            </a:br>
            <a:r>
              <a:rPr lang="de-DE" noProof="1">
                <a:latin typeface="Arial"/>
                <a:cs typeface="Arial"/>
              </a:rPr>
              <a:t/>
            </a:r>
            <a:br>
              <a:rPr lang="de-DE" noProof="1">
                <a:latin typeface="Arial"/>
                <a:cs typeface="Arial"/>
              </a:rPr>
            </a:br>
            <a:endParaRPr lang="de-DE" dirty="0">
              <a:latin typeface="Arial"/>
              <a:cs typeface="Arial"/>
            </a:endParaRPr>
          </a:p>
        </p:txBody>
      </p:sp>
      <p:sp>
        <p:nvSpPr>
          <p:cNvPr id="5" name="Untertitel 4"/>
          <p:cNvSpPr>
            <a:spLocks noGrp="1"/>
          </p:cNvSpPr>
          <p:nvPr>
            <p:ph type="subTitle" idx="1"/>
          </p:nvPr>
        </p:nvSpPr>
        <p:spPr/>
        <p:txBody>
          <a:bodyPr/>
          <a:lstStyle/>
          <a:p>
            <a:r>
              <a:rPr lang="de-DE" dirty="0" smtClean="0"/>
              <a:t>Dr. Bernd Schmid</a:t>
            </a:r>
          </a:p>
        </p:txBody>
      </p:sp>
      <p:pic>
        <p:nvPicPr>
          <p:cNvPr id="13" name="Bild 1" descr="by-1.png"/>
          <p:cNvPicPr>
            <a:picLocks/>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37421" y="4731991"/>
            <a:ext cx="490964" cy="171777"/>
          </a:xfrm>
          <a:prstGeom prst="rect">
            <a:avLst/>
          </a:prstGeom>
          <a:noFill/>
          <a:ln w="9525">
            <a:noFill/>
            <a:miter lim="800000"/>
            <a:headEnd/>
            <a:tailEnd/>
          </a:ln>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4"/>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2"/>
          </p:nvPr>
        </p:nvSpPr>
        <p:spPr/>
        <p:txBody>
          <a:bodyPr/>
          <a:lstStyle/>
          <a:p>
            <a:r>
              <a:rPr lang="de-DE" smtClean="0"/>
              <a:t> Page </a:t>
            </a:r>
            <a:fld id="{895CD297-5E7D-4FCF-9578-B701FA8456D1}" type="slidenum">
              <a:rPr lang="de-DE" smtClean="0"/>
              <a:pPr/>
              <a:t>15</a:t>
            </a:fld>
            <a:endParaRPr lang="de-DE" dirty="0"/>
          </a:p>
        </p:txBody>
      </p:sp>
    </p:spTree>
    <p:extLst>
      <p:ext uri="{BB962C8B-B14F-4D97-AF65-F5344CB8AC3E}">
        <p14:creationId xmlns:p14="http://schemas.microsoft.com/office/powerpoint/2010/main" val="27086883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de-DE" dirty="0" smtClean="0"/>
              <a:t>Communication </a:t>
            </a:r>
            <a:r>
              <a:rPr lang="de-DE" dirty="0" err="1"/>
              <a:t>as</a:t>
            </a:r>
            <a:r>
              <a:rPr lang="de-DE" dirty="0"/>
              <a:t> </a:t>
            </a:r>
            <a:r>
              <a:rPr lang="de-DE" dirty="0" smtClean="0"/>
              <a:t>a </a:t>
            </a:r>
            <a:br>
              <a:rPr lang="de-DE" dirty="0" smtClean="0"/>
            </a:br>
            <a:r>
              <a:rPr lang="de-DE" dirty="0" smtClean="0"/>
              <a:t>Cultural Encounter</a:t>
            </a:r>
            <a:endParaRPr lang="de-DE" dirty="0"/>
          </a:p>
        </p:txBody>
      </p:sp>
      <p:pic>
        <p:nvPicPr>
          <p:cNvPr id="6" name="Inhaltsplatzhalter 5" descr="KulturbegegnungsmodellDerKommunikation_EN.png"/>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tretch/>
        </p:blipFill>
        <p:spPr>
          <a:xfrm>
            <a:off x="611188" y="1732445"/>
            <a:ext cx="6840537" cy="3191497"/>
          </a:xfrm>
        </p:spPr>
      </p:pic>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16</a:t>
            </a:fld>
            <a:endParaRPr lang="de-DE" dirty="0"/>
          </a:p>
        </p:txBody>
      </p:sp>
    </p:spTree>
    <p:extLst>
      <p:ext uri="{BB962C8B-B14F-4D97-AF65-F5344CB8AC3E}">
        <p14:creationId xmlns:p14="http://schemas.microsoft.com/office/powerpoint/2010/main" val="3616704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LevelsofCommunicationEncounters_EN.png"/>
          <p:cNvPicPr>
            <a:picLocks noChangeAspect="1"/>
          </p:cNvPicPr>
          <p:nvPr/>
        </p:nvPicPr>
        <p:blipFill rotWithShape="1">
          <a:blip r:embed="rId2" cstate="screen">
            <a:extLst>
              <a:ext uri="{28A0092B-C50C-407E-A947-70E740481C1C}">
                <a14:useLocalDpi xmlns:a14="http://schemas.microsoft.com/office/drawing/2010/main"/>
              </a:ext>
            </a:extLst>
          </a:blip>
          <a:srcRect b="20189"/>
          <a:stretch/>
        </p:blipFill>
        <p:spPr>
          <a:xfrm>
            <a:off x="753607" y="1059583"/>
            <a:ext cx="6986746" cy="2735411"/>
          </a:xfrm>
          <a:prstGeom prst="rect">
            <a:avLst/>
          </a:prstGeom>
        </p:spPr>
      </p:pic>
      <p:sp>
        <p:nvSpPr>
          <p:cNvPr id="2" name="Titel 1"/>
          <p:cNvSpPr>
            <a:spLocks noGrp="1"/>
          </p:cNvSpPr>
          <p:nvPr>
            <p:ph type="title"/>
          </p:nvPr>
        </p:nvSpPr>
        <p:spPr/>
        <p:txBody>
          <a:bodyPr anchor="t"/>
          <a:lstStyle/>
          <a:p>
            <a:r>
              <a:rPr lang="en-US" dirty="0" smtClean="0"/>
              <a:t>Levels of Communication Encounters</a:t>
            </a:r>
            <a:endParaRPr lang="en-US" dirty="0"/>
          </a:p>
        </p:txBody>
      </p:sp>
      <p:sp>
        <p:nvSpPr>
          <p:cNvPr id="3" name="Inhaltsplatzhalter 2"/>
          <p:cNvSpPr>
            <a:spLocks noGrp="1"/>
          </p:cNvSpPr>
          <p:nvPr>
            <p:ph sz="half" idx="1"/>
          </p:nvPr>
        </p:nvSpPr>
        <p:spPr/>
        <p:txBody>
          <a:bodyPr anchor="b"/>
          <a:lstStyle/>
          <a:p>
            <a:pPr marL="0" indent="0">
              <a:buNone/>
            </a:pPr>
            <a:r>
              <a:rPr lang="en-US" sz="1600" dirty="0"/>
              <a:t>Level 4: Shared understanding of responsibilities and achievements</a:t>
            </a:r>
          </a:p>
          <a:p>
            <a:pPr marL="0" indent="0">
              <a:buNone/>
            </a:pPr>
            <a:r>
              <a:rPr lang="en-US" sz="1600" dirty="0"/>
              <a:t>Level 3: Shared understanding of how people and things interact</a:t>
            </a:r>
          </a:p>
          <a:p>
            <a:pPr marL="0" indent="0">
              <a:buNone/>
            </a:pPr>
            <a:r>
              <a:rPr lang="en-US" sz="1600" dirty="0"/>
              <a:t>Level 2: Shared meaning and relevance of perspectives and facts</a:t>
            </a:r>
          </a:p>
          <a:p>
            <a:pPr marL="0" indent="0">
              <a:buNone/>
            </a:pPr>
            <a:r>
              <a:rPr lang="en-US" sz="1600" dirty="0"/>
              <a:t>Level 1: Shared perspectives and facts to be taken into account</a:t>
            </a:r>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17</a:t>
            </a:fld>
            <a:endParaRPr lang="de-DE" dirty="0"/>
          </a:p>
        </p:txBody>
      </p:sp>
    </p:spTree>
    <p:extLst>
      <p:ext uri="{BB962C8B-B14F-4D97-AF65-F5344CB8AC3E}">
        <p14:creationId xmlns:p14="http://schemas.microsoft.com/office/powerpoint/2010/main" val="322087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ln/>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lstStyle/>
          <a:p>
            <a:r>
              <a:rPr lang="en-US" b="1" dirty="0" smtClean="0">
                <a:solidFill>
                  <a:srgbClr val="002E8A"/>
                </a:solidFill>
              </a:rPr>
              <a:t>Dialog-model of communication</a:t>
            </a:r>
            <a:br>
              <a:rPr lang="en-US" b="1" dirty="0" smtClean="0">
                <a:solidFill>
                  <a:srgbClr val="002E8A"/>
                </a:solidFill>
              </a:rPr>
            </a:br>
            <a:r>
              <a:rPr lang="en-US" sz="1800" dirty="0" smtClean="0">
                <a:solidFill>
                  <a:srgbClr val="002E8A"/>
                </a:solidFill>
              </a:rPr>
              <a:t>see: </a:t>
            </a:r>
            <a:r>
              <a:rPr lang="en-US" sz="1800" dirty="0" smtClean="0"/>
              <a:t>2007 Guidelines for cooperative dream dialogues</a:t>
            </a:r>
            <a:br>
              <a:rPr lang="en-US" sz="1800" dirty="0" smtClean="0"/>
            </a:br>
            <a:r>
              <a:rPr lang="en-US" sz="1800" dirty="0" smtClean="0"/>
              <a:t>and 2007 </a:t>
            </a:r>
            <a:r>
              <a:rPr lang="en-US" sz="1800" dirty="0"/>
              <a:t>Matching dialogues using inner images</a:t>
            </a:r>
            <a:r>
              <a:rPr lang="de-DE" sz="1800" dirty="0"/>
              <a:t/>
            </a:r>
            <a:br>
              <a:rPr lang="de-DE" sz="1800" dirty="0"/>
            </a:br>
            <a:endParaRPr lang="en-US" sz="1800" dirty="0">
              <a:solidFill>
                <a:srgbClr val="002E8A"/>
              </a:solidFill>
            </a:endParaRPr>
          </a:p>
        </p:txBody>
      </p:sp>
      <p:sp>
        <p:nvSpPr>
          <p:cNvPr id="66563" name="Rectangle 3"/>
          <p:cNvSpPr>
            <a:spLocks noChangeArrowheads="1"/>
          </p:cNvSpPr>
          <p:nvPr/>
        </p:nvSpPr>
        <p:spPr bwMode="auto">
          <a:xfrm>
            <a:off x="1219200" y="1257301"/>
            <a:ext cx="7924800" cy="2033500"/>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endParaRPr lang="de-DE">
              <a:latin typeface="Arial" charset="0"/>
              <a:cs typeface="Arial" charset="0"/>
            </a:endParaRPr>
          </a:p>
          <a:p>
            <a:endParaRPr lang="de-DE"/>
          </a:p>
          <a:p>
            <a:endParaRPr lang="de-DE" i="1">
              <a:effectLst>
                <a:outerShdw blurRad="38100" dist="38100" dir="2700000" algn="tl">
                  <a:srgbClr val="FFFFFF"/>
                </a:outerShdw>
              </a:effectLst>
              <a:latin typeface="Arial" charset="0"/>
              <a:cs typeface="Arial" charset="0"/>
            </a:endParaRPr>
          </a:p>
          <a:p>
            <a:r>
              <a:rPr lang="de-DE"/>
              <a:t> </a:t>
            </a:r>
          </a:p>
          <a:p>
            <a:endParaRPr lang="de-DE"/>
          </a:p>
          <a:p>
            <a:endParaRPr lang="de-DE"/>
          </a:p>
          <a:p>
            <a:endParaRPr lang="de-DE"/>
          </a:p>
        </p:txBody>
      </p:sp>
      <p:sp>
        <p:nvSpPr>
          <p:cNvPr id="66568" name="Rectangle 8"/>
          <p:cNvSpPr>
            <a:spLocks noChangeArrowheads="1"/>
          </p:cNvSpPr>
          <p:nvPr/>
        </p:nvSpPr>
        <p:spPr bwMode="auto">
          <a:xfrm>
            <a:off x="3048000" y="1975247"/>
            <a:ext cx="9144000" cy="37150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endParaRPr lang="de-DE"/>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9" name="Bild 5"/>
          <p:cNvPicPr>
            <a:picLocks noGrp="1" noChangeAspect="1"/>
          </p:cNvPicPr>
          <p:nvPr>
            <p:ph sz="half" idx="1"/>
          </p:nvPr>
        </p:nvPicPr>
        <p:blipFill>
          <a:blip r:embed="rId4" cstate="email">
            <a:extLst>
              <a:ext uri="{28A0092B-C50C-407E-A947-70E740481C1C}">
                <a14:useLocalDpi xmlns:a14="http://schemas.microsoft.com/office/drawing/2010/main"/>
              </a:ext>
            </a:extLst>
          </a:blip>
          <a:srcRect/>
          <a:stretch>
            <a:fillRect/>
          </a:stretch>
        </p:blipFill>
        <p:spPr bwMode="auto">
          <a:xfrm>
            <a:off x="611187" y="1708150"/>
            <a:ext cx="7315200" cy="2706624"/>
          </a:xfrm>
          <a:prstGeom prst="rect">
            <a:avLst/>
          </a:prstGeom>
          <a:noFill/>
          <a:ln>
            <a:noFill/>
          </a:ln>
        </p:spPr>
      </p:pic>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18</a:t>
            </a:fld>
            <a:endParaRPr lang="de-DE" dirty="0"/>
          </a:p>
        </p:txBody>
      </p:sp>
    </p:spTree>
    <p:extLst>
      <p:ext uri="{BB962C8B-B14F-4D97-AF65-F5344CB8AC3E}">
        <p14:creationId xmlns:p14="http://schemas.microsoft.com/office/powerpoint/2010/main" val="210803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6" name="Rectangle 2"/>
          <p:cNvSpPr>
            <a:spLocks noChangeArrowheads="1"/>
          </p:cNvSpPr>
          <p:nvPr/>
        </p:nvSpPr>
        <p:spPr bwMode="auto">
          <a:xfrm>
            <a:off x="3124200" y="2514601"/>
            <a:ext cx="9144000" cy="37150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endParaRPr lang="de-DE"/>
          </a:p>
        </p:txBody>
      </p:sp>
      <p:sp>
        <p:nvSpPr>
          <p:cNvPr id="994307" name="Rectangle 3"/>
          <p:cNvSpPr>
            <a:spLocks noChangeArrowheads="1"/>
          </p:cNvSpPr>
          <p:nvPr/>
        </p:nvSpPr>
        <p:spPr bwMode="auto">
          <a:xfrm>
            <a:off x="0" y="1501380"/>
            <a:ext cx="9144000" cy="274138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994308" name="Rectangle 4"/>
          <p:cNvSpPr>
            <a:spLocks noChangeArrowheads="1"/>
          </p:cNvSpPr>
          <p:nvPr/>
        </p:nvSpPr>
        <p:spPr bwMode="auto">
          <a:xfrm>
            <a:off x="0" y="1501380"/>
            <a:ext cx="9144000" cy="586951"/>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3" name="Titel 2"/>
          <p:cNvSpPr>
            <a:spLocks noGrp="1"/>
          </p:cNvSpPr>
          <p:nvPr>
            <p:ph type="title"/>
          </p:nvPr>
        </p:nvSpPr>
        <p:spPr/>
        <p:txBody>
          <a:bodyPr/>
          <a:lstStyle/>
          <a:p>
            <a:r>
              <a:rPr lang="en-US" dirty="0">
                <a:solidFill>
                  <a:srgbClr val="002E8A"/>
                </a:solidFill>
              </a:rPr>
              <a:t>Culture of </a:t>
            </a:r>
            <a:r>
              <a:rPr lang="en-US" dirty="0" smtClean="0">
                <a:solidFill>
                  <a:srgbClr val="002E8A"/>
                </a:solidFill>
              </a:rPr>
              <a:t>dialogue</a:t>
            </a:r>
            <a:endParaRPr lang="de-DE" dirty="0"/>
          </a:p>
        </p:txBody>
      </p:sp>
      <p:sp>
        <p:nvSpPr>
          <p:cNvPr id="4" name="Inhaltsplatzhalter 3"/>
          <p:cNvSpPr>
            <a:spLocks noGrp="1"/>
          </p:cNvSpPr>
          <p:nvPr>
            <p:ph sz="half" idx="1"/>
          </p:nvPr>
        </p:nvSpPr>
        <p:spPr/>
        <p:txBody>
          <a:bodyPr/>
          <a:lstStyle/>
          <a:p>
            <a:pPr marL="342900" indent="-342900">
              <a:buFont typeface="+mj-lt"/>
              <a:buAutoNum type="arabicPeriod"/>
            </a:pPr>
            <a:r>
              <a:rPr lang="en-US" dirty="0">
                <a:solidFill>
                  <a:srgbClr val="002E8A"/>
                </a:solidFill>
                <a:latin typeface="Arial"/>
                <a:cs typeface="Arial"/>
              </a:rPr>
              <a:t>Understanding and Sharing and Creating reality ?</a:t>
            </a:r>
          </a:p>
          <a:p>
            <a:pPr marL="342900" indent="-342900">
              <a:buFont typeface="+mj-lt"/>
              <a:buAutoNum type="arabicPeriod"/>
            </a:pPr>
            <a:r>
              <a:rPr lang="en-US" dirty="0">
                <a:solidFill>
                  <a:srgbClr val="002E8A"/>
                </a:solidFill>
                <a:latin typeface="Arial"/>
                <a:cs typeface="Arial"/>
              </a:rPr>
              <a:t>Building a learning partnership on equal eye level</a:t>
            </a:r>
          </a:p>
          <a:p>
            <a:pPr marL="342900" indent="-342900">
              <a:buFont typeface="+mj-lt"/>
              <a:buAutoNum type="arabicPeriod"/>
            </a:pPr>
            <a:r>
              <a:rPr lang="en-US" dirty="0">
                <a:solidFill>
                  <a:srgbClr val="002E8A"/>
                </a:solidFill>
                <a:latin typeface="Arial"/>
                <a:cs typeface="Arial"/>
              </a:rPr>
              <a:t>Meeting each others’ realities!</a:t>
            </a:r>
          </a:p>
          <a:p>
            <a:pPr marL="342900" indent="-342900">
              <a:buFont typeface="+mj-lt"/>
              <a:buAutoNum type="arabicPeriod"/>
            </a:pPr>
            <a:r>
              <a:rPr lang="en-US" dirty="0">
                <a:solidFill>
                  <a:srgbClr val="002E8A"/>
                </a:solidFill>
                <a:latin typeface="Arial"/>
                <a:cs typeface="Arial"/>
              </a:rPr>
              <a:t>Helping each other to understand the realities involved. </a:t>
            </a:r>
          </a:p>
          <a:p>
            <a:pPr marL="342900" indent="-342900">
              <a:buFont typeface="+mj-lt"/>
              <a:buAutoNum type="arabicPeriod"/>
            </a:pPr>
            <a:r>
              <a:rPr lang="en-US" dirty="0">
                <a:solidFill>
                  <a:srgbClr val="002E8A"/>
                </a:solidFill>
                <a:latin typeface="Arial"/>
                <a:cs typeface="Arial"/>
              </a:rPr>
              <a:t>Experimenting with creating realities here and now-</a:t>
            </a:r>
          </a:p>
          <a:p>
            <a:pPr marL="342900" indent="-342900">
              <a:buFont typeface="+mj-lt"/>
              <a:buAutoNum type="arabicPeriod"/>
            </a:pPr>
            <a:r>
              <a:rPr lang="en-US" dirty="0">
                <a:solidFill>
                  <a:srgbClr val="002E8A"/>
                </a:solidFill>
                <a:latin typeface="Arial"/>
                <a:cs typeface="Arial"/>
              </a:rPr>
              <a:t>Experimenting with creating </a:t>
            </a:r>
            <a:r>
              <a:rPr lang="en-US" dirty="0" smtClean="0">
                <a:solidFill>
                  <a:srgbClr val="002E8A"/>
                </a:solidFill>
                <a:latin typeface="Arial"/>
                <a:cs typeface="Arial"/>
              </a:rPr>
              <a:t>realities</a:t>
            </a:r>
            <a:br>
              <a:rPr lang="en-US" dirty="0" smtClean="0">
                <a:solidFill>
                  <a:srgbClr val="002E8A"/>
                </a:solidFill>
                <a:latin typeface="Arial"/>
                <a:cs typeface="Arial"/>
              </a:rPr>
            </a:br>
            <a:r>
              <a:rPr lang="en-US" dirty="0" smtClean="0">
                <a:solidFill>
                  <a:srgbClr val="002E8A"/>
                </a:solidFill>
                <a:latin typeface="Arial"/>
                <a:cs typeface="Arial"/>
              </a:rPr>
              <a:t>for </a:t>
            </a:r>
            <a:r>
              <a:rPr lang="en-US" dirty="0">
                <a:solidFill>
                  <a:srgbClr val="002E8A"/>
                </a:solidFill>
                <a:latin typeface="Arial"/>
                <a:cs typeface="Arial"/>
              </a:rPr>
              <a:t>there and then.</a:t>
            </a:r>
          </a:p>
          <a:p>
            <a:pPr marL="342900" indent="-342900">
              <a:buFont typeface="+mj-lt"/>
              <a:buAutoNum type="arabicPeriod"/>
            </a:pPr>
            <a:endParaRPr lang="de-DE" dirty="0"/>
          </a:p>
        </p:txBody>
      </p:sp>
      <p:sp>
        <p:nvSpPr>
          <p:cNvPr id="8" name="Textfeld 7"/>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5" name="Foliennummernplatzhalter 4"/>
          <p:cNvSpPr>
            <a:spLocks noGrp="1"/>
          </p:cNvSpPr>
          <p:nvPr>
            <p:ph type="sldNum" sz="quarter" idx="17"/>
          </p:nvPr>
        </p:nvSpPr>
        <p:spPr/>
        <p:txBody>
          <a:bodyPr/>
          <a:lstStyle/>
          <a:p>
            <a:r>
              <a:rPr lang="de-DE" smtClean="0"/>
              <a:t> Page </a:t>
            </a:r>
            <a:fld id="{895CD297-5E7D-4FCF-9578-B701FA8456D1}" type="slidenum">
              <a:rPr lang="de-DE" smtClean="0"/>
              <a:pPr/>
              <a:t>19</a:t>
            </a:fld>
            <a:endParaRPr lang="de-DE" dirty="0"/>
          </a:p>
        </p:txBody>
      </p:sp>
    </p:spTree>
    <p:extLst>
      <p:ext uri="{BB962C8B-B14F-4D97-AF65-F5344CB8AC3E}">
        <p14:creationId xmlns:p14="http://schemas.microsoft.com/office/powerpoint/2010/main" val="2642819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el 2"/>
          <p:cNvSpPr>
            <a:spLocks noGrp="1"/>
          </p:cNvSpPr>
          <p:nvPr>
            <p:ph type="title"/>
          </p:nvPr>
        </p:nvSpPr>
        <p:spPr>
          <a:xfrm>
            <a:off x="251520" y="411511"/>
            <a:ext cx="4104258" cy="3024683"/>
          </a:xfrm>
        </p:spPr>
        <p:txBody>
          <a:bodyPr/>
          <a:lstStyle/>
          <a:p>
            <a:r>
              <a:rPr lang="en-US" dirty="0" smtClean="0"/>
              <a:t>Culture emerges from culture and examples set the stage. </a:t>
            </a:r>
            <a:br>
              <a:rPr lang="en-US" dirty="0" smtClean="0"/>
            </a:br>
            <a:r>
              <a:rPr lang="en-US" dirty="0" smtClean="0"/>
              <a:t>isb-i.eu</a:t>
            </a:r>
          </a:p>
        </p:txBody>
      </p:sp>
      <p:sp>
        <p:nvSpPr>
          <p:cNvPr id="3" name="Textfeld 2"/>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Tree>
    <p:extLst>
      <p:ext uri="{BB962C8B-B14F-4D97-AF65-F5344CB8AC3E}">
        <p14:creationId xmlns:p14="http://schemas.microsoft.com/office/powerpoint/2010/main" val="3540220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8"/>
          <p:cNvPicPr>
            <a:picLocks noGrp="1" noChangeAspect="1"/>
          </p:cNvPicPr>
          <p:nvPr>
            <p:ph type="pic" sz="quarter" idx="13"/>
          </p:nvPr>
        </p:nvPicPr>
        <p:blipFill>
          <a:blip r:embed="rId2"/>
          <a:srcRect/>
          <a:stretch>
            <a:fillRect/>
          </a:stretch>
        </p:blipFill>
        <p:spPr/>
      </p:pic>
      <p:sp>
        <p:nvSpPr>
          <p:cNvPr id="2" name="Titel 1"/>
          <p:cNvSpPr>
            <a:spLocks noGrp="1"/>
          </p:cNvSpPr>
          <p:nvPr>
            <p:ph type="title"/>
          </p:nvPr>
        </p:nvSpPr>
        <p:spPr>
          <a:xfrm>
            <a:off x="179512" y="2427734"/>
            <a:ext cx="6840537" cy="3240088"/>
          </a:xfrm>
        </p:spPr>
        <p:txBody>
          <a:bodyPr/>
          <a:lstStyle/>
          <a:p>
            <a:r>
              <a:rPr lang="en-US" dirty="0" smtClean="0">
                <a:solidFill>
                  <a:srgbClr val="002E8A"/>
                </a:solidFill>
              </a:rPr>
              <a:t>5. Sharing responsibility</a:t>
            </a:r>
            <a:r>
              <a:rPr lang="en-US" dirty="0" smtClean="0">
                <a:solidFill>
                  <a:srgbClr val="002E8A"/>
                </a:solidFill>
                <a:latin typeface="Arial"/>
              </a:rPr>
              <a:t/>
            </a:r>
            <a:br>
              <a:rPr lang="en-US" dirty="0" smtClean="0">
                <a:solidFill>
                  <a:srgbClr val="002E8A"/>
                </a:solidFill>
                <a:latin typeface="Arial"/>
              </a:rPr>
            </a:br>
            <a:r>
              <a:rPr lang="en-US" dirty="0" smtClean="0">
                <a:solidFill>
                  <a:srgbClr val="002E8A"/>
                </a:solidFill>
                <a:latin typeface="Arial"/>
              </a:rPr>
              <a:t/>
            </a:r>
            <a:br>
              <a:rPr lang="en-US" dirty="0" smtClean="0">
                <a:solidFill>
                  <a:srgbClr val="002E8A"/>
                </a:solidFill>
                <a:latin typeface="Arial"/>
              </a:rPr>
            </a:br>
            <a:r>
              <a:rPr lang="en-US" sz="2400" dirty="0" smtClean="0">
                <a:solidFill>
                  <a:schemeClr val="tx2">
                    <a:lumMod val="60000"/>
                    <a:lumOff val="40000"/>
                  </a:schemeClr>
                </a:solidFill>
              </a:rPr>
              <a:t>2005 </a:t>
            </a:r>
            <a:r>
              <a:rPr lang="en-US" sz="2400" dirty="0">
                <a:solidFill>
                  <a:schemeClr val="tx2">
                    <a:lumMod val="60000"/>
                    <a:lumOff val="40000"/>
                  </a:schemeClr>
                </a:solidFill>
              </a:rPr>
              <a:t>- </a:t>
            </a:r>
            <a:r>
              <a:rPr lang="en-US" sz="2400" dirty="0" smtClean="0">
                <a:solidFill>
                  <a:schemeClr val="tx2">
                    <a:lumMod val="60000"/>
                    <a:lumOff val="40000"/>
                  </a:schemeClr>
                </a:solidFill>
              </a:rPr>
              <a:t>with </a:t>
            </a:r>
            <a:r>
              <a:rPr lang="en-US" sz="2400" dirty="0">
                <a:solidFill>
                  <a:schemeClr val="tx2">
                    <a:lumMod val="60000"/>
                    <a:lumOff val="40000"/>
                  </a:schemeClr>
                </a:solidFill>
              </a:rPr>
              <a:t>Arnold Messmer: On the Way to a Culture of Responsibility in </a:t>
            </a:r>
            <a:r>
              <a:rPr lang="en-US" sz="2400" dirty="0" smtClean="0">
                <a:solidFill>
                  <a:schemeClr val="tx2">
                    <a:lumMod val="60000"/>
                    <a:lumOff val="40000"/>
                  </a:schemeClr>
                </a:solidFill>
              </a:rPr>
              <a:t>Organizations</a:t>
            </a:r>
            <a:r>
              <a:rPr lang="de-DE" sz="2400" dirty="0">
                <a:solidFill>
                  <a:schemeClr val="tx2">
                    <a:lumMod val="60000"/>
                    <a:lumOff val="40000"/>
                  </a:schemeClr>
                </a:solidFill>
              </a:rPr>
              <a:t/>
            </a:r>
            <a:br>
              <a:rPr lang="de-DE" sz="2400" dirty="0">
                <a:solidFill>
                  <a:schemeClr val="tx2">
                    <a:lumMod val="60000"/>
                    <a:lumOff val="40000"/>
                  </a:schemeClr>
                </a:solidFill>
              </a:rPr>
            </a:br>
            <a:r>
              <a:rPr lang="en-US" sz="2400" dirty="0" smtClean="0">
                <a:solidFill>
                  <a:srgbClr val="002E8A"/>
                </a:solidFill>
                <a:latin typeface="Arial"/>
              </a:rPr>
              <a:t>Video:</a:t>
            </a:r>
            <a:r>
              <a:rPr lang="en-US" dirty="0" smtClean="0">
                <a:solidFill>
                  <a:srgbClr val="002E8A"/>
                </a:solidFill>
                <a:latin typeface="Arial"/>
              </a:rPr>
              <a:t/>
            </a:r>
            <a:br>
              <a:rPr lang="en-US" dirty="0" smtClean="0">
                <a:solidFill>
                  <a:srgbClr val="002E8A"/>
                </a:solidFill>
                <a:latin typeface="Arial"/>
              </a:rPr>
            </a:br>
            <a:r>
              <a:rPr lang="en-US" sz="1600" dirty="0" smtClean="0">
                <a:solidFill>
                  <a:srgbClr val="002E8A"/>
                </a:solidFill>
                <a:latin typeface="Arial"/>
                <a:hlinkClick r:id="rId3"/>
              </a:rPr>
              <a:t>https://www.youtube.com/watch?v=QUyTJTrc23U&amp;list=PLUEMue3IhakeLRHg7BMNR-Gx8jCXtgYb5&amp;index=7</a:t>
            </a:r>
            <a:r>
              <a:rPr lang="en-US" sz="1600" dirty="0" smtClean="0">
                <a:solidFill>
                  <a:srgbClr val="002E8A"/>
                </a:solidFill>
                <a:latin typeface="Arial"/>
              </a:rPr>
              <a:t> </a:t>
            </a:r>
            <a:r>
              <a:rPr lang="en-US" sz="1600" dirty="0" smtClean="0">
                <a:solidFill>
                  <a:srgbClr val="002E8A"/>
                </a:solidFill>
              </a:rPr>
              <a:t/>
            </a:r>
            <a:br>
              <a:rPr lang="en-US" sz="1600" dirty="0" smtClean="0">
                <a:solidFill>
                  <a:srgbClr val="002E8A"/>
                </a:solidFill>
              </a:rPr>
            </a:br>
            <a:r>
              <a:rPr lang="de-DE" sz="1600" noProof="1" smtClean="0"/>
              <a:t/>
            </a:r>
            <a:br>
              <a:rPr lang="de-DE" sz="1600" noProof="1" smtClean="0"/>
            </a:br>
            <a:r>
              <a:rPr lang="de-DE" sz="800" noProof="1" smtClean="0"/>
              <a:t/>
            </a:r>
            <a:br>
              <a:rPr lang="de-DE" sz="800" noProof="1" smtClean="0"/>
            </a:br>
            <a:endParaRPr lang="de-DE" dirty="0"/>
          </a:p>
        </p:txBody>
      </p:sp>
      <p:sp>
        <p:nvSpPr>
          <p:cNvPr id="5" name="Untertitel 4"/>
          <p:cNvSpPr>
            <a:spLocks noGrp="1"/>
          </p:cNvSpPr>
          <p:nvPr>
            <p:ph type="subTitle" idx="1"/>
          </p:nvPr>
        </p:nvSpPr>
        <p:spPr/>
        <p:txBody>
          <a:bodyPr/>
          <a:lstStyle/>
          <a:p>
            <a:r>
              <a:rPr lang="de-DE" dirty="0" smtClean="0"/>
              <a:t>Dr. Bernd Schmid</a:t>
            </a:r>
          </a:p>
        </p:txBody>
      </p:sp>
      <p:pic>
        <p:nvPicPr>
          <p:cNvPr id="13" name="Bild 1" descr="by-1.png"/>
          <p:cNvPicPr>
            <a:picLocks/>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37421" y="4731991"/>
            <a:ext cx="490964" cy="171777"/>
          </a:xfrm>
          <a:prstGeom prst="rect">
            <a:avLst/>
          </a:prstGeom>
          <a:noFill/>
          <a:ln w="9525">
            <a:noFill/>
            <a:miter lim="800000"/>
            <a:headEnd/>
            <a:tailEnd/>
          </a:ln>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2"/>
          </p:nvPr>
        </p:nvSpPr>
        <p:spPr/>
        <p:txBody>
          <a:bodyPr/>
          <a:lstStyle/>
          <a:p>
            <a:r>
              <a:rPr lang="de-DE" smtClean="0"/>
              <a:t> Page </a:t>
            </a:r>
            <a:fld id="{895CD297-5E7D-4FCF-9578-B701FA8456D1}" type="slidenum">
              <a:rPr lang="de-DE" smtClean="0"/>
              <a:pPr/>
              <a:t>20</a:t>
            </a:fld>
            <a:endParaRPr lang="de-DE" dirty="0"/>
          </a:p>
        </p:txBody>
      </p:sp>
    </p:spTree>
    <p:extLst>
      <p:ext uri="{BB962C8B-B14F-4D97-AF65-F5344CB8AC3E}">
        <p14:creationId xmlns:p14="http://schemas.microsoft.com/office/powerpoint/2010/main" val="36886140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dirty="0" smtClean="0"/>
              <a:t>The four Dimensions of </a:t>
            </a:r>
            <a:br>
              <a:rPr lang="en-US" dirty="0" smtClean="0"/>
            </a:br>
            <a:r>
              <a:rPr lang="en-US" dirty="0" smtClean="0"/>
              <a:t>a Responsibility System</a:t>
            </a:r>
            <a:endParaRPr lang="en-US"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2" descr="VierDimensionenEinesVerantwortungssystems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541429" y="1708150"/>
            <a:ext cx="4980054"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21</a:t>
            </a:fld>
            <a:endParaRPr lang="de-DE" dirty="0"/>
          </a:p>
        </p:txBody>
      </p:sp>
    </p:spTree>
    <p:extLst>
      <p:ext uri="{BB962C8B-B14F-4D97-AF65-F5344CB8AC3E}">
        <p14:creationId xmlns:p14="http://schemas.microsoft.com/office/powerpoint/2010/main" val="2118949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dirty="0" smtClean="0"/>
              <a:t>Complementary Responsibility in Organizations</a:t>
            </a:r>
            <a:endParaRPr lang="en-US"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4" descr="KomplementäreVerantwortungInOrganisationen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551113" y="1708150"/>
            <a:ext cx="4960686"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22</a:t>
            </a:fld>
            <a:endParaRPr lang="de-DE" dirty="0"/>
          </a:p>
        </p:txBody>
      </p:sp>
    </p:spTree>
    <p:extLst>
      <p:ext uri="{BB962C8B-B14F-4D97-AF65-F5344CB8AC3E}">
        <p14:creationId xmlns:p14="http://schemas.microsoft.com/office/powerpoint/2010/main" val="283898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pPr defTabSz="389522"/>
            <a:r>
              <a:rPr lang="en-US" dirty="0" smtClean="0">
                <a:latin typeface="AkkuratStd"/>
                <a:cs typeface="AkkuratStd"/>
              </a:rPr>
              <a:t>Responsibility and Team</a:t>
            </a:r>
            <a:br>
              <a:rPr lang="en-US" dirty="0" smtClean="0">
                <a:latin typeface="AkkuratStd"/>
                <a:cs typeface="AkkuratStd"/>
              </a:rPr>
            </a:br>
            <a:r>
              <a:rPr lang="en-US" sz="1400" dirty="0">
                <a:solidFill>
                  <a:srgbClr val="558ED5"/>
                </a:solidFill>
              </a:rPr>
              <a:t>See: 2016 Going from Group Dynamics to Team Culture - Changing Dimensions</a:t>
            </a:r>
            <a:r>
              <a:rPr lang="de-DE" sz="1400" dirty="0">
                <a:solidFill>
                  <a:srgbClr val="558ED5"/>
                </a:solidFill>
              </a:rPr>
              <a:t/>
            </a:r>
            <a:br>
              <a:rPr lang="de-DE" sz="1400" dirty="0">
                <a:solidFill>
                  <a:srgbClr val="558ED5"/>
                </a:solidFill>
              </a:rPr>
            </a:br>
            <a:r>
              <a:rPr lang="en-US" sz="3600" dirty="0" smtClean="0">
                <a:latin typeface="Arial"/>
                <a:cs typeface="Arial"/>
              </a:rPr>
              <a:t/>
            </a:r>
            <a:br>
              <a:rPr lang="en-US" sz="3600" dirty="0" smtClean="0">
                <a:latin typeface="Arial"/>
                <a:cs typeface="Arial"/>
              </a:rPr>
            </a:br>
            <a:r>
              <a:rPr lang="en-US" sz="3600" dirty="0" smtClean="0">
                <a:latin typeface="Arial"/>
                <a:cs typeface="Arial"/>
              </a:rPr>
              <a:t/>
            </a:r>
            <a:br>
              <a:rPr lang="en-US" sz="3600" dirty="0" smtClean="0">
                <a:latin typeface="Arial"/>
                <a:cs typeface="Arial"/>
              </a:rPr>
            </a:br>
            <a:r>
              <a:rPr lang="en-US" sz="3600" dirty="0" smtClean="0">
                <a:latin typeface="Arial"/>
                <a:cs typeface="Arial"/>
              </a:rPr>
              <a:t> </a:t>
            </a:r>
            <a:br>
              <a:rPr lang="en-US" sz="3600" dirty="0" smtClean="0">
                <a:latin typeface="Arial"/>
                <a:cs typeface="Arial"/>
              </a:rPr>
            </a:br>
            <a:r>
              <a:rPr lang="en-US" dirty="0">
                <a:latin typeface="Calibri"/>
              </a:rPr>
              <a:t/>
            </a:r>
            <a:br>
              <a:rPr lang="en-US" dirty="0">
                <a:latin typeface="Calibri"/>
              </a:rPr>
            </a:br>
            <a:endParaRPr lang="en-US" dirty="0"/>
          </a:p>
        </p:txBody>
      </p:sp>
      <p:sp>
        <p:nvSpPr>
          <p:cNvPr id="4" name="Textplatzhalter 3"/>
          <p:cNvSpPr>
            <a:spLocks noGrp="1"/>
          </p:cNvSpPr>
          <p:nvPr>
            <p:ph type="body" sz="quarter" idx="17"/>
          </p:nvPr>
        </p:nvSpPr>
        <p:spPr/>
        <p:txBody>
          <a:bodyPr/>
          <a:lstStyle/>
          <a:p>
            <a:pPr defTabSz="389522"/>
            <a:r>
              <a:rPr lang="en-US" sz="2000" dirty="0">
                <a:latin typeface="Arial"/>
                <a:cs typeface="Arial"/>
              </a:rPr>
              <a:t>Team = Those who  share responsibility</a:t>
            </a:r>
            <a:endParaRPr lang="en-US" sz="2000" dirty="0">
              <a:solidFill>
                <a:srgbClr val="575984"/>
              </a:solidFill>
              <a:latin typeface="Arial"/>
              <a:cs typeface="Arial"/>
            </a:endParaRPr>
          </a:p>
          <a:p>
            <a:pPr defTabSz="389522"/>
            <a:endParaRPr lang="en-US" dirty="0">
              <a:latin typeface="Calibri"/>
            </a:endParaRPr>
          </a:p>
          <a:p>
            <a:pPr defTabSz="389522"/>
            <a:r>
              <a:rPr lang="en-US" dirty="0">
                <a:latin typeface="Calibri"/>
              </a:rPr>
              <a:t>Team is horizontal </a:t>
            </a:r>
          </a:p>
          <a:p>
            <a:pPr defTabSz="389522"/>
            <a:r>
              <a:rPr lang="en-US" dirty="0">
                <a:latin typeface="Calibri"/>
              </a:rPr>
              <a:t>and vertical</a:t>
            </a:r>
          </a:p>
          <a:p>
            <a:pPr defTabSz="389522"/>
            <a:r>
              <a:rPr lang="en-US" dirty="0">
                <a:latin typeface="Calibri"/>
                <a:sym typeface="Wingdings"/>
              </a:rPr>
              <a:t></a:t>
            </a:r>
            <a:r>
              <a:rPr lang="en-US" dirty="0">
                <a:latin typeface="Calibri"/>
              </a:rPr>
              <a:t>Leaders are </a:t>
            </a:r>
          </a:p>
          <a:p>
            <a:pPr defTabSz="389522"/>
            <a:r>
              <a:rPr lang="en-US" dirty="0">
                <a:latin typeface="Calibri"/>
              </a:rPr>
              <a:t>within  their roles </a:t>
            </a:r>
          </a:p>
          <a:p>
            <a:pPr defTabSz="389522"/>
            <a:r>
              <a:rPr lang="en-US" dirty="0">
                <a:latin typeface="Calibri"/>
              </a:rPr>
              <a:t>part of </a:t>
            </a:r>
            <a:r>
              <a:rPr lang="en-US" dirty="0" smtClean="0">
                <a:latin typeface="Calibri"/>
              </a:rPr>
              <a:t>team</a:t>
            </a:r>
            <a:endParaRPr lang="de-DE"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9" name="Picture 2" descr="C:\Users\Praktikant\Downloads\Zeichenfläche 1.jpg"/>
          <p:cNvPicPr>
            <a:picLocks noGrp="1" noChangeAspect="1" noChangeArrowheads="1"/>
          </p:cNvPicPr>
          <p:nvPr>
            <p:ph sz="quarter" idx="4"/>
          </p:nvPr>
        </p:nvPicPr>
        <p:blipFill>
          <a:blip r:embed="rId3" cstate="screen">
            <a:extLst>
              <a:ext uri="{28A0092B-C50C-407E-A947-70E740481C1C}">
                <a14:useLocalDpi xmlns:a14="http://schemas.microsoft.com/office/drawing/2010/main"/>
              </a:ext>
            </a:extLst>
          </a:blip>
          <a:srcRect/>
          <a:stretch>
            <a:fillRect/>
          </a:stretch>
        </p:blipFill>
        <p:spPr bwMode="auto">
          <a:xfrm>
            <a:off x="2700338" y="1744399"/>
            <a:ext cx="4751387" cy="3167590"/>
          </a:xfrm>
          <a:prstGeom prst="rect">
            <a:avLst/>
          </a:prstGeom>
          <a:noFill/>
          <a:extLst>
            <a:ext uri="{909E8E84-426E-40DD-AFC4-6F175D3DCCD1}">
              <a14:hiddenFill xmlns:a14="http://schemas.microsoft.com/office/drawing/2010/main">
                <a:solidFill>
                  <a:srgbClr val="FFFFFF"/>
                </a:solidFill>
              </a14:hiddenFill>
            </a:ext>
          </a:extLst>
        </p:spPr>
      </p:pic>
      <p:sp>
        <p:nvSpPr>
          <p:cNvPr id="7" name="Foliennummernplatzhalter 6"/>
          <p:cNvSpPr>
            <a:spLocks noGrp="1"/>
          </p:cNvSpPr>
          <p:nvPr>
            <p:ph type="sldNum" sz="quarter" idx="16"/>
          </p:nvPr>
        </p:nvSpPr>
        <p:spPr/>
        <p:txBody>
          <a:bodyPr/>
          <a:lstStyle/>
          <a:p>
            <a:r>
              <a:rPr lang="de-DE" smtClean="0"/>
              <a:t> Page </a:t>
            </a:r>
            <a:fld id="{895CD297-5E7D-4FCF-9578-B701FA8456D1}" type="slidenum">
              <a:rPr lang="de-DE" smtClean="0"/>
              <a:pPr/>
              <a:t>23</a:t>
            </a:fld>
            <a:endParaRPr lang="de-DE" dirty="0"/>
          </a:p>
        </p:txBody>
      </p:sp>
    </p:spTree>
    <p:extLst>
      <p:ext uri="{BB962C8B-B14F-4D97-AF65-F5344CB8AC3E}">
        <p14:creationId xmlns:p14="http://schemas.microsoft.com/office/powerpoint/2010/main" val="1553996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dirty="0" smtClean="0"/>
              <a:t>Team coaching triangle</a:t>
            </a:r>
            <a:endParaRPr lang="en-US"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2" descr="DesigndreieckFürTeamcoaching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493610" y="1708150"/>
            <a:ext cx="5075693"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24</a:t>
            </a:fld>
            <a:endParaRPr lang="de-DE" dirty="0"/>
          </a:p>
        </p:txBody>
      </p:sp>
    </p:spTree>
    <p:extLst>
      <p:ext uri="{BB962C8B-B14F-4D97-AF65-F5344CB8AC3E}">
        <p14:creationId xmlns:p14="http://schemas.microsoft.com/office/powerpoint/2010/main" val="1873674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Dysfunctional symbiosis</a:t>
            </a:r>
            <a:endParaRPr lang="en-US" dirty="0"/>
          </a:p>
        </p:txBody>
      </p:sp>
      <p:sp>
        <p:nvSpPr>
          <p:cNvPr id="3" name="Inhaltsplatzhalter 2"/>
          <p:cNvSpPr>
            <a:spLocks noGrp="1"/>
          </p:cNvSpPr>
          <p:nvPr>
            <p:ph sz="half" idx="1"/>
          </p:nvPr>
        </p:nvSpPr>
        <p:spPr/>
        <p:txBody>
          <a:bodyPr>
            <a:normAutofit/>
          </a:bodyPr>
          <a:lstStyle/>
          <a:p>
            <a:r>
              <a:rPr lang="en-US" sz="2000" dirty="0" smtClean="0"/>
              <a:t>Dysfunctional symbiotic relationships</a:t>
            </a:r>
          </a:p>
          <a:p>
            <a:pPr marL="285750" indent="-285750">
              <a:buFont typeface="Wingdings" panose="05000000000000000000" pitchFamily="2" charset="2"/>
              <a:buChar char="§"/>
            </a:pPr>
            <a:endParaRPr lang="en-US" sz="2000" dirty="0" smtClean="0"/>
          </a:p>
          <a:p>
            <a:pPr marL="285750" indent="-285750">
              <a:buFont typeface="Wingdings" panose="05000000000000000000" pitchFamily="2" charset="2"/>
              <a:buChar char="§"/>
            </a:pPr>
            <a:r>
              <a:rPr lang="en-US" sz="2000" dirty="0" smtClean="0"/>
              <a:t>Responsibility is not taken </a:t>
            </a:r>
          </a:p>
          <a:p>
            <a:pPr marL="285750" indent="-285750">
              <a:buFont typeface="Wingdings" panose="05000000000000000000" pitchFamily="2" charset="2"/>
              <a:buChar char="§"/>
            </a:pPr>
            <a:r>
              <a:rPr lang="en-US" sz="2000" dirty="0" smtClean="0"/>
              <a:t>Responsibility is shifted </a:t>
            </a:r>
          </a:p>
          <a:p>
            <a:pPr marL="285750" indent="-285750">
              <a:buFont typeface="Wingdings" panose="05000000000000000000" pitchFamily="2" charset="2"/>
              <a:buChar char="§"/>
            </a:pPr>
            <a:r>
              <a:rPr lang="en-US" sz="2000" dirty="0" smtClean="0"/>
              <a:t>Discomfort from missing responsibility is shifted  </a:t>
            </a:r>
          </a:p>
          <a:p>
            <a:pPr marL="285750" indent="-285750">
              <a:buFont typeface="Wingdings" panose="05000000000000000000" pitchFamily="2" charset="2"/>
              <a:buChar char="§"/>
            </a:pPr>
            <a:r>
              <a:rPr lang="en-US" sz="2000" dirty="0" smtClean="0"/>
              <a:t>potentials for better responsibility are</a:t>
            </a:r>
            <a:br>
              <a:rPr lang="en-US" sz="2000" dirty="0" smtClean="0"/>
            </a:br>
            <a:r>
              <a:rPr lang="en-US" sz="2000" dirty="0" smtClean="0"/>
              <a:t>not activated or not developed</a:t>
            </a:r>
            <a:endParaRPr lang="en-US" sz="20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25</a:t>
            </a:fld>
            <a:endParaRPr lang="de-DE" dirty="0"/>
          </a:p>
        </p:txBody>
      </p:sp>
    </p:spTree>
    <p:extLst>
      <p:ext uri="{BB962C8B-B14F-4D97-AF65-F5344CB8AC3E}">
        <p14:creationId xmlns:p14="http://schemas.microsoft.com/office/powerpoint/2010/main" val="2402597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dirty="0" smtClean="0"/>
              <a:t>Organizations as system </a:t>
            </a:r>
            <a:br>
              <a:rPr lang="en-US" dirty="0" smtClean="0"/>
            </a:br>
            <a:r>
              <a:rPr lang="en-US" dirty="0" smtClean="0"/>
              <a:t>of Responsibilities</a:t>
            </a:r>
            <a:endParaRPr lang="en-US" dirty="0"/>
          </a:p>
        </p:txBody>
      </p:sp>
      <p:sp>
        <p:nvSpPr>
          <p:cNvPr id="3" name="Inhaltsplatzhalter 2"/>
          <p:cNvSpPr>
            <a:spLocks noGrp="1"/>
          </p:cNvSpPr>
          <p:nvPr>
            <p:ph sz="half" idx="1"/>
          </p:nvPr>
        </p:nvSpPr>
        <p:spPr/>
        <p:txBody>
          <a:bodyPr/>
          <a:lstStyle/>
          <a:p>
            <a:pPr marL="457176" indent="-457176" defTabSz="389602">
              <a:buFont typeface="+mj-lt"/>
              <a:buAutoNum type="arabicPeriod"/>
            </a:pPr>
            <a:r>
              <a:rPr lang="en-US" sz="2400" dirty="0">
                <a:latin typeface="Calibri"/>
              </a:rPr>
              <a:t>Organization as a system of complementary responsibilities</a:t>
            </a:r>
          </a:p>
          <a:p>
            <a:pPr marL="457176" indent="-457176" defTabSz="389602">
              <a:buFont typeface="+mj-lt"/>
              <a:buAutoNum type="arabicPeriod"/>
            </a:pPr>
            <a:r>
              <a:rPr lang="en-US" sz="2400" dirty="0">
                <a:latin typeface="Calibri"/>
              </a:rPr>
              <a:t>Each role and relationship is part of a whole system of responsibilities</a:t>
            </a:r>
          </a:p>
          <a:p>
            <a:pPr marL="457176" indent="-457176" defTabSz="389602">
              <a:buFont typeface="+mj-lt"/>
              <a:buAutoNum type="arabicPeriod"/>
            </a:pPr>
            <a:r>
              <a:rPr lang="en-US" sz="2400" dirty="0">
                <a:latin typeface="Calibri"/>
              </a:rPr>
              <a:t>To be cultured through dialogue, day-by-day</a:t>
            </a:r>
          </a:p>
          <a:p>
            <a:pPr marL="457176" indent="-457176" defTabSz="389602">
              <a:buFont typeface="+mj-lt"/>
              <a:buAutoNum type="arabicPeriod"/>
            </a:pPr>
            <a:r>
              <a:rPr lang="en-US" sz="2400" dirty="0">
                <a:latin typeface="Calibri"/>
              </a:rPr>
              <a:t>Contracted behavior, attitude and competence</a:t>
            </a:r>
          </a:p>
          <a:p>
            <a:pPr marL="0" indent="0" defTabSz="389602">
              <a:buNone/>
            </a:pPr>
            <a:endParaRPr lang="en-US" sz="2400" dirty="0">
              <a:latin typeface="Calibri"/>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26</a:t>
            </a:fld>
            <a:endParaRPr lang="de-DE" dirty="0"/>
          </a:p>
        </p:txBody>
      </p:sp>
    </p:spTree>
    <p:extLst>
      <p:ext uri="{BB962C8B-B14F-4D97-AF65-F5344CB8AC3E}">
        <p14:creationId xmlns:p14="http://schemas.microsoft.com/office/powerpoint/2010/main" val="3940623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8"/>
          <p:cNvPicPr>
            <a:picLocks noGrp="1" noChangeAspect="1"/>
          </p:cNvPicPr>
          <p:nvPr>
            <p:ph type="pic" sz="quarter" idx="13"/>
          </p:nvPr>
        </p:nvPicPr>
        <p:blipFill>
          <a:blip r:embed="rId2"/>
          <a:srcRect/>
          <a:stretch>
            <a:fillRect/>
          </a:stretch>
        </p:blipFill>
        <p:spPr/>
      </p:pic>
      <p:sp>
        <p:nvSpPr>
          <p:cNvPr id="2" name="Titel 1"/>
          <p:cNvSpPr>
            <a:spLocks noGrp="1"/>
          </p:cNvSpPr>
          <p:nvPr>
            <p:ph type="title"/>
          </p:nvPr>
        </p:nvSpPr>
        <p:spPr>
          <a:xfrm>
            <a:off x="-540568" y="2211710"/>
            <a:ext cx="6840537" cy="3240088"/>
          </a:xfrm>
        </p:spPr>
        <p:txBody>
          <a:bodyPr/>
          <a:lstStyle/>
          <a:p>
            <a:r>
              <a:rPr lang="en-US" dirty="0" smtClean="0">
                <a:solidFill>
                  <a:srgbClr val="002E8A"/>
                </a:solidFill>
              </a:rPr>
              <a:t>6. Sharing learning </a:t>
            </a:r>
            <a:br>
              <a:rPr lang="en-US" dirty="0" smtClean="0">
                <a:solidFill>
                  <a:srgbClr val="002E8A"/>
                </a:solidFill>
              </a:rPr>
            </a:br>
            <a:r>
              <a:rPr lang="en-US" dirty="0" smtClean="0">
                <a:solidFill>
                  <a:srgbClr val="002E8A"/>
                </a:solidFill>
              </a:rPr>
              <a:t>      and competence</a:t>
            </a:r>
            <a:br>
              <a:rPr lang="en-US" dirty="0" smtClean="0">
                <a:solidFill>
                  <a:srgbClr val="002E8A"/>
                </a:solidFill>
              </a:rPr>
            </a:br>
            <a:r>
              <a:rPr lang="en-US" dirty="0" smtClean="0">
                <a:solidFill>
                  <a:srgbClr val="002E8A"/>
                </a:solidFill>
              </a:rPr>
              <a:t/>
            </a:r>
            <a:br>
              <a:rPr lang="en-US" dirty="0" smtClean="0">
                <a:solidFill>
                  <a:srgbClr val="002E8A"/>
                </a:solidFill>
              </a:rPr>
            </a:br>
            <a:r>
              <a:rPr lang="en-US" sz="1800" dirty="0" smtClean="0">
                <a:solidFill>
                  <a:srgbClr val="558ED5"/>
                </a:solidFill>
              </a:rPr>
              <a:t>see 2006: </a:t>
            </a:r>
            <a:r>
              <a:rPr lang="en-US" sz="1800" b="1" dirty="0">
                <a:solidFill>
                  <a:srgbClr val="558ED5"/>
                </a:solidFill>
              </a:rPr>
              <a:t>Learning by </a:t>
            </a:r>
            <a:r>
              <a:rPr lang="en-US" sz="1800" b="1" dirty="0" smtClean="0">
                <a:solidFill>
                  <a:srgbClr val="558ED5"/>
                </a:solidFill>
              </a:rPr>
              <a:t>working</a:t>
            </a:r>
            <a:br>
              <a:rPr lang="en-US" sz="1800" b="1" dirty="0" smtClean="0">
                <a:solidFill>
                  <a:srgbClr val="558ED5"/>
                </a:solidFill>
              </a:rPr>
            </a:br>
            <a:r>
              <a:rPr lang="en-US" sz="1800" b="1" dirty="0">
                <a:solidFill>
                  <a:srgbClr val="558ED5"/>
                </a:solidFill>
              </a:rPr>
              <a:t/>
            </a:r>
            <a:br>
              <a:rPr lang="en-US" sz="1800" b="1" dirty="0">
                <a:solidFill>
                  <a:srgbClr val="558ED5"/>
                </a:solidFill>
              </a:rPr>
            </a:br>
            <a:r>
              <a:rPr lang="en-US" sz="1800" b="1" dirty="0" smtClean="0">
                <a:solidFill>
                  <a:srgbClr val="558ED5"/>
                </a:solidFill>
              </a:rPr>
              <a:t>and  Video:</a:t>
            </a:r>
            <a:br>
              <a:rPr lang="en-US" sz="1800" b="1" dirty="0" smtClean="0">
                <a:solidFill>
                  <a:srgbClr val="558ED5"/>
                </a:solidFill>
              </a:rPr>
            </a:br>
            <a:r>
              <a:rPr lang="en-US" sz="1800" b="1" dirty="0" smtClean="0">
                <a:solidFill>
                  <a:srgbClr val="558ED5"/>
                </a:solidFill>
              </a:rPr>
              <a:t> </a:t>
            </a:r>
            <a:r>
              <a:rPr lang="de-DE" dirty="0"/>
              <a:t/>
            </a:r>
            <a:br>
              <a:rPr lang="de-DE" dirty="0"/>
            </a:br>
            <a:r>
              <a:rPr lang="en-US" noProof="1" smtClean="0"/>
              <a:t/>
            </a:r>
            <a:br>
              <a:rPr lang="en-US" noProof="1" smtClean="0"/>
            </a:br>
            <a:r>
              <a:rPr lang="en-US" sz="800" noProof="1"/>
              <a:t/>
            </a:r>
            <a:br>
              <a:rPr lang="en-US" sz="800" noProof="1"/>
            </a:br>
            <a:endParaRPr lang="en-US" dirty="0"/>
          </a:p>
        </p:txBody>
      </p:sp>
      <p:sp>
        <p:nvSpPr>
          <p:cNvPr id="5" name="Untertitel 4"/>
          <p:cNvSpPr>
            <a:spLocks noGrp="1"/>
          </p:cNvSpPr>
          <p:nvPr>
            <p:ph type="subTitle" idx="1"/>
          </p:nvPr>
        </p:nvSpPr>
        <p:spPr/>
        <p:txBody>
          <a:bodyPr/>
          <a:lstStyle/>
          <a:p>
            <a:r>
              <a:rPr lang="de-DE" dirty="0" smtClean="0"/>
              <a:t>Dr. Bernd Schmid</a:t>
            </a:r>
          </a:p>
        </p:txBody>
      </p:sp>
      <p:pic>
        <p:nvPicPr>
          <p:cNvPr id="13" name="Bild 1" descr="by-1.png"/>
          <p:cNvPicPr>
            <a:picLocks/>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37421" y="4731991"/>
            <a:ext cx="490964" cy="171777"/>
          </a:xfrm>
          <a:prstGeom prst="rect">
            <a:avLst/>
          </a:prstGeom>
          <a:noFill/>
          <a:ln w="9525">
            <a:noFill/>
            <a:miter lim="800000"/>
            <a:headEnd/>
            <a:tailEnd/>
          </a:ln>
        </p:spPr>
      </p:pic>
      <p:sp>
        <p:nvSpPr>
          <p:cNvPr id="7" name="Textfeld 6"/>
          <p:cNvSpPr txBox="1"/>
          <p:nvPr/>
        </p:nvSpPr>
        <p:spPr>
          <a:xfrm>
            <a:off x="323528" y="4312503"/>
            <a:ext cx="6480720" cy="830997"/>
          </a:xfrm>
          <a:prstGeom prst="rect">
            <a:avLst/>
          </a:prstGeom>
          <a:noFill/>
        </p:spPr>
        <p:txBody>
          <a:bodyPr wrap="square" rtlCol="0">
            <a:spAutoFit/>
          </a:bodyPr>
          <a:lstStyle/>
          <a:p>
            <a:r>
              <a:rPr lang="de-DE" sz="1600" dirty="0" smtClean="0">
                <a:latin typeface="Arial"/>
                <a:cs typeface="Arial"/>
                <a:hlinkClick r:id="rId4"/>
              </a:rPr>
              <a:t>https://www.youtube.com/watch?v=Wd6S57pYXGA&amp;list=PLUEMue3IhakdDgDrnXQVTaDt2ViSkUP3V</a:t>
            </a:r>
            <a:r>
              <a:rPr lang="de-DE" sz="1600" dirty="0" smtClean="0">
                <a:latin typeface="Arial"/>
                <a:cs typeface="Arial"/>
              </a:rPr>
              <a:t> </a:t>
            </a:r>
          </a:p>
          <a:p>
            <a:endParaRPr lang="de-DE" sz="1600" dirty="0"/>
          </a:p>
        </p:txBody>
      </p:sp>
      <p:sp>
        <p:nvSpPr>
          <p:cNvPr id="8" name="Textfeld 7"/>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2"/>
          </p:nvPr>
        </p:nvSpPr>
        <p:spPr/>
        <p:txBody>
          <a:bodyPr/>
          <a:lstStyle/>
          <a:p>
            <a:r>
              <a:rPr lang="de-DE" smtClean="0"/>
              <a:t> Page </a:t>
            </a:r>
            <a:fld id="{895CD297-5E7D-4FCF-9578-B701FA8456D1}" type="slidenum">
              <a:rPr lang="de-DE" smtClean="0"/>
              <a:pPr/>
              <a:t>27</a:t>
            </a:fld>
            <a:endParaRPr lang="de-DE" dirty="0"/>
          </a:p>
        </p:txBody>
      </p:sp>
    </p:spTree>
    <p:extLst>
      <p:ext uri="{BB962C8B-B14F-4D97-AF65-F5344CB8AC3E}">
        <p14:creationId xmlns:p14="http://schemas.microsoft.com/office/powerpoint/2010/main" val="13860758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30" name="Titel 4"/>
          <p:cNvSpPr>
            <a:spLocks noGrp="1"/>
          </p:cNvSpPr>
          <p:nvPr>
            <p:ph type="title"/>
          </p:nvPr>
        </p:nvSpPr>
        <p:spPr/>
        <p:txBody>
          <a:bodyPr>
            <a:noAutofit/>
          </a:bodyPr>
          <a:lstStyle/>
          <a:p>
            <a:pPr marL="1588" indent="19049"/>
            <a:r>
              <a:rPr lang="de-DE" dirty="0" smtClean="0"/>
              <a:t/>
            </a:r>
            <a:br>
              <a:rPr lang="de-DE" dirty="0" smtClean="0"/>
            </a:br>
            <a:r>
              <a:rPr lang="de-DE" dirty="0"/>
              <a:t/>
            </a:r>
            <a:br>
              <a:rPr lang="de-DE" dirty="0"/>
            </a:br>
            <a:r>
              <a:rPr lang="de-DE" dirty="0" smtClean="0"/>
              <a:t/>
            </a:r>
            <a:br>
              <a:rPr lang="de-DE" dirty="0" smtClean="0"/>
            </a:br>
            <a:r>
              <a:rPr lang="en-US" dirty="0" smtClean="0"/>
              <a:t>Qualifying Individuals </a:t>
            </a:r>
            <a:r>
              <a:rPr lang="en-US" b="1" dirty="0" smtClean="0"/>
              <a:t>and</a:t>
            </a:r>
            <a:r>
              <a:rPr lang="en-US" dirty="0" smtClean="0"/>
              <a:t> Systems</a:t>
            </a:r>
            <a:br>
              <a:rPr lang="en-US" dirty="0" smtClean="0"/>
            </a:br>
            <a:r>
              <a:rPr lang="de-DE" dirty="0" smtClean="0"/>
              <a:t/>
            </a:r>
            <a:br>
              <a:rPr lang="de-DE" dirty="0" smtClean="0"/>
            </a:br>
            <a:r>
              <a:rPr lang="de-DE" dirty="0"/>
              <a:t/>
            </a:r>
            <a:br>
              <a:rPr lang="de-DE" dirty="0"/>
            </a:br>
            <a:r>
              <a:rPr lang="de-DE" dirty="0" smtClean="0"/>
              <a:t/>
            </a:r>
            <a:br>
              <a:rPr lang="de-DE" dirty="0" smtClean="0"/>
            </a:br>
            <a:endParaRPr lang="de-DE" sz="1800" dirty="0"/>
          </a:p>
        </p:txBody>
      </p:sp>
      <p:sp>
        <p:nvSpPr>
          <p:cNvPr id="7" name="Textplatzhalter 6"/>
          <p:cNvSpPr>
            <a:spLocks noGrp="1"/>
          </p:cNvSpPr>
          <p:nvPr>
            <p:ph sz="half" idx="1"/>
          </p:nvPr>
        </p:nvSpPr>
        <p:spPr>
          <a:prstGeom prst="rect">
            <a:avLst/>
          </a:prstGeom>
        </p:spPr>
        <p:txBody>
          <a:bodyPr>
            <a:normAutofit fontScale="92500" lnSpcReduction="10000"/>
          </a:bodyPr>
          <a:lstStyle/>
          <a:p>
            <a:r>
              <a:rPr lang="en-US" sz="2400" i="1" dirty="0"/>
              <a:t>Compensating an organization‘s lack of maturity </a:t>
            </a:r>
            <a:br>
              <a:rPr lang="en-US" sz="2400" i="1" dirty="0"/>
            </a:br>
            <a:r>
              <a:rPr lang="en-US" sz="2400" i="1" dirty="0"/>
              <a:t>with the engagement of individual players has limits and is exhausting</a:t>
            </a:r>
          </a:p>
          <a:p>
            <a:pPr marL="285735" indent="-285735">
              <a:buFont typeface="Wingdings" charset="0"/>
              <a:buChar char="à"/>
            </a:pPr>
            <a:endParaRPr lang="en-US" sz="2400" dirty="0" smtClean="0">
              <a:latin typeface="Arial"/>
              <a:cs typeface="Arial"/>
              <a:sym typeface="Wingdings"/>
            </a:endParaRPr>
          </a:p>
          <a:p>
            <a:pPr marL="285735" indent="-285735">
              <a:buFont typeface="Wingdings" charset="0"/>
              <a:buChar char="à"/>
            </a:pPr>
            <a:r>
              <a:rPr lang="en-US" sz="2400" dirty="0" smtClean="0">
                <a:latin typeface="Arial"/>
                <a:cs typeface="Arial"/>
                <a:sym typeface="Wingdings"/>
              </a:rPr>
              <a:t>People qualification focused on running    </a:t>
            </a:r>
            <a:br>
              <a:rPr lang="en-US" sz="2400" dirty="0" smtClean="0">
                <a:latin typeface="Arial"/>
                <a:cs typeface="Arial"/>
                <a:sym typeface="Wingdings"/>
              </a:rPr>
            </a:br>
            <a:r>
              <a:rPr lang="en-US" sz="2400" dirty="0" smtClean="0">
                <a:latin typeface="Arial"/>
                <a:cs typeface="Arial"/>
                <a:sym typeface="Wingdings"/>
              </a:rPr>
              <a:t> systems together</a:t>
            </a:r>
          </a:p>
          <a:p>
            <a:pPr marL="285735" indent="-285735">
              <a:buFont typeface="Wingdings" charset="0"/>
              <a:buChar char="à"/>
            </a:pPr>
            <a:r>
              <a:rPr lang="en-US" sz="2400" dirty="0">
                <a:latin typeface="Arial"/>
                <a:cs typeface="Arial"/>
                <a:sym typeface="Wingdings"/>
              </a:rPr>
              <a:t> Systems qualification focused on people</a:t>
            </a:r>
          </a:p>
          <a:p>
            <a:pPr marL="285735" indent="-285735">
              <a:buFont typeface="Wingdings" charset="0"/>
              <a:buChar char="à"/>
            </a:pPr>
            <a:r>
              <a:rPr lang="en-US" sz="2400" dirty="0" smtClean="0">
                <a:latin typeface="Arial"/>
                <a:cs typeface="Arial"/>
                <a:sym typeface="Wingdings"/>
              </a:rPr>
              <a:t> Combining </a:t>
            </a:r>
            <a:r>
              <a:rPr lang="en-US" sz="2400" dirty="0" smtClean="0">
                <a:sym typeface="Wingdings"/>
              </a:rPr>
              <a:t>d</a:t>
            </a:r>
            <a:r>
              <a:rPr lang="en-US" sz="2400" dirty="0" smtClean="0"/>
              <a:t>oing and learning </a:t>
            </a:r>
          </a:p>
          <a:p>
            <a:pPr marL="0" indent="0">
              <a:buNone/>
            </a:pPr>
            <a:r>
              <a:rPr lang="en-US" sz="2000" dirty="0" smtClean="0"/>
              <a:t>  </a:t>
            </a:r>
            <a:endParaRPr lang="de-DE" dirty="0" smtClean="0"/>
          </a:p>
          <a:p>
            <a:endParaRPr lang="de-DE"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28</a:t>
            </a:fld>
            <a:endParaRPr lang="de-DE" dirty="0"/>
          </a:p>
        </p:txBody>
      </p:sp>
    </p:spTree>
    <p:extLst>
      <p:ext uri="{BB962C8B-B14F-4D97-AF65-F5344CB8AC3E}">
        <p14:creationId xmlns:p14="http://schemas.microsoft.com/office/powerpoint/2010/main" val="25448886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8" name="Titel 1"/>
          <p:cNvSpPr>
            <a:spLocks noGrp="1"/>
          </p:cNvSpPr>
          <p:nvPr>
            <p:ph type="title"/>
          </p:nvPr>
        </p:nvSpPr>
        <p:spPr/>
        <p:txBody>
          <a:bodyPr anchor="b"/>
          <a:lstStyle/>
          <a:p>
            <a:r>
              <a:rPr lang="en-US" dirty="0" smtClean="0"/>
              <a:t/>
            </a:r>
            <a:br>
              <a:rPr lang="en-US" dirty="0" smtClean="0"/>
            </a:br>
            <a:r>
              <a:rPr lang="en-US" dirty="0" smtClean="0"/>
              <a:t>The isb Formula I</a:t>
            </a:r>
            <a:br>
              <a:rPr lang="en-US" dirty="0" smtClean="0"/>
            </a:br>
            <a:r>
              <a:rPr lang="en-US" dirty="0" smtClean="0">
                <a:solidFill>
                  <a:srgbClr val="660066"/>
                </a:solidFill>
              </a:rPr>
              <a:t>Competence for individuals</a:t>
            </a:r>
          </a:p>
        </p:txBody>
      </p:sp>
      <p:sp>
        <p:nvSpPr>
          <p:cNvPr id="12" name="Textfeld 11"/>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3074" name="Picture 2"/>
          <p:cNvPicPr>
            <a:picLocks noGrp="1" noChangeAspect="1" noChangeArrowheads="1"/>
          </p:cNvPicPr>
          <p:nvPr>
            <p:ph sz="half" idx="1"/>
          </p:nvPr>
        </p:nvPicPr>
        <p:blipFill>
          <a:blip r:embed="rId3">
            <a:extLst>
              <a:ext uri="{28A0092B-C50C-407E-A947-70E740481C1C}">
                <a14:useLocalDpi xmlns:a14="http://schemas.microsoft.com/office/drawing/2010/main"/>
              </a:ext>
            </a:extLst>
          </a:blip>
          <a:srcRect/>
          <a:stretch>
            <a:fillRect/>
          </a:stretch>
        </p:blipFill>
        <p:spPr bwMode="auto">
          <a:xfrm>
            <a:off x="611188" y="2786068"/>
            <a:ext cx="6840537" cy="1084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liennummernplatzhalter 5"/>
          <p:cNvSpPr>
            <a:spLocks noGrp="1"/>
          </p:cNvSpPr>
          <p:nvPr>
            <p:ph type="sldNum" sz="quarter" idx="17"/>
          </p:nvPr>
        </p:nvSpPr>
        <p:spPr/>
        <p:txBody>
          <a:bodyPr/>
          <a:lstStyle/>
          <a:p>
            <a:r>
              <a:rPr lang="de-DE" smtClean="0"/>
              <a:t> Page </a:t>
            </a:r>
            <a:fld id="{895CD297-5E7D-4FCF-9578-B701FA8456D1}" type="slidenum">
              <a:rPr lang="de-DE" smtClean="0"/>
              <a:pPr/>
              <a:t>29</a:t>
            </a:fld>
            <a:endParaRPr lang="de-DE" dirty="0"/>
          </a:p>
        </p:txBody>
      </p:sp>
    </p:spTree>
    <p:extLst>
      <p:ext uri="{BB962C8B-B14F-4D97-AF65-F5344CB8AC3E}">
        <p14:creationId xmlns:p14="http://schemas.microsoft.com/office/powerpoint/2010/main" val="796381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Screenshot 2017-07-04 17.31.06.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9009" y="-541867"/>
            <a:ext cx="7342716" cy="56853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feld 3"/>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3" name="Foliennummernplatzhalter 2"/>
          <p:cNvSpPr>
            <a:spLocks noGrp="1"/>
          </p:cNvSpPr>
          <p:nvPr>
            <p:ph type="sldNum" sz="quarter" idx="12"/>
          </p:nvPr>
        </p:nvSpPr>
        <p:spPr/>
        <p:txBody>
          <a:bodyPr/>
          <a:lstStyle/>
          <a:p>
            <a:r>
              <a:rPr lang="de-DE" smtClean="0"/>
              <a:t> Page </a:t>
            </a:r>
            <a:fld id="{895CD297-5E7D-4FCF-9578-B701FA8456D1}" type="slidenum">
              <a:rPr lang="de-DE" smtClean="0"/>
              <a:pPr/>
              <a:t>3</a:t>
            </a:fld>
            <a:endParaRPr lang="de-DE" dirty="0"/>
          </a:p>
        </p:txBody>
      </p:sp>
    </p:spTree>
    <p:extLst>
      <p:ext uri="{BB962C8B-B14F-4D97-AF65-F5344CB8AC3E}">
        <p14:creationId xmlns:p14="http://schemas.microsoft.com/office/powerpoint/2010/main" val="22017521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8" name="Titel 1"/>
          <p:cNvSpPr>
            <a:spLocks noGrp="1"/>
          </p:cNvSpPr>
          <p:nvPr>
            <p:ph type="title"/>
          </p:nvPr>
        </p:nvSpPr>
        <p:spPr/>
        <p:txBody>
          <a:bodyPr anchor="b"/>
          <a:lstStyle/>
          <a:p>
            <a:r>
              <a:rPr lang="en-US" dirty="0" smtClean="0"/>
              <a:t>The isb Formula II </a:t>
            </a:r>
            <a:br>
              <a:rPr lang="en-US" dirty="0" smtClean="0"/>
            </a:br>
            <a:r>
              <a:rPr lang="en-US" dirty="0" smtClean="0"/>
              <a:t> </a:t>
            </a:r>
            <a:r>
              <a:rPr lang="en-US" dirty="0" smtClean="0">
                <a:solidFill>
                  <a:srgbClr val="660066"/>
                </a:solidFill>
              </a:rPr>
              <a:t>Competence for </a:t>
            </a:r>
            <a:r>
              <a:rPr lang="en-US" dirty="0">
                <a:solidFill>
                  <a:srgbClr val="660066"/>
                </a:solidFill>
              </a:rPr>
              <a:t>systems</a:t>
            </a:r>
            <a:endParaRPr lang="en-US" dirty="0" smtClean="0">
              <a:solidFill>
                <a:srgbClr val="660066"/>
              </a:solidFill>
            </a:endParaRPr>
          </a:p>
        </p:txBody>
      </p:sp>
      <p:pic>
        <p:nvPicPr>
          <p:cNvPr id="2050" name="Picture 2"/>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tretch>
            <a:fillRect/>
          </a:stretch>
        </p:blipFill>
        <p:spPr bwMode="auto">
          <a:xfrm>
            <a:off x="611188" y="2668355"/>
            <a:ext cx="6840537" cy="13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6" name="Foliennummernplatzhalter 5"/>
          <p:cNvSpPr>
            <a:spLocks noGrp="1"/>
          </p:cNvSpPr>
          <p:nvPr>
            <p:ph type="sldNum" sz="quarter" idx="17"/>
          </p:nvPr>
        </p:nvSpPr>
        <p:spPr/>
        <p:txBody>
          <a:bodyPr/>
          <a:lstStyle/>
          <a:p>
            <a:r>
              <a:rPr lang="de-DE" smtClean="0"/>
              <a:t> Page </a:t>
            </a:r>
            <a:fld id="{895CD297-5E7D-4FCF-9578-B701FA8456D1}" type="slidenum">
              <a:rPr lang="de-DE" smtClean="0"/>
              <a:pPr/>
              <a:t>30</a:t>
            </a:fld>
            <a:endParaRPr lang="de-DE" dirty="0"/>
          </a:p>
        </p:txBody>
      </p:sp>
    </p:spTree>
    <p:extLst>
      <p:ext uri="{BB962C8B-B14F-4D97-AF65-F5344CB8AC3E}">
        <p14:creationId xmlns:p14="http://schemas.microsoft.com/office/powerpoint/2010/main" val="2022571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lvl="0"/>
            <a:r>
              <a:rPr lang="de-DE" sz="4400" dirty="0"/>
              <a:t>Systems-Learning</a:t>
            </a:r>
            <a:br>
              <a:rPr lang="de-DE" sz="4400" dirty="0"/>
            </a:br>
            <a:r>
              <a:rPr lang="de-DE" dirty="0">
                <a:solidFill>
                  <a:srgbClr val="558ED5"/>
                </a:solidFill>
              </a:rPr>
              <a:t>S</a:t>
            </a:r>
            <a:r>
              <a:rPr lang="en-US" dirty="0" err="1">
                <a:solidFill>
                  <a:srgbClr val="558ED5"/>
                </a:solidFill>
              </a:rPr>
              <a:t>ee</a:t>
            </a:r>
            <a:r>
              <a:rPr lang="en-US" dirty="0">
                <a:solidFill>
                  <a:srgbClr val="558ED5"/>
                </a:solidFill>
              </a:rPr>
              <a:t> 2006: Learning by </a:t>
            </a:r>
            <a:r>
              <a:rPr lang="en-US" dirty="0" smtClean="0">
                <a:solidFill>
                  <a:srgbClr val="558ED5"/>
                </a:solidFill>
              </a:rPr>
              <a:t>working</a:t>
            </a:r>
            <a:endParaRPr lang="de-DE" dirty="0"/>
          </a:p>
        </p:txBody>
      </p:sp>
      <p:sp>
        <p:nvSpPr>
          <p:cNvPr id="3" name="Inhaltsplatzhalter 2"/>
          <p:cNvSpPr>
            <a:spLocks noGrp="1"/>
          </p:cNvSpPr>
          <p:nvPr>
            <p:ph sz="half" idx="1"/>
          </p:nvPr>
        </p:nvSpPr>
        <p:spPr/>
        <p:txBody>
          <a:bodyPr>
            <a:normAutofit/>
          </a:bodyPr>
          <a:lstStyle/>
          <a:p>
            <a:pPr marL="455992" indent="-455992">
              <a:buFont typeface="+mj-lt"/>
              <a:buAutoNum type="arabicPeriod"/>
            </a:pPr>
            <a:r>
              <a:rPr lang="en-US" dirty="0" smtClean="0"/>
              <a:t>Within </a:t>
            </a:r>
            <a:r>
              <a:rPr lang="en-US" dirty="0"/>
              <a:t>the roles</a:t>
            </a:r>
          </a:p>
          <a:p>
            <a:pPr marL="455992" indent="-455992">
              <a:buFont typeface="+mj-lt"/>
              <a:buAutoNum type="arabicPeriod"/>
            </a:pPr>
            <a:r>
              <a:rPr lang="en-US" dirty="0"/>
              <a:t>Learning and working </a:t>
            </a:r>
          </a:p>
          <a:p>
            <a:pPr marL="455992" indent="-455992">
              <a:buFont typeface="+mj-lt"/>
              <a:buAutoNum type="arabicPeriod"/>
            </a:pPr>
            <a:r>
              <a:rPr lang="en-US" dirty="0"/>
              <a:t>Learning in everyday (professional) life </a:t>
            </a:r>
          </a:p>
          <a:p>
            <a:pPr marL="455992" indent="-455992">
              <a:buFont typeface="+mj-lt"/>
              <a:buAutoNum type="arabicPeriod"/>
            </a:pPr>
            <a:r>
              <a:rPr lang="en-US" dirty="0"/>
              <a:t>Team- Learning</a:t>
            </a:r>
          </a:p>
          <a:p>
            <a:pPr marL="455992" indent="-455992">
              <a:buFont typeface="+mj-lt"/>
              <a:buAutoNum type="arabicPeriod"/>
            </a:pPr>
            <a:r>
              <a:rPr lang="en-US" dirty="0"/>
              <a:t>Multiplication of learning</a:t>
            </a:r>
          </a:p>
          <a:p>
            <a:pPr marL="455992" indent="-455992">
              <a:buFont typeface="+mj-lt"/>
              <a:buAutoNum type="arabicPeriod"/>
            </a:pPr>
            <a:r>
              <a:rPr lang="en-US" dirty="0"/>
              <a:t>Integration in culture of performance</a:t>
            </a:r>
          </a:p>
          <a:p>
            <a:pPr marL="455992" indent="-455992">
              <a:buFont typeface="+mj-lt"/>
              <a:buAutoNum type="arabicPeriod"/>
            </a:pPr>
            <a:r>
              <a:rPr lang="en-US" dirty="0"/>
              <a:t>Integration in HR und </a:t>
            </a:r>
            <a:r>
              <a:rPr lang="en-US" dirty="0" smtClean="0"/>
              <a:t>OD</a:t>
            </a:r>
            <a:endParaRPr lang="en-US" dirty="0"/>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7" name="Foliennummernplatzhalter 6"/>
          <p:cNvSpPr>
            <a:spLocks noGrp="1"/>
          </p:cNvSpPr>
          <p:nvPr>
            <p:ph type="sldNum" sz="quarter" idx="17"/>
          </p:nvPr>
        </p:nvSpPr>
        <p:spPr/>
        <p:txBody>
          <a:bodyPr/>
          <a:lstStyle/>
          <a:p>
            <a:r>
              <a:rPr lang="de-DE" smtClean="0"/>
              <a:t> Page </a:t>
            </a:r>
            <a:fld id="{895CD297-5E7D-4FCF-9578-B701FA8456D1}" type="slidenum">
              <a:rPr lang="de-DE" smtClean="0"/>
              <a:pPr/>
              <a:t>31</a:t>
            </a:fld>
            <a:endParaRPr lang="de-DE" dirty="0"/>
          </a:p>
        </p:txBody>
      </p:sp>
    </p:spTree>
    <p:extLst>
      <p:ext uri="{BB962C8B-B14F-4D97-AF65-F5344CB8AC3E}">
        <p14:creationId xmlns:p14="http://schemas.microsoft.com/office/powerpoint/2010/main" val="29979715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8"/>
          <p:cNvPicPr>
            <a:picLocks noGrp="1" noChangeAspect="1"/>
          </p:cNvPicPr>
          <p:nvPr>
            <p:ph type="pic" sz="quarter" idx="13"/>
          </p:nvPr>
        </p:nvPicPr>
        <p:blipFill>
          <a:blip r:embed="rId2"/>
          <a:srcRect/>
          <a:stretch>
            <a:fillRect/>
          </a:stretch>
        </p:blipFill>
        <p:spPr/>
      </p:pic>
      <p:sp>
        <p:nvSpPr>
          <p:cNvPr id="2" name="Titel 1"/>
          <p:cNvSpPr>
            <a:spLocks noGrp="1"/>
          </p:cNvSpPr>
          <p:nvPr>
            <p:ph type="title"/>
          </p:nvPr>
        </p:nvSpPr>
        <p:spPr>
          <a:xfrm>
            <a:off x="251520" y="2139703"/>
            <a:ext cx="7416824" cy="3240088"/>
          </a:xfrm>
        </p:spPr>
        <p:txBody>
          <a:bodyPr/>
          <a:lstStyle/>
          <a:p>
            <a:r>
              <a:rPr lang="de-DE" noProof="1" smtClean="0"/>
              <a:t>7. The theater metaphor</a:t>
            </a:r>
            <a:br>
              <a:rPr lang="de-DE" noProof="1" smtClean="0"/>
            </a:br>
            <a:r>
              <a:rPr lang="de-DE" noProof="1" smtClean="0"/>
              <a:t/>
            </a:r>
            <a:br>
              <a:rPr lang="de-DE" noProof="1" smtClean="0"/>
            </a:br>
            <a:r>
              <a:rPr lang="en-US" sz="2400" dirty="0" smtClean="0">
                <a:solidFill>
                  <a:srgbClr val="558ED5"/>
                </a:solidFill>
              </a:rPr>
              <a:t>See: 2005 Inspiring background images and the use of the "theatre metaphor" in professional coaching</a:t>
            </a:r>
            <a:r>
              <a:rPr lang="en-US" sz="1600" b="1" dirty="0" smtClean="0"/>
              <a:t/>
            </a:r>
            <a:br>
              <a:rPr lang="en-US" sz="1600" b="1" dirty="0" smtClean="0"/>
            </a:br>
            <a:r>
              <a:rPr lang="en-US" sz="1600" b="1" dirty="0" smtClean="0"/>
              <a:t/>
            </a:r>
            <a:br>
              <a:rPr lang="en-US" sz="1600" b="1" dirty="0" smtClean="0"/>
            </a:br>
            <a:r>
              <a:rPr lang="de-DE" sz="1600" dirty="0" smtClean="0"/>
              <a:t> </a:t>
            </a:r>
            <a:r>
              <a:rPr lang="de-DE" sz="1600" noProof="1" smtClean="0"/>
              <a:t>Video India 2015:</a:t>
            </a:r>
            <a:r>
              <a:rPr lang="de-DE" sz="1600" noProof="1" smtClean="0">
                <a:hlinkClick r:id="rId3"/>
              </a:rPr>
              <a:t>https://www.youtube.com/watch?v=QrAyO_7lQ3k&amp;index=13&amp;list=PLUEMue3IhakeLRHg7BMNR-Gx8jCXtgYb5</a:t>
            </a:r>
            <a:r>
              <a:rPr lang="de-DE" sz="1600" noProof="1" smtClean="0"/>
              <a:t> </a:t>
            </a:r>
            <a:br>
              <a:rPr lang="de-DE" sz="1600" noProof="1" smtClean="0"/>
            </a:br>
            <a:r>
              <a:rPr lang="de-DE" sz="800" noProof="1" smtClean="0"/>
              <a:t/>
            </a:r>
            <a:br>
              <a:rPr lang="de-DE" sz="800" noProof="1" smtClean="0"/>
            </a:br>
            <a:endParaRPr lang="de-DE" dirty="0"/>
          </a:p>
        </p:txBody>
      </p:sp>
      <p:sp>
        <p:nvSpPr>
          <p:cNvPr id="5" name="Untertitel 4"/>
          <p:cNvSpPr>
            <a:spLocks noGrp="1"/>
          </p:cNvSpPr>
          <p:nvPr>
            <p:ph type="subTitle" idx="1"/>
          </p:nvPr>
        </p:nvSpPr>
        <p:spPr/>
        <p:txBody>
          <a:bodyPr/>
          <a:lstStyle/>
          <a:p>
            <a:r>
              <a:rPr lang="de-DE" smtClean="0"/>
              <a:t>Dr. Bernd Schmid</a:t>
            </a:r>
            <a:endParaRPr lang="de-DE" dirty="0" smtClean="0"/>
          </a:p>
        </p:txBody>
      </p:sp>
      <p:pic>
        <p:nvPicPr>
          <p:cNvPr id="13" name="Bild 1" descr="by-1.png"/>
          <p:cNvPicPr>
            <a:picLocks/>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37421" y="4731991"/>
            <a:ext cx="490964" cy="171777"/>
          </a:xfrm>
          <a:prstGeom prst="rect">
            <a:avLst/>
          </a:prstGeom>
          <a:noFill/>
          <a:ln w="9525">
            <a:noFill/>
            <a:miter lim="800000"/>
            <a:headEnd/>
            <a:tailEnd/>
          </a:ln>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16" name="Foliennummernplatzhalter 15"/>
          <p:cNvSpPr>
            <a:spLocks noGrp="1"/>
          </p:cNvSpPr>
          <p:nvPr>
            <p:ph type="sldNum" sz="quarter" idx="12"/>
          </p:nvPr>
        </p:nvSpPr>
        <p:spPr/>
        <p:txBody>
          <a:bodyPr/>
          <a:lstStyle/>
          <a:p>
            <a:r>
              <a:rPr lang="de-DE" smtClean="0"/>
              <a:t> Page </a:t>
            </a:r>
            <a:fld id="{895CD297-5E7D-4FCF-9578-B701FA8456D1}" type="slidenum">
              <a:rPr lang="de-DE" smtClean="0"/>
              <a:pPr/>
              <a:t>32</a:t>
            </a:fld>
            <a:endParaRPr lang="de-DE" dirty="0"/>
          </a:p>
        </p:txBody>
      </p:sp>
    </p:spTree>
    <p:extLst>
      <p:ext uri="{BB962C8B-B14F-4D97-AF65-F5344CB8AC3E}">
        <p14:creationId xmlns:p14="http://schemas.microsoft.com/office/powerpoint/2010/main" val="35610933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11188" y="411510"/>
            <a:ext cx="7417196" cy="1296640"/>
          </a:xfrm>
        </p:spPr>
        <p:txBody>
          <a:bodyPr/>
          <a:lstStyle/>
          <a:p>
            <a:r>
              <a:rPr lang="en-US" dirty="0" smtClean="0"/>
              <a:t>The theatre metaphor</a:t>
            </a:r>
            <a:endParaRPr lang="en-US" dirty="0"/>
          </a:p>
        </p:txBody>
      </p:sp>
      <p:sp>
        <p:nvSpPr>
          <p:cNvPr id="4" name="Inhaltsplatzhalter 3"/>
          <p:cNvSpPr>
            <a:spLocks noGrp="1"/>
          </p:cNvSpPr>
          <p:nvPr>
            <p:ph sz="half" idx="1"/>
          </p:nvPr>
        </p:nvSpPr>
        <p:spPr/>
        <p:txBody>
          <a:bodyPr anchor="t">
            <a:normAutofit/>
          </a:bodyPr>
          <a:lstStyle/>
          <a:p>
            <a:pPr marL="457176" indent="-457176">
              <a:buFont typeface="+mj-lt"/>
              <a:buAutoNum type="arabicPeriod"/>
            </a:pPr>
            <a:r>
              <a:rPr lang="en-US" sz="2400" dirty="0"/>
              <a:t>Personality as a portfolio of one’s roles, stages, themes, stories and styles of play</a:t>
            </a:r>
          </a:p>
          <a:p>
            <a:pPr marL="457176" indent="-457176">
              <a:buFont typeface="+mj-lt"/>
              <a:buAutoNum type="arabicPeriod"/>
            </a:pPr>
            <a:r>
              <a:rPr lang="en-US" sz="2400" dirty="0" smtClean="0"/>
              <a:t>Individuals </a:t>
            </a:r>
            <a:r>
              <a:rPr lang="en-US" sz="2400" dirty="0"/>
              <a:t>and organizations meet for the purpose of inventing shared plays, tying roles, stages, stories etc. </a:t>
            </a:r>
            <a:r>
              <a:rPr lang="en-US" sz="2400" dirty="0" smtClean="0"/>
              <a:t>together</a:t>
            </a:r>
          </a:p>
          <a:p>
            <a:pPr marL="457176" indent="-457176">
              <a:buFont typeface="+mj-lt"/>
              <a:buAutoNum type="arabicPeriod"/>
            </a:pPr>
            <a:r>
              <a:rPr lang="en-US" sz="2400" dirty="0" smtClean="0"/>
              <a:t>Non-psychological</a:t>
            </a:r>
          </a:p>
          <a:p>
            <a:pPr marL="457176" indent="-457176">
              <a:buFont typeface="+mj-lt"/>
              <a:buAutoNum type="arabicPeriod"/>
            </a:pPr>
            <a:r>
              <a:rPr lang="en-US" sz="2400" dirty="0" smtClean="0"/>
              <a:t>Easy to adopt and spread</a:t>
            </a:r>
            <a:endParaRPr lang="en-US" sz="24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33</a:t>
            </a:fld>
            <a:endParaRPr lang="de-DE" dirty="0"/>
          </a:p>
        </p:txBody>
      </p:sp>
    </p:spTree>
    <p:extLst>
      <p:ext uri="{BB962C8B-B14F-4D97-AF65-F5344CB8AC3E}">
        <p14:creationId xmlns:p14="http://schemas.microsoft.com/office/powerpoint/2010/main" val="13373186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chor="t"/>
          <a:lstStyle/>
          <a:p>
            <a:r>
              <a:rPr lang="en-US" dirty="0" smtClean="0"/>
              <a:t>Personality in the theatre metaphor</a:t>
            </a:r>
            <a:endParaRPr lang="en-US" dirty="0"/>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34</a:t>
            </a:fld>
            <a:endParaRPr lang="de-DE" dirty="0"/>
          </a:p>
        </p:txBody>
      </p:sp>
      <p:pic>
        <p:nvPicPr>
          <p:cNvPr id="6" name="Bild 5" descr="PerspektivenDerTheatermetapher_EN.png"/>
          <p:cNvPicPr>
            <a:picLocks noGrp="1" noChangeAspect="1"/>
          </p:cNvPicPr>
          <p:nvPr>
            <p:ph sz="half" idx="1"/>
          </p:nvPr>
        </p:nvPicPr>
        <p:blipFill>
          <a:blip r:embed="rId3" cstate="screen">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tretch>
            <a:fillRect/>
          </a:stretch>
        </p:blipFill>
        <p:spPr>
          <a:xfrm>
            <a:off x="1978744" y="1203598"/>
            <a:ext cx="4250455" cy="4108988"/>
          </a:xfrm>
          <a:prstGeom prst="rect">
            <a:avLst/>
          </a:prstGeom>
        </p:spPr>
      </p:pic>
    </p:spTree>
    <p:extLst>
      <p:ext uri="{BB962C8B-B14F-4D97-AF65-F5344CB8AC3E}">
        <p14:creationId xmlns:p14="http://schemas.microsoft.com/office/powerpoint/2010/main" val="15908373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chor="t"/>
          <a:lstStyle/>
          <a:p>
            <a:r>
              <a:rPr lang="en-US" dirty="0" smtClean="0"/>
              <a:t>Relationships in the </a:t>
            </a:r>
            <a:br>
              <a:rPr lang="en-US" dirty="0" smtClean="0"/>
            </a:br>
            <a:r>
              <a:rPr lang="en-US" dirty="0" smtClean="0"/>
              <a:t>Theater Metaphor</a:t>
            </a:r>
            <a:endParaRPr lang="en-US" dirty="0"/>
          </a:p>
        </p:txBody>
      </p:sp>
      <p:sp>
        <p:nvSpPr>
          <p:cNvPr id="5" name="Textfeld 4"/>
          <p:cNvSpPr txBox="1"/>
          <p:nvPr/>
        </p:nvSpPr>
        <p:spPr>
          <a:xfrm>
            <a:off x="8375222" y="2949640"/>
            <a:ext cx="184656" cy="369328"/>
          </a:xfrm>
          <a:prstGeom prst="rect">
            <a:avLst/>
          </a:prstGeom>
          <a:noFill/>
        </p:spPr>
        <p:txBody>
          <a:bodyPr wrap="none" lIns="91435" tIns="45718" rIns="91435" bIns="45718" rtlCol="0">
            <a:spAutoFit/>
          </a:bodyPr>
          <a:lstStyle/>
          <a:p>
            <a:endParaRPr lang="en-US" dirty="0"/>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8" name="Bild 3" descr="RelationshipsTheaterMetaphor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629364" y="1708150"/>
            <a:ext cx="6804184" cy="3240088"/>
          </a:xfrm>
          <a:prstGeom prst="rect">
            <a:avLst/>
          </a:prstGeom>
        </p:spPr>
      </p:pic>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35</a:t>
            </a:fld>
            <a:endParaRPr lang="de-DE" dirty="0"/>
          </a:p>
        </p:txBody>
      </p:sp>
    </p:spTree>
    <p:extLst>
      <p:ext uri="{BB962C8B-B14F-4D97-AF65-F5344CB8AC3E}">
        <p14:creationId xmlns:p14="http://schemas.microsoft.com/office/powerpoint/2010/main" val="388343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GB" dirty="0" smtClean="0"/>
              <a:t>8. Dilemma</a:t>
            </a:r>
            <a:endParaRPr lang="de-DE" dirty="0"/>
          </a:p>
        </p:txBody>
      </p:sp>
      <p:sp>
        <p:nvSpPr>
          <p:cNvPr id="6" name="Inhaltsplatzhalter 5"/>
          <p:cNvSpPr>
            <a:spLocks noGrp="1"/>
          </p:cNvSpPr>
          <p:nvPr>
            <p:ph sz="half" idx="1"/>
          </p:nvPr>
        </p:nvSpPr>
        <p:spPr/>
        <p:txBody>
          <a:bodyPr/>
          <a:lstStyle/>
          <a:p>
            <a:r>
              <a:rPr lang="en-GB" dirty="0" smtClean="0"/>
              <a:t/>
            </a:r>
            <a:br>
              <a:rPr lang="en-GB" dirty="0" smtClean="0"/>
            </a:br>
            <a:r>
              <a:rPr lang="en-GB" dirty="0" smtClean="0"/>
              <a:t/>
            </a:r>
            <a:br>
              <a:rPr lang="en-GB" dirty="0" smtClean="0"/>
            </a:br>
            <a:r>
              <a:rPr lang="en-GB" dirty="0" smtClean="0"/>
              <a:t>S</a:t>
            </a:r>
            <a:r>
              <a:rPr lang="en-US" dirty="0" err="1" smtClean="0"/>
              <a:t>ee</a:t>
            </a:r>
            <a:r>
              <a:rPr lang="en-US" dirty="0" smtClean="0"/>
              <a:t>: 1989  the dilemma circle and 1984 – with Klaus Jäger: Breaking through the Dilemma-Circle</a:t>
            </a:r>
            <a:br>
              <a:rPr lang="en-US" dirty="0" smtClean="0"/>
            </a:br>
            <a:r>
              <a:rPr lang="de-DE" dirty="0" smtClean="0"/>
              <a:t> </a:t>
            </a:r>
            <a:r>
              <a:rPr lang="en-US" dirty="0" smtClean="0"/>
              <a:t> </a:t>
            </a:r>
            <a:r>
              <a:rPr lang="en-GB" dirty="0" smtClean="0"/>
              <a:t/>
            </a:r>
            <a:br>
              <a:rPr lang="en-GB" dirty="0" smtClean="0"/>
            </a:br>
            <a:r>
              <a:rPr lang="en-GB" dirty="0" smtClean="0"/>
              <a:t> Video:</a:t>
            </a:r>
            <a:br>
              <a:rPr lang="en-GB" dirty="0" smtClean="0"/>
            </a:br>
            <a:r>
              <a:rPr lang="en-GB" dirty="0" smtClean="0">
                <a:hlinkClick r:id="rId2"/>
              </a:rPr>
              <a:t>https://www.youtube.com/watch?v=Q4R7ZkrwIOU&amp;list=PLUEMue3IhakeLRHg7BMNR-Gx8jCXtgYb5&amp;index=6</a:t>
            </a:r>
            <a:r>
              <a:rPr lang="en-GB" dirty="0" smtClean="0"/>
              <a:t>  </a:t>
            </a:r>
            <a:endParaRPr lang="de-DE" dirty="0"/>
          </a:p>
        </p:txBody>
      </p:sp>
      <p:sp>
        <p:nvSpPr>
          <p:cNvPr id="4" name="Textfeld 3"/>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10" name="Foliennummernplatzhalter 9"/>
          <p:cNvSpPr>
            <a:spLocks noGrp="1"/>
          </p:cNvSpPr>
          <p:nvPr>
            <p:ph type="sldNum" sz="quarter" idx="17"/>
          </p:nvPr>
        </p:nvSpPr>
        <p:spPr/>
        <p:txBody>
          <a:bodyPr/>
          <a:lstStyle/>
          <a:p>
            <a:r>
              <a:rPr lang="de-DE" smtClean="0"/>
              <a:t> Page </a:t>
            </a:r>
            <a:fld id="{895CD297-5E7D-4FCF-9578-B701FA8456D1}" type="slidenum">
              <a:rPr lang="de-DE" smtClean="0"/>
              <a:pPr/>
              <a:t>36</a:t>
            </a:fld>
            <a:endParaRPr lang="de-DE" dirty="0"/>
          </a:p>
        </p:txBody>
      </p:sp>
    </p:spTree>
    <p:extLst>
      <p:ext uri="{BB962C8B-B14F-4D97-AF65-F5344CB8AC3E}">
        <p14:creationId xmlns:p14="http://schemas.microsoft.com/office/powerpoint/2010/main" val="1905244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BerndScan04 Kopi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6804248" cy="5143500"/>
          </a:xfrm>
          <a:prstGeom prst="rect">
            <a:avLst/>
          </a:prstGeom>
        </p:spPr>
      </p:pic>
      <p:sp>
        <p:nvSpPr>
          <p:cNvPr id="4" name="Textfeld 3"/>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4"/>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7" name="Foliennummernplatzhalter 6"/>
          <p:cNvSpPr>
            <a:spLocks noGrp="1"/>
          </p:cNvSpPr>
          <p:nvPr>
            <p:ph type="sldNum" sz="quarter" idx="17"/>
          </p:nvPr>
        </p:nvSpPr>
        <p:spPr/>
        <p:txBody>
          <a:bodyPr/>
          <a:lstStyle/>
          <a:p>
            <a:r>
              <a:rPr lang="de-DE" smtClean="0"/>
              <a:t> Page </a:t>
            </a:r>
            <a:fld id="{895CD297-5E7D-4FCF-9578-B701FA8456D1}" type="slidenum">
              <a:rPr lang="de-DE" smtClean="0"/>
              <a:pPr/>
              <a:t>37</a:t>
            </a:fld>
            <a:endParaRPr lang="de-DE" dirty="0"/>
          </a:p>
        </p:txBody>
      </p:sp>
    </p:spTree>
    <p:extLst>
      <p:ext uri="{BB962C8B-B14F-4D97-AF65-F5344CB8AC3E}">
        <p14:creationId xmlns:p14="http://schemas.microsoft.com/office/powerpoint/2010/main" val="113340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Dilemma</a:t>
            </a:r>
            <a:endParaRPr lang="de-DE" dirty="0"/>
          </a:p>
        </p:txBody>
      </p:sp>
      <p:sp>
        <p:nvSpPr>
          <p:cNvPr id="3" name="Inhaltsplatzhalter 2"/>
          <p:cNvSpPr>
            <a:spLocks noGrp="1"/>
          </p:cNvSpPr>
          <p:nvPr>
            <p:ph sz="half" idx="1"/>
          </p:nvPr>
        </p:nvSpPr>
        <p:spPr/>
        <p:txBody>
          <a:bodyPr>
            <a:normAutofit/>
          </a:bodyPr>
          <a:lstStyle/>
          <a:p>
            <a:pPr marL="285750" indent="-285750">
              <a:buFont typeface="Wingdings" panose="05000000000000000000" pitchFamily="2" charset="2"/>
              <a:buChar char="§"/>
            </a:pPr>
            <a:r>
              <a:rPr lang="en-GB" sz="2400" dirty="0" smtClean="0"/>
              <a:t>Situation in which you feel caught.</a:t>
            </a:r>
          </a:p>
          <a:p>
            <a:pPr marL="285750" indent="-285750">
              <a:buFont typeface="Wingdings" panose="05000000000000000000" pitchFamily="2" charset="2"/>
              <a:buChar char="§"/>
            </a:pPr>
            <a:r>
              <a:rPr lang="en-GB" sz="2400" dirty="0" smtClean="0"/>
              <a:t>Any try to solve the problem, leads to still being or even more feeling caught</a:t>
            </a:r>
          </a:p>
          <a:p>
            <a:pPr marL="285750" indent="-285750">
              <a:buFont typeface="Wingdings" panose="05000000000000000000" pitchFamily="2" charset="2"/>
              <a:buChar char="§"/>
            </a:pPr>
            <a:r>
              <a:rPr lang="en-GB" sz="2400" dirty="0" smtClean="0"/>
              <a:t>Non-solvability may be identified by and plausible to others or may be covert and not plausible</a:t>
            </a:r>
            <a:endParaRPr lang="en-GB" sz="24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38</a:t>
            </a:fld>
            <a:endParaRPr lang="de-DE" dirty="0"/>
          </a:p>
        </p:txBody>
      </p:sp>
    </p:spTree>
    <p:extLst>
      <p:ext uri="{BB962C8B-B14F-4D97-AF65-F5344CB8AC3E}">
        <p14:creationId xmlns:p14="http://schemas.microsoft.com/office/powerpoint/2010/main" val="4142037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a:t>
            </a:r>
            <a:r>
              <a:rPr lang="de-DE" dirty="0" smtClean="0"/>
              <a:t>he Dilemma Circle</a:t>
            </a:r>
            <a:endParaRPr lang="de-DE" dirty="0"/>
          </a:p>
        </p:txBody>
      </p:sp>
      <p:sp>
        <p:nvSpPr>
          <p:cNvPr id="4" name="Inhaltsplatzhalter 3"/>
          <p:cNvSpPr>
            <a:spLocks noGrp="1"/>
          </p:cNvSpPr>
          <p:nvPr>
            <p:ph sz="half" idx="1"/>
          </p:nvPr>
        </p:nvSpPr>
        <p:spPr/>
        <p:txBody>
          <a:bodyPr/>
          <a:lstStyle/>
          <a:p>
            <a:endParaRPr lang="de-DE"/>
          </a:p>
        </p:txBody>
      </p:sp>
      <p:pic>
        <p:nvPicPr>
          <p:cNvPr id="6" name="Bild 5" descr="HaltungenUndDynamikenImDilemmazirkel_EN.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9552" y="1347615"/>
            <a:ext cx="6840760" cy="3712521"/>
          </a:xfrm>
          <a:prstGeom prst="rect">
            <a:avLst/>
          </a:prstGeom>
        </p:spPr>
      </p:pic>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7" name="Foliennummernplatzhalter 6"/>
          <p:cNvSpPr>
            <a:spLocks noGrp="1"/>
          </p:cNvSpPr>
          <p:nvPr>
            <p:ph type="sldNum" sz="quarter" idx="17"/>
          </p:nvPr>
        </p:nvSpPr>
        <p:spPr/>
        <p:txBody>
          <a:bodyPr/>
          <a:lstStyle/>
          <a:p>
            <a:r>
              <a:rPr lang="de-DE" smtClean="0"/>
              <a:t> Page </a:t>
            </a:r>
            <a:fld id="{895CD297-5E7D-4FCF-9578-B701FA8456D1}" type="slidenum">
              <a:rPr lang="de-DE" smtClean="0"/>
              <a:pPr/>
              <a:t>39</a:t>
            </a:fld>
            <a:endParaRPr lang="de-DE" dirty="0"/>
          </a:p>
        </p:txBody>
      </p:sp>
    </p:spTree>
    <p:extLst>
      <p:ext uri="{BB962C8B-B14F-4D97-AF65-F5344CB8AC3E}">
        <p14:creationId xmlns:p14="http://schemas.microsoft.com/office/powerpoint/2010/main" val="2810283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2"/>
          <p:cNvSpPr>
            <a:spLocks noGrp="1"/>
          </p:cNvSpPr>
          <p:nvPr>
            <p:ph type="title"/>
          </p:nvPr>
        </p:nvSpPr>
        <p:spPr/>
        <p:txBody>
          <a:bodyPr/>
          <a:lstStyle/>
          <a:p>
            <a:r>
              <a:rPr lang="en-US" dirty="0" smtClean="0">
                <a:solidFill>
                  <a:srgbClr val="000090"/>
                </a:solidFill>
              </a:rPr>
              <a:t>Agenda</a:t>
            </a:r>
            <a:endParaRPr lang="en-US" dirty="0"/>
          </a:p>
        </p:txBody>
      </p:sp>
      <p:sp>
        <p:nvSpPr>
          <p:cNvPr id="2" name="Textplatzhalter 1"/>
          <p:cNvSpPr>
            <a:spLocks noGrp="1"/>
          </p:cNvSpPr>
          <p:nvPr>
            <p:ph sz="half" idx="1"/>
          </p:nvPr>
        </p:nvSpPr>
        <p:spPr/>
        <p:txBody>
          <a:bodyPr>
            <a:normAutofit lnSpcReduction="10000"/>
          </a:bodyPr>
          <a:lstStyle/>
          <a:p>
            <a:pPr marL="457200" indent="-457200">
              <a:buFont typeface="+mj-lt"/>
              <a:buAutoNum type="arabicPeriod"/>
            </a:pPr>
            <a:r>
              <a:rPr lang="en-US" dirty="0" smtClean="0"/>
              <a:t>Why Culture?</a:t>
            </a:r>
          </a:p>
          <a:p>
            <a:pPr marL="457200" indent="-457200">
              <a:buFont typeface="+mj-lt"/>
              <a:buAutoNum type="arabicPeriod"/>
            </a:pPr>
            <a:r>
              <a:rPr lang="en-US" dirty="0" smtClean="0"/>
              <a:t>TA  (Definition and areas)</a:t>
            </a:r>
          </a:p>
          <a:p>
            <a:pPr marL="457200" indent="-457200">
              <a:buFont typeface="+mj-lt"/>
              <a:buAutoNum type="arabicPeriod"/>
            </a:pPr>
            <a:r>
              <a:rPr lang="en-US" dirty="0" smtClean="0"/>
              <a:t>Role concept and communication</a:t>
            </a:r>
          </a:p>
          <a:p>
            <a:pPr marL="457200" indent="-457200">
              <a:buFont typeface="+mj-lt"/>
              <a:buAutoNum type="arabicPeriod"/>
            </a:pPr>
            <a:r>
              <a:rPr lang="en-US" dirty="0" smtClean="0"/>
              <a:t>Sharing reality (co-creating reality)</a:t>
            </a:r>
          </a:p>
          <a:p>
            <a:pPr marL="457200" indent="-457200">
              <a:buFont typeface="+mj-lt"/>
              <a:buAutoNum type="arabicPeriod"/>
            </a:pPr>
            <a:r>
              <a:rPr lang="en-US" dirty="0" smtClean="0"/>
              <a:t>Sharing Responsibility</a:t>
            </a:r>
          </a:p>
          <a:p>
            <a:pPr marL="457200" indent="-457200">
              <a:buFont typeface="+mj-lt"/>
              <a:buAutoNum type="arabicPeriod"/>
            </a:pPr>
            <a:r>
              <a:rPr lang="en-US" dirty="0" smtClean="0"/>
              <a:t>Sharing learning and competence</a:t>
            </a:r>
          </a:p>
          <a:p>
            <a:pPr marL="457200" indent="-457200">
              <a:buFont typeface="+mj-lt"/>
              <a:buAutoNum type="arabicPeriod"/>
            </a:pPr>
            <a:r>
              <a:rPr lang="en-US" dirty="0" smtClean="0"/>
              <a:t>Theater metaphor</a:t>
            </a:r>
          </a:p>
          <a:p>
            <a:pPr marL="457200" indent="-457200">
              <a:buFont typeface="+mj-lt"/>
              <a:buAutoNum type="arabicPeriod"/>
            </a:pPr>
            <a:r>
              <a:rPr lang="en-US" dirty="0" smtClean="0"/>
              <a:t>dilemma</a:t>
            </a:r>
          </a:p>
          <a:p>
            <a:pPr marL="457200" indent="-457200">
              <a:buFont typeface="+mj-lt"/>
              <a:buAutoNum type="arabicPeriod"/>
            </a:pPr>
            <a:r>
              <a:rPr lang="en-US" dirty="0" smtClean="0"/>
              <a:t>Systemic approach and the Organizational field</a:t>
            </a:r>
          </a:p>
          <a:p>
            <a:pPr marL="457200" indent="-457200">
              <a:buFont typeface="+mj-lt"/>
              <a:buAutoNum type="arabicPeriod"/>
            </a:pPr>
            <a:r>
              <a:rPr lang="en-US" dirty="0" smtClean="0"/>
              <a:t>  -15 </a:t>
            </a:r>
            <a:r>
              <a:rPr lang="en-US" dirty="0" err="1" smtClean="0"/>
              <a:t>keyworsd</a:t>
            </a:r>
            <a:r>
              <a:rPr lang="en-US" dirty="0" smtClean="0"/>
              <a:t> for more isb-concepts</a:t>
            </a:r>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3" name="Foliennummernplatzhalter 2"/>
          <p:cNvSpPr>
            <a:spLocks noGrp="1"/>
          </p:cNvSpPr>
          <p:nvPr>
            <p:ph type="sldNum" sz="quarter" idx="17"/>
          </p:nvPr>
        </p:nvSpPr>
        <p:spPr/>
        <p:txBody>
          <a:bodyPr/>
          <a:lstStyle/>
          <a:p>
            <a:r>
              <a:rPr lang="de-DE" smtClean="0"/>
              <a:t> Page </a:t>
            </a:r>
            <a:fld id="{895CD297-5E7D-4FCF-9578-B701FA8456D1}" type="slidenum">
              <a:rPr lang="de-DE" smtClean="0"/>
              <a:pPr/>
              <a:t>4</a:t>
            </a:fld>
            <a:endParaRPr lang="de-DE" dirty="0"/>
          </a:p>
        </p:txBody>
      </p:sp>
    </p:spTree>
    <p:extLst>
      <p:ext uri="{BB962C8B-B14F-4D97-AF65-F5344CB8AC3E}">
        <p14:creationId xmlns:p14="http://schemas.microsoft.com/office/powerpoint/2010/main" val="19235495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8"/>
          <p:cNvPicPr>
            <a:picLocks noGrp="1" noChangeAspect="1"/>
          </p:cNvPicPr>
          <p:nvPr>
            <p:ph type="pic" sz="quarter" idx="13"/>
          </p:nvPr>
        </p:nvPicPr>
        <p:blipFill>
          <a:blip r:embed="rId2"/>
          <a:srcRect/>
          <a:stretch>
            <a:fillRect/>
          </a:stretch>
        </p:blipFill>
        <p:spPr/>
      </p:pic>
      <p:sp>
        <p:nvSpPr>
          <p:cNvPr id="2" name="Titel 1"/>
          <p:cNvSpPr>
            <a:spLocks noGrp="1"/>
          </p:cNvSpPr>
          <p:nvPr>
            <p:ph type="title"/>
          </p:nvPr>
        </p:nvSpPr>
        <p:spPr/>
        <p:txBody>
          <a:bodyPr/>
          <a:lstStyle/>
          <a:p>
            <a:r>
              <a:rPr lang="en-US" noProof="1" smtClean="0"/>
              <a:t>9. Systemic Approach</a:t>
            </a:r>
            <a:r>
              <a:rPr lang="en-US" sz="800" noProof="1"/>
              <a:t/>
            </a:r>
            <a:br>
              <a:rPr lang="en-US" sz="800" noProof="1"/>
            </a:br>
            <a:r>
              <a:rPr lang="en-US" sz="800" noProof="1" smtClean="0"/>
              <a:t/>
            </a:r>
            <a:br>
              <a:rPr lang="en-US" sz="800" noProof="1" smtClean="0"/>
            </a:br>
            <a:r>
              <a:rPr lang="en-GB" sz="1600" dirty="0">
                <a:solidFill>
                  <a:srgbClr val="558ED5"/>
                </a:solidFill>
                <a:latin typeface="AkkuratStd"/>
                <a:cs typeface="AkkuratStd"/>
              </a:rPr>
              <a:t>S</a:t>
            </a:r>
            <a:r>
              <a:rPr lang="en-US" sz="1600" dirty="0" err="1">
                <a:solidFill>
                  <a:srgbClr val="558ED5"/>
                </a:solidFill>
                <a:latin typeface="AkkuratStd"/>
                <a:cs typeface="AkkuratStd"/>
              </a:rPr>
              <a:t>ee</a:t>
            </a:r>
            <a:r>
              <a:rPr lang="en-US" sz="1600" dirty="0">
                <a:solidFill>
                  <a:srgbClr val="558ED5"/>
                </a:solidFill>
                <a:latin typeface="AkkuratStd"/>
                <a:cs typeface="AkkuratStd"/>
              </a:rPr>
              <a:t>: </a:t>
            </a:r>
            <a:r>
              <a:rPr lang="en-US" sz="1600" dirty="0" smtClean="0">
                <a:solidFill>
                  <a:srgbClr val="558ED5"/>
                </a:solidFill>
                <a:latin typeface="AkkuratStd"/>
                <a:cs typeface="AkkuratStd"/>
              </a:rPr>
              <a:t/>
            </a:r>
            <a:br>
              <a:rPr lang="en-US" sz="1600" dirty="0" smtClean="0">
                <a:solidFill>
                  <a:srgbClr val="558ED5"/>
                </a:solidFill>
                <a:latin typeface="AkkuratStd"/>
                <a:cs typeface="AkkuratStd"/>
              </a:rPr>
            </a:br>
            <a:r>
              <a:rPr lang="en-US" sz="1600" dirty="0">
                <a:solidFill>
                  <a:srgbClr val="558ED5"/>
                </a:solidFill>
              </a:rPr>
              <a:t>1996: The Reality-Constructive Perspective. - Systemic </a:t>
            </a:r>
            <a:r>
              <a:rPr lang="en-US" sz="1600" dirty="0" smtClean="0">
                <a:solidFill>
                  <a:srgbClr val="558ED5"/>
                </a:solidFill>
              </a:rPr>
              <a:t>Thinking</a:t>
            </a:r>
            <a:br>
              <a:rPr lang="en-US" sz="1600" dirty="0" smtClean="0">
                <a:solidFill>
                  <a:srgbClr val="558ED5"/>
                </a:solidFill>
              </a:rPr>
            </a:br>
            <a:r>
              <a:rPr lang="en-US" sz="1600" dirty="0" smtClean="0">
                <a:solidFill>
                  <a:srgbClr val="558ED5"/>
                </a:solidFill>
              </a:rPr>
              <a:t> </a:t>
            </a:r>
            <a:r>
              <a:rPr lang="en-US" sz="1600" dirty="0">
                <a:solidFill>
                  <a:srgbClr val="558ED5"/>
                </a:solidFill>
              </a:rPr>
              <a:t>And Professionalism Tomorrow.</a:t>
            </a:r>
            <a:r>
              <a:rPr lang="de-DE" sz="1600" dirty="0">
                <a:solidFill>
                  <a:srgbClr val="558ED5"/>
                </a:solidFill>
              </a:rPr>
              <a:t/>
            </a:r>
            <a:br>
              <a:rPr lang="de-DE" sz="1600" dirty="0">
                <a:solidFill>
                  <a:srgbClr val="558ED5"/>
                </a:solidFill>
              </a:rPr>
            </a:br>
            <a:r>
              <a:rPr lang="en-US" sz="1600" dirty="0">
                <a:solidFill>
                  <a:srgbClr val="558ED5"/>
                </a:solidFill>
                <a:latin typeface="AkkuratStd"/>
                <a:cs typeface="AkkuratStd"/>
              </a:rPr>
              <a:t/>
            </a:r>
            <a:br>
              <a:rPr lang="en-US" sz="1600" dirty="0">
                <a:solidFill>
                  <a:srgbClr val="558ED5"/>
                </a:solidFill>
                <a:latin typeface="AkkuratStd"/>
                <a:cs typeface="AkkuratStd"/>
              </a:rPr>
            </a:br>
            <a:r>
              <a:rPr lang="en-GB" sz="1600" dirty="0">
                <a:latin typeface="AkkuratStd"/>
                <a:cs typeface="AkkuratStd"/>
              </a:rPr>
              <a:t>Video:</a:t>
            </a:r>
            <a:r>
              <a:rPr lang="en-US" sz="800" noProof="1" smtClean="0"/>
              <a:t/>
            </a:r>
            <a:br>
              <a:rPr lang="en-US" sz="800" noProof="1" smtClean="0"/>
            </a:br>
            <a:r>
              <a:rPr lang="en-US" sz="1200" dirty="0" smtClean="0">
                <a:hlinkClick r:id="rId3"/>
              </a:rPr>
              <a:t>https</a:t>
            </a:r>
            <a:r>
              <a:rPr lang="en-US" sz="1200" dirty="0">
                <a:hlinkClick r:id="rId3"/>
              </a:rPr>
              <a:t>://www.youtube.com/watch?v=lU__C_UIHXQ&amp;index=3&amp;list=PLUEMue3IhakeLRHg7BMNR-Gx8jCXtgYb5</a:t>
            </a:r>
            <a:r>
              <a:rPr lang="en-US" sz="1200" dirty="0"/>
              <a:t> </a:t>
            </a:r>
            <a:br>
              <a:rPr lang="en-US" sz="1200" dirty="0"/>
            </a:br>
            <a:r>
              <a:rPr lang="en-US" sz="1200" noProof="1">
                <a:solidFill>
                  <a:schemeClr val="bg1"/>
                </a:solidFill>
                <a:ea typeface="+mn-ea"/>
                <a:cs typeface="+mn-cs"/>
              </a:rPr>
              <a:t/>
            </a:r>
            <a:br>
              <a:rPr lang="en-US" sz="1200" noProof="1">
                <a:solidFill>
                  <a:schemeClr val="bg1"/>
                </a:solidFill>
                <a:ea typeface="+mn-ea"/>
                <a:cs typeface="+mn-cs"/>
              </a:rPr>
            </a:br>
            <a:r>
              <a:rPr lang="en-US" sz="1200" noProof="1">
                <a:solidFill>
                  <a:schemeClr val="bg1"/>
                </a:solidFill>
                <a:ea typeface="+mn-ea"/>
                <a:cs typeface="+mn-cs"/>
              </a:rPr>
              <a:t>https://www.youtube.com/watch?v=lU__C_UIHXQ&amp;index=3&amp;list=PLUEMue3IhakeLRHg7BMNR-Gx8jCXtgYb5</a:t>
            </a:r>
            <a:endParaRPr lang="en-US" sz="1200" dirty="0">
              <a:solidFill>
                <a:schemeClr val="bg1"/>
              </a:solidFill>
              <a:ea typeface="+mn-ea"/>
              <a:cs typeface="+mn-cs"/>
            </a:endParaRPr>
          </a:p>
        </p:txBody>
      </p:sp>
      <p:sp>
        <p:nvSpPr>
          <p:cNvPr id="5" name="Untertitel 4"/>
          <p:cNvSpPr>
            <a:spLocks noGrp="1"/>
          </p:cNvSpPr>
          <p:nvPr>
            <p:ph type="subTitle" idx="1"/>
          </p:nvPr>
        </p:nvSpPr>
        <p:spPr/>
        <p:txBody>
          <a:bodyPr/>
          <a:lstStyle/>
          <a:p>
            <a:r>
              <a:rPr lang="en-US" dirty="0" smtClean="0"/>
              <a:t>Dr. Bernd </a:t>
            </a:r>
            <a:r>
              <a:rPr lang="en-US" dirty="0" err="1" smtClean="0"/>
              <a:t>Schmid</a:t>
            </a:r>
            <a:endParaRPr lang="en-US" dirty="0" smtClean="0"/>
          </a:p>
        </p:txBody>
      </p:sp>
      <p:pic>
        <p:nvPicPr>
          <p:cNvPr id="13" name="Bild 1" descr="by-1.png"/>
          <p:cNvPicPr>
            <a:picLocks/>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37421" y="4731991"/>
            <a:ext cx="490964" cy="171777"/>
          </a:xfrm>
          <a:prstGeom prst="rect">
            <a:avLst/>
          </a:prstGeom>
          <a:noFill/>
          <a:ln w="9525">
            <a:noFill/>
            <a:miter lim="800000"/>
            <a:headEnd/>
            <a:tailEnd/>
          </a:ln>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2"/>
          </p:nvPr>
        </p:nvSpPr>
        <p:spPr/>
        <p:txBody>
          <a:bodyPr/>
          <a:lstStyle/>
          <a:p>
            <a:r>
              <a:rPr lang="de-DE" smtClean="0"/>
              <a:t> Page </a:t>
            </a:r>
            <a:fld id="{895CD297-5E7D-4FCF-9578-B701FA8456D1}" type="slidenum">
              <a:rPr lang="de-DE" smtClean="0"/>
              <a:pPr/>
              <a:t>40</a:t>
            </a:fld>
            <a:endParaRPr lang="de-DE" dirty="0"/>
          </a:p>
        </p:txBody>
      </p:sp>
    </p:spTree>
    <p:extLst>
      <p:ext uri="{BB962C8B-B14F-4D97-AF65-F5344CB8AC3E}">
        <p14:creationId xmlns:p14="http://schemas.microsoft.com/office/powerpoint/2010/main" val="2591007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chor="t"/>
          <a:lstStyle/>
          <a:p>
            <a:r>
              <a:rPr lang="en-US" dirty="0" smtClean="0"/>
              <a:t>Some main Systemic Perspectives</a:t>
            </a:r>
            <a:endParaRPr lang="en-US" dirty="0"/>
          </a:p>
        </p:txBody>
      </p:sp>
      <p:sp>
        <p:nvSpPr>
          <p:cNvPr id="4" name="Inhaltsplatzhalter 3"/>
          <p:cNvSpPr>
            <a:spLocks noGrp="1"/>
          </p:cNvSpPr>
          <p:nvPr>
            <p:ph sz="half" idx="1"/>
          </p:nvPr>
        </p:nvSpPr>
        <p:spPr/>
        <p:txBody>
          <a:bodyPr>
            <a:noAutofit/>
          </a:bodyPr>
          <a:lstStyle/>
          <a:p>
            <a:pPr marL="342882" indent="-342882">
              <a:buFont typeface="+mj-lt"/>
              <a:buAutoNum type="arabicPeriod"/>
            </a:pPr>
            <a:r>
              <a:rPr lang="en-US" sz="2400" dirty="0"/>
              <a:t>Complexity and living systems </a:t>
            </a:r>
          </a:p>
          <a:p>
            <a:pPr marL="342882" indent="-342882">
              <a:buFont typeface="+mj-lt"/>
              <a:buAutoNum type="arabicPeriod"/>
            </a:pPr>
            <a:r>
              <a:rPr lang="en-US" sz="2400" dirty="0"/>
              <a:t>Patterns of interrelatedness (mobile)</a:t>
            </a:r>
          </a:p>
          <a:p>
            <a:pPr marL="342882" indent="-342882">
              <a:buFont typeface="+mj-lt"/>
              <a:buAutoNum type="arabicPeriod"/>
            </a:pPr>
            <a:r>
              <a:rPr lang="en-US" sz="2400" dirty="0" smtClean="0"/>
              <a:t>Reality </a:t>
            </a:r>
            <a:r>
              <a:rPr lang="en-US" sz="2400" dirty="0"/>
              <a:t>construction perspective</a:t>
            </a:r>
          </a:p>
          <a:p>
            <a:pPr marL="342882" indent="-342882">
              <a:buFont typeface="+mj-lt"/>
              <a:buAutoNum type="arabicPeriod"/>
            </a:pPr>
            <a:r>
              <a:rPr lang="en-US" sz="2400" dirty="0"/>
              <a:t>Attitudes (respect, oriented to resources and solutions, curiosity, experimental)</a:t>
            </a:r>
          </a:p>
          <a:p>
            <a:pPr marL="342882" indent="-342882">
              <a:buFont typeface="+mj-lt"/>
              <a:buAutoNum type="arabicPeriod"/>
            </a:pPr>
            <a:r>
              <a:rPr lang="en-US" sz="2400" dirty="0"/>
              <a:t>Systemic learning culture</a:t>
            </a: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41</a:t>
            </a:fld>
            <a:endParaRPr lang="de-DE" dirty="0"/>
          </a:p>
        </p:txBody>
      </p:sp>
    </p:spTree>
    <p:extLst>
      <p:ext uri="{BB962C8B-B14F-4D97-AF65-F5344CB8AC3E}">
        <p14:creationId xmlns:p14="http://schemas.microsoft.com/office/powerpoint/2010/main" val="16757257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chor="t"/>
          <a:lstStyle/>
          <a:p>
            <a:r>
              <a:rPr lang="en-US" noProof="1" smtClean="0"/>
              <a:t>Coaching and </a:t>
            </a:r>
            <a:r>
              <a:rPr lang="en-US" noProof="1"/>
              <a:t>organizational field</a:t>
            </a:r>
            <a:br>
              <a:rPr lang="en-US" noProof="1"/>
            </a:br>
            <a:r>
              <a:rPr lang="en-US" sz="1600" noProof="1">
                <a:solidFill>
                  <a:schemeClr val="bg1"/>
                </a:solidFill>
                <a:hlinkClick r:id="rId2"/>
              </a:rPr>
              <a:t>https://www.youtube.com/watch?v=Gh8HQd8AOv8</a:t>
            </a:r>
            <a:r>
              <a:rPr lang="en-US" sz="1600" noProof="1">
                <a:solidFill>
                  <a:schemeClr val="bg1"/>
                </a:solidFill>
              </a:rPr>
              <a:t> </a:t>
            </a:r>
            <a:r>
              <a:rPr lang="en-US" noProof="1">
                <a:solidFill>
                  <a:schemeClr val="bg1"/>
                </a:solidFill>
              </a:rPr>
              <a:t/>
            </a:r>
            <a:br>
              <a:rPr lang="en-US" noProof="1">
                <a:solidFill>
                  <a:schemeClr val="bg1"/>
                </a:solidFill>
              </a:rPr>
            </a:br>
            <a:r>
              <a:rPr lang="en-US" noProof="1">
                <a:solidFill>
                  <a:schemeClr val="bg1"/>
                </a:solidFill>
              </a:rPr>
              <a:t/>
            </a:r>
            <a:br>
              <a:rPr lang="en-US" noProof="1">
                <a:solidFill>
                  <a:schemeClr val="bg1"/>
                </a:solidFill>
              </a:rPr>
            </a:br>
            <a:endParaRPr lang="en-US" dirty="0"/>
          </a:p>
        </p:txBody>
      </p:sp>
      <p:sp>
        <p:nvSpPr>
          <p:cNvPr id="6" name="Inhaltsplatzhalter 3"/>
          <p:cNvSpPr>
            <a:spLocks noGrp="1"/>
          </p:cNvSpPr>
          <p:nvPr>
            <p:ph sz="half" idx="1"/>
          </p:nvPr>
        </p:nvSpPr>
        <p:spPr/>
        <p:txBody>
          <a:bodyPr vert="horz" lIns="91435" tIns="45718" rIns="91435" bIns="45718" rtlCol="0" anchor="t">
            <a:noAutofit/>
          </a:bodyPr>
          <a:lstStyle/>
          <a:p>
            <a:r>
              <a:rPr lang="en-US" dirty="0" smtClean="0"/>
              <a:t>Profession? : Organizational field and the human being </a:t>
            </a:r>
            <a:br>
              <a:rPr lang="en-US" dirty="0" smtClean="0"/>
            </a:br>
            <a:endParaRPr lang="en-US" dirty="0" smtClean="0"/>
          </a:p>
          <a:p>
            <a:r>
              <a:rPr lang="en-US" dirty="0" smtClean="0"/>
              <a:t>Organizational Coaching is defined... </a:t>
            </a:r>
          </a:p>
          <a:p>
            <a:pPr marL="800100" lvl="1" indent="-342900">
              <a:buChar char="§"/>
            </a:pPr>
            <a:r>
              <a:rPr lang="en-US" dirty="0" smtClean="0"/>
              <a:t>as a profession of its own</a:t>
            </a:r>
          </a:p>
          <a:p>
            <a:pPr marL="800100" lvl="1" indent="-342900">
              <a:buChar char="§"/>
            </a:pPr>
            <a:r>
              <a:rPr lang="en-US" dirty="0" smtClean="0"/>
              <a:t>by perspectives and expertise</a:t>
            </a:r>
          </a:p>
          <a:p>
            <a:pPr marL="800100" lvl="1" indent="-342900">
              <a:buChar char="§"/>
            </a:pPr>
            <a:r>
              <a:rPr lang="en-US" dirty="0" smtClean="0"/>
              <a:t>based on the challenges of the organizational field </a:t>
            </a:r>
          </a:p>
          <a:p>
            <a:pPr marL="800100" lvl="1" indent="-342900">
              <a:buFont typeface="Wingdings" pitchFamily="2" charset="2"/>
              <a:buChar char="§"/>
            </a:pPr>
            <a:r>
              <a:rPr lang="en-US" dirty="0" smtClean="0"/>
              <a:t>as a program for organizations and professional fields</a:t>
            </a:r>
          </a:p>
          <a:p>
            <a:pPr marL="457200" lvl="1"/>
            <a:endParaRPr lang="en-US" dirty="0"/>
          </a:p>
          <a:p>
            <a:pPr marL="457200" lvl="1"/>
            <a:r>
              <a:rPr lang="en-US" sz="2000" i="1" dirty="0" smtClean="0"/>
              <a:t>Coaches are (at least) decathletes</a:t>
            </a:r>
          </a:p>
          <a:p>
            <a:endParaRPr lang="en-US" dirty="0" smtClean="0"/>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42</a:t>
            </a:fld>
            <a:endParaRPr lang="de-DE" dirty="0"/>
          </a:p>
        </p:txBody>
      </p:sp>
    </p:spTree>
    <p:extLst>
      <p:ext uri="{BB962C8B-B14F-4D97-AF65-F5344CB8AC3E}">
        <p14:creationId xmlns:p14="http://schemas.microsoft.com/office/powerpoint/2010/main" val="40840977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smtClean="0"/>
              <a:t>10. other isb - concepts and approaches</a:t>
            </a:r>
            <a:br>
              <a:rPr lang="en-US" b="1" dirty="0" smtClean="0"/>
            </a:br>
            <a:r>
              <a:rPr lang="en-US" b="1" dirty="0"/>
              <a:t> </a:t>
            </a:r>
            <a:r>
              <a:rPr lang="en-US" b="1" dirty="0" smtClean="0"/>
              <a:t>       keywords 1</a:t>
            </a:r>
            <a:endParaRPr lang="en-US" b="1" dirty="0"/>
          </a:p>
        </p:txBody>
      </p:sp>
      <p:sp>
        <p:nvSpPr>
          <p:cNvPr id="4" name="Inhaltsplatzhalter 3"/>
          <p:cNvSpPr>
            <a:spLocks noGrp="1"/>
          </p:cNvSpPr>
          <p:nvPr>
            <p:ph sz="half" idx="1"/>
          </p:nvPr>
        </p:nvSpPr>
        <p:spPr/>
        <p:txBody>
          <a:bodyPr anchor="t">
            <a:noAutofit/>
          </a:bodyPr>
          <a:lstStyle/>
          <a:p>
            <a:pPr>
              <a:spcBef>
                <a:spcPct val="50000"/>
              </a:spcBef>
            </a:pPr>
            <a:r>
              <a:rPr lang="en-US" dirty="0" smtClean="0">
                <a:solidFill>
                  <a:schemeClr val="tx2">
                    <a:lumMod val="60000"/>
                    <a:lumOff val="40000"/>
                  </a:schemeClr>
                </a:solidFill>
                <a:latin typeface="AkkuratStd"/>
                <a:cs typeface="AkkuratStd"/>
              </a:rPr>
              <a:t>10.1 Changing </a:t>
            </a:r>
            <a:r>
              <a:rPr lang="en-US" b="1" dirty="0">
                <a:solidFill>
                  <a:schemeClr val="tx2">
                    <a:lumMod val="60000"/>
                    <a:lumOff val="40000"/>
                  </a:schemeClr>
                </a:solidFill>
                <a:latin typeface="AkkuratStd"/>
                <a:cs typeface="AkkuratStd"/>
              </a:rPr>
              <a:t>identity-beliefs</a:t>
            </a:r>
          </a:p>
          <a:p>
            <a:pPr>
              <a:spcBef>
                <a:spcPct val="50000"/>
              </a:spcBef>
            </a:pPr>
            <a:r>
              <a:rPr lang="en-US" b="1" dirty="0" smtClean="0">
                <a:solidFill>
                  <a:schemeClr val="tx2">
                    <a:lumMod val="60000"/>
                    <a:lumOff val="40000"/>
                  </a:schemeClr>
                </a:solidFill>
                <a:latin typeface="AkkuratStd"/>
                <a:cs typeface="AkkuratStd"/>
              </a:rPr>
              <a:t>10.2 Drivers </a:t>
            </a:r>
            <a:r>
              <a:rPr lang="en-US" dirty="0">
                <a:solidFill>
                  <a:schemeClr val="tx2">
                    <a:lumMod val="60000"/>
                    <a:lumOff val="40000"/>
                  </a:schemeClr>
                </a:solidFill>
                <a:latin typeface="AkkuratStd"/>
                <a:cs typeface="AkkuratStd"/>
              </a:rPr>
              <a:t>– detecting disguised counter dynamics</a:t>
            </a:r>
          </a:p>
          <a:p>
            <a:pPr>
              <a:spcBef>
                <a:spcPct val="50000"/>
              </a:spcBef>
            </a:pPr>
            <a:r>
              <a:rPr lang="en-US" b="1" dirty="0" smtClean="0">
                <a:latin typeface="AkkuratStd"/>
                <a:cs typeface="AkkuratStd"/>
              </a:rPr>
              <a:t>10.3 Inner images </a:t>
            </a:r>
            <a:r>
              <a:rPr lang="en-US" dirty="0" smtClean="0">
                <a:latin typeface="AkkuratStd"/>
                <a:cs typeface="AkkuratStd"/>
              </a:rPr>
              <a:t>(systemic dream work, guided imagery and  interviews)  </a:t>
            </a:r>
          </a:p>
          <a:p>
            <a:pPr>
              <a:spcBef>
                <a:spcPct val="50000"/>
              </a:spcBef>
            </a:pPr>
            <a:r>
              <a:rPr lang="en-US" b="1" dirty="0" smtClean="0">
                <a:latin typeface="AkkuratStd"/>
                <a:cs typeface="AkkuratStd"/>
              </a:rPr>
              <a:t>10.4 Intuition</a:t>
            </a:r>
            <a:r>
              <a:rPr lang="en-US" dirty="0" smtClean="0">
                <a:latin typeface="AkkuratStd"/>
                <a:cs typeface="AkkuratStd"/>
              </a:rPr>
              <a:t> (professional specifications)</a:t>
            </a:r>
          </a:p>
          <a:p>
            <a:pPr>
              <a:spcBef>
                <a:spcPct val="50000"/>
              </a:spcBef>
            </a:pPr>
            <a:r>
              <a:rPr lang="en-US" b="1" dirty="0" smtClean="0">
                <a:latin typeface="AkkuratStd"/>
                <a:cs typeface="AkkuratStd"/>
              </a:rPr>
              <a:t>10.5 Toblerone model </a:t>
            </a:r>
            <a:r>
              <a:rPr lang="en-US" dirty="0" smtClean="0">
                <a:latin typeface="AkkuratStd"/>
                <a:cs typeface="AkkuratStd"/>
              </a:rPr>
              <a:t>for supervision</a:t>
            </a:r>
          </a:p>
          <a:p>
            <a:pPr marL="285735" indent="-285735">
              <a:spcBef>
                <a:spcPct val="50000"/>
              </a:spcBef>
              <a:buFont typeface="Wingdings" charset="2"/>
              <a:buChar char="§"/>
            </a:pPr>
            <a:endParaRPr lang="en-US" dirty="0" smtClean="0">
              <a:latin typeface="AkkuratStd"/>
              <a:cs typeface="AkkuratStd"/>
            </a:endParaRPr>
          </a:p>
          <a:p>
            <a:pPr marL="285735" indent="-285735">
              <a:spcBef>
                <a:spcPct val="50000"/>
              </a:spcBef>
              <a:buFont typeface="Wingdings" charset="2"/>
              <a:buChar char="§"/>
            </a:pPr>
            <a:endParaRPr lang="en-US" dirty="0" smtClean="0">
              <a:latin typeface="AkkuratStd"/>
              <a:cs typeface="AkkuratStd"/>
            </a:endParaRPr>
          </a:p>
          <a:p>
            <a:pPr marL="285735" indent="-285735">
              <a:spcBef>
                <a:spcPct val="50000"/>
              </a:spcBef>
              <a:buFont typeface="Wingdings" charset="2"/>
              <a:buChar char="§"/>
            </a:pPr>
            <a:endParaRPr lang="en-US" dirty="0" smtClean="0">
              <a:latin typeface="AkkuratStd"/>
              <a:cs typeface="AkkuratStd"/>
            </a:endParaRPr>
          </a:p>
          <a:p>
            <a:pPr marL="285735" indent="-285735">
              <a:spcBef>
                <a:spcPct val="50000"/>
              </a:spcBef>
              <a:buFont typeface="Wingdings" charset="2"/>
              <a:buChar char="§"/>
            </a:pPr>
            <a:endParaRPr lang="en-US" dirty="0">
              <a:latin typeface="AkkuratStd"/>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43</a:t>
            </a:fld>
            <a:endParaRPr lang="de-DE" dirty="0"/>
          </a:p>
        </p:txBody>
      </p:sp>
    </p:spTree>
    <p:extLst>
      <p:ext uri="{BB962C8B-B14F-4D97-AF65-F5344CB8AC3E}">
        <p14:creationId xmlns:p14="http://schemas.microsoft.com/office/powerpoint/2010/main" val="25156716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z="2400" dirty="0" smtClean="0"/>
              <a:t>10.1 Changing Identity Beliefs</a:t>
            </a:r>
            <a:r>
              <a:rPr lang="en-US" dirty="0" smtClean="0"/>
              <a:t/>
            </a:r>
            <a:br>
              <a:rPr lang="en-US" dirty="0" smtClean="0"/>
            </a:br>
            <a:r>
              <a:rPr lang="en-US" sz="1400" dirty="0" smtClean="0">
                <a:solidFill>
                  <a:srgbClr val="558ED5"/>
                </a:solidFill>
              </a:rPr>
              <a:t>see 1988: </a:t>
            </a:r>
            <a:r>
              <a:rPr lang="en-US" sz="1400" dirty="0">
                <a:solidFill>
                  <a:srgbClr val="558ED5"/>
                </a:solidFill>
              </a:rPr>
              <a:t>Theory and Identity in the TA-Community</a:t>
            </a:r>
            <a:r>
              <a:rPr lang="de-DE" sz="1400" dirty="0">
                <a:solidFill>
                  <a:srgbClr val="558ED5"/>
                </a:solidFill>
              </a:rPr>
              <a:t> </a:t>
            </a:r>
            <a:r>
              <a:rPr lang="de-DE" sz="1400" dirty="0" smtClean="0">
                <a:solidFill>
                  <a:srgbClr val="558ED5"/>
                </a:solidFill>
              </a:rPr>
              <a:t> </a:t>
            </a:r>
            <a:r>
              <a:rPr lang="de-DE" sz="1400" dirty="0" err="1" smtClean="0">
                <a:solidFill>
                  <a:srgbClr val="558ED5"/>
                </a:solidFill>
              </a:rPr>
              <a:t>and</a:t>
            </a:r>
            <a:r>
              <a:rPr lang="de-DE" sz="1400" dirty="0" smtClean="0">
                <a:solidFill>
                  <a:srgbClr val="558ED5"/>
                </a:solidFill>
              </a:rPr>
              <a:t> </a:t>
            </a:r>
            <a:r>
              <a:rPr lang="en-US" sz="1400" dirty="0" smtClean="0">
                <a:solidFill>
                  <a:srgbClr val="558ED5"/>
                </a:solidFill>
              </a:rPr>
              <a:t>2015: </a:t>
            </a:r>
            <a:r>
              <a:rPr lang="en-US" sz="1400" dirty="0">
                <a:solidFill>
                  <a:srgbClr val="558ED5"/>
                </a:solidFill>
              </a:rPr>
              <a:t>- </a:t>
            </a:r>
            <a:r>
              <a:rPr lang="en-US" sz="1400" dirty="0" smtClean="0">
                <a:solidFill>
                  <a:srgbClr val="558ED5"/>
                </a:solidFill>
              </a:rPr>
              <a:t>with </a:t>
            </a:r>
            <a:r>
              <a:rPr lang="en-US" sz="1400" dirty="0" err="1">
                <a:solidFill>
                  <a:srgbClr val="558ED5"/>
                </a:solidFill>
              </a:rPr>
              <a:t>Anandan</a:t>
            </a:r>
            <a:r>
              <a:rPr lang="en-US" sz="1400" dirty="0">
                <a:solidFill>
                  <a:srgbClr val="558ED5"/>
                </a:solidFill>
              </a:rPr>
              <a:t> </a:t>
            </a:r>
            <a:r>
              <a:rPr lang="en-US" sz="1400" dirty="0" err="1">
                <a:solidFill>
                  <a:srgbClr val="558ED5"/>
                </a:solidFill>
              </a:rPr>
              <a:t>Geethan</a:t>
            </a:r>
            <a:r>
              <a:rPr lang="en-US" sz="1400" dirty="0">
                <a:solidFill>
                  <a:srgbClr val="558ED5"/>
                </a:solidFill>
              </a:rPr>
              <a:t>: Guided Journey of a Caterpillar. A transition from personal orientation to Organizational Development</a:t>
            </a:r>
            <a:r>
              <a:rPr lang="de-DE" sz="1400" dirty="0">
                <a:solidFill>
                  <a:srgbClr val="558ED5"/>
                </a:solidFill>
              </a:rPr>
              <a:t> </a:t>
            </a:r>
            <a:endParaRPr lang="en-US" sz="1400" dirty="0">
              <a:solidFill>
                <a:srgbClr val="558ED5"/>
              </a:solidFill>
            </a:endParaRPr>
          </a:p>
        </p:txBody>
      </p:sp>
      <p:sp>
        <p:nvSpPr>
          <p:cNvPr id="4" name="Inhaltsplatzhalter 3"/>
          <p:cNvSpPr>
            <a:spLocks noGrp="1"/>
          </p:cNvSpPr>
          <p:nvPr>
            <p:ph sz="half" idx="1"/>
          </p:nvPr>
        </p:nvSpPr>
        <p:spPr/>
        <p:txBody>
          <a:bodyPr anchor="t">
            <a:noAutofit/>
          </a:bodyPr>
          <a:lstStyle/>
          <a:p>
            <a:pPr marL="285735" indent="-285735">
              <a:spcBef>
                <a:spcPct val="50000"/>
              </a:spcBef>
              <a:buFont typeface="Wingdings" charset="2"/>
              <a:buChar char="§"/>
            </a:pPr>
            <a:r>
              <a:rPr lang="en-GB" sz="1400" dirty="0">
                <a:latin typeface="Akkurat-Light"/>
                <a:cs typeface="AkkuratStd"/>
              </a:rPr>
              <a:t>Differentiating between acting and experiencing and beliefs about identity</a:t>
            </a:r>
          </a:p>
          <a:p>
            <a:pPr marL="285735" indent="-285735">
              <a:spcBef>
                <a:spcPct val="50000"/>
              </a:spcBef>
              <a:buFont typeface="Wingdings" charset="2"/>
              <a:buChar char="§"/>
            </a:pPr>
            <a:r>
              <a:rPr lang="en-GB" sz="1400" dirty="0">
                <a:latin typeface="Akkurat-Light"/>
                <a:cs typeface="AkkuratStd"/>
              </a:rPr>
              <a:t>Detecting identity beliefs</a:t>
            </a:r>
          </a:p>
          <a:p>
            <a:pPr marL="285735" indent="-285735">
              <a:spcBef>
                <a:spcPct val="50000"/>
              </a:spcBef>
              <a:buFont typeface="Wingdings" charset="2"/>
              <a:buChar char="§"/>
            </a:pPr>
            <a:r>
              <a:rPr lang="en-GB" sz="1400" dirty="0">
                <a:latin typeface="Akkurat-Light"/>
                <a:cs typeface="AkkuratStd"/>
              </a:rPr>
              <a:t>Redefining identity </a:t>
            </a:r>
            <a:r>
              <a:rPr lang="en-GB" sz="1400" dirty="0" smtClean="0">
                <a:latin typeface="Akkurat-Light"/>
                <a:cs typeface="AkkuratStd"/>
              </a:rPr>
              <a:t>beliefs Video:</a:t>
            </a:r>
            <a:endParaRPr lang="en-GB" sz="1400" dirty="0">
              <a:latin typeface="Akkurat-Light"/>
              <a:cs typeface="AkkuratStd"/>
            </a:endParaRPr>
          </a:p>
          <a:p>
            <a:pPr marL="285735" indent="-285735">
              <a:spcBef>
                <a:spcPct val="50000"/>
              </a:spcBef>
              <a:buFont typeface="Wingdings" charset="2"/>
              <a:buChar char="§"/>
            </a:pPr>
            <a:r>
              <a:rPr lang="en-GB" sz="1400" dirty="0">
                <a:latin typeface="Akkurat-Light"/>
                <a:cs typeface="AkkuratStd"/>
              </a:rPr>
              <a:t>Authorizing newly adopted identity </a:t>
            </a:r>
            <a:r>
              <a:rPr lang="en-GB" sz="1400" dirty="0" smtClean="0">
                <a:latin typeface="Akkurat-Light"/>
                <a:cs typeface="AkkuratStd"/>
              </a:rPr>
              <a:t>beliefs</a:t>
            </a:r>
          </a:p>
          <a:p>
            <a:pPr marL="285735" indent="-285735">
              <a:spcBef>
                <a:spcPct val="50000"/>
              </a:spcBef>
              <a:buFont typeface="Wingdings" charset="2"/>
              <a:buChar char="§"/>
            </a:pPr>
            <a:r>
              <a:rPr lang="en-GB" sz="1400" dirty="0" err="1" smtClean="0">
                <a:latin typeface="Akkurat-Light"/>
                <a:cs typeface="AkkuratStd"/>
              </a:rPr>
              <a:t>Video:</a:t>
            </a:r>
            <a:r>
              <a:rPr lang="en-GB" sz="1400" dirty="0" err="1" smtClean="0">
                <a:latin typeface="Akkurat-Light"/>
                <a:cs typeface="AkkuratStd"/>
                <a:hlinkClick r:id="rId2"/>
              </a:rPr>
              <a:t>http</a:t>
            </a:r>
            <a:r>
              <a:rPr lang="en-GB" sz="1400" dirty="0">
                <a:latin typeface="Akkurat-Light"/>
                <a:cs typeface="AkkuratStd"/>
                <a:hlinkClick r:id="rId2"/>
              </a:rPr>
              <a:t>://bibliothek.isb-w.eu/alfresco/d/d/workspace/SpacesStore/a524beea-89fd-4001-afe3-71941aee23e3</a:t>
            </a:r>
            <a:r>
              <a:rPr lang="en-GB" sz="1400" dirty="0" smtClean="0">
                <a:latin typeface="Akkurat-Light"/>
                <a:cs typeface="AkkuratStd"/>
                <a:hlinkClick r:id="rId2"/>
              </a:rPr>
              <a:t>/</a:t>
            </a:r>
            <a:endParaRPr lang="en-GB" sz="1400" dirty="0">
              <a:latin typeface="Akkurat-Light"/>
              <a:cs typeface="AkkuratStd"/>
            </a:endParaRPr>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8" name="Bild 4"/>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4592940" y="1708150"/>
            <a:ext cx="2275869" cy="3240088"/>
          </a:xfrm>
          <a:prstGeom prst="rect">
            <a:avLst/>
          </a:prstGeom>
        </p:spPr>
      </p:pic>
      <p:sp>
        <p:nvSpPr>
          <p:cNvPr id="9" name="Foliennummernplatzhalter 8"/>
          <p:cNvSpPr>
            <a:spLocks noGrp="1"/>
          </p:cNvSpPr>
          <p:nvPr>
            <p:ph type="sldNum" sz="quarter" idx="12"/>
          </p:nvPr>
        </p:nvSpPr>
        <p:spPr/>
        <p:txBody>
          <a:bodyPr/>
          <a:lstStyle/>
          <a:p>
            <a:r>
              <a:rPr lang="de-DE" smtClean="0"/>
              <a:t> Page </a:t>
            </a:r>
            <a:fld id="{895CD297-5E7D-4FCF-9578-B701FA8456D1}" type="slidenum">
              <a:rPr lang="de-DE" smtClean="0"/>
              <a:pPr/>
              <a:t>44</a:t>
            </a:fld>
            <a:endParaRPr lang="de-DE" dirty="0"/>
          </a:p>
        </p:txBody>
      </p:sp>
    </p:spTree>
    <p:extLst>
      <p:ext uri="{BB962C8B-B14F-4D97-AF65-F5344CB8AC3E}">
        <p14:creationId xmlns:p14="http://schemas.microsoft.com/office/powerpoint/2010/main" val="23447313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 </a:t>
            </a:r>
            <a:r>
              <a:rPr lang="de-DE" sz="2400" dirty="0" smtClean="0"/>
              <a:t>10.2 Drivers </a:t>
            </a:r>
            <a:r>
              <a:rPr lang="de-DE" sz="2400" dirty="0"/>
              <a:t>– TA  – Taibi Kahler</a:t>
            </a:r>
            <a:br>
              <a:rPr lang="de-DE" sz="2400" dirty="0"/>
            </a:br>
            <a:r>
              <a:rPr lang="de-DE" sz="2400" dirty="0"/>
              <a:t> </a:t>
            </a:r>
            <a:r>
              <a:rPr lang="de-DE" sz="2400" dirty="0" smtClean="0"/>
              <a:t>          Counter Dynamics </a:t>
            </a:r>
            <a:r>
              <a:rPr lang="de-DE" sz="2400" dirty="0"/>
              <a:t>– Bernd Schmid</a:t>
            </a:r>
          </a:p>
        </p:txBody>
      </p:sp>
      <p:sp>
        <p:nvSpPr>
          <p:cNvPr id="4" name="Inhaltsplatzhalter 3"/>
          <p:cNvSpPr>
            <a:spLocks noGrp="1"/>
          </p:cNvSpPr>
          <p:nvPr>
            <p:ph sz="half" idx="1"/>
          </p:nvPr>
        </p:nvSpPr>
        <p:spPr/>
        <p:txBody>
          <a:bodyPr anchor="t">
            <a:noAutofit/>
          </a:bodyPr>
          <a:lstStyle/>
          <a:p>
            <a:pPr>
              <a:spcBef>
                <a:spcPct val="50000"/>
              </a:spcBef>
            </a:pPr>
            <a:r>
              <a:rPr lang="en-GB" dirty="0" smtClean="0">
                <a:latin typeface="AkkuratStd"/>
                <a:cs typeface="AkkuratStd"/>
              </a:rPr>
              <a:t>Counter dynamics:</a:t>
            </a:r>
          </a:p>
          <a:p>
            <a:pPr marL="285735" indent="-285735">
              <a:spcBef>
                <a:spcPct val="50000"/>
              </a:spcBef>
              <a:buFont typeface="Wingdings" charset="2"/>
              <a:buChar char="§"/>
            </a:pPr>
            <a:r>
              <a:rPr lang="en-GB" dirty="0" smtClean="0">
                <a:latin typeface="AkkuratStd"/>
                <a:cs typeface="AkkuratStd"/>
              </a:rPr>
              <a:t>Be </a:t>
            </a:r>
            <a:r>
              <a:rPr lang="en-GB" dirty="0">
                <a:latin typeface="AkkuratStd"/>
                <a:cs typeface="AkkuratStd"/>
              </a:rPr>
              <a:t>perfect: I don‘t care!</a:t>
            </a:r>
          </a:p>
          <a:p>
            <a:pPr marL="285735" indent="-285735">
              <a:spcBef>
                <a:spcPct val="50000"/>
              </a:spcBef>
              <a:buFont typeface="Wingdings" charset="2"/>
              <a:buChar char="§"/>
            </a:pPr>
            <a:r>
              <a:rPr lang="en-GB" dirty="0">
                <a:latin typeface="AkkuratStd"/>
                <a:cs typeface="AkkuratStd"/>
              </a:rPr>
              <a:t>Be strong: You can do everything with me!</a:t>
            </a:r>
          </a:p>
          <a:p>
            <a:pPr marL="285735" indent="-285735">
              <a:spcBef>
                <a:spcPct val="50000"/>
              </a:spcBef>
              <a:buFont typeface="Wingdings" charset="2"/>
              <a:buChar char="§"/>
            </a:pPr>
            <a:r>
              <a:rPr lang="en-GB" dirty="0">
                <a:latin typeface="AkkuratStd"/>
                <a:cs typeface="AkkuratStd"/>
              </a:rPr>
              <a:t>Please you: Better nasty than nobody!</a:t>
            </a:r>
          </a:p>
          <a:p>
            <a:pPr marL="285735" indent="-285735">
              <a:spcBef>
                <a:spcPct val="50000"/>
              </a:spcBef>
              <a:buFont typeface="Wingdings" charset="2"/>
              <a:buChar char="§"/>
            </a:pPr>
            <a:r>
              <a:rPr lang="en-GB" dirty="0">
                <a:latin typeface="AkkuratStd"/>
                <a:cs typeface="AkkuratStd"/>
              </a:rPr>
              <a:t>Try hard: Easy going!</a:t>
            </a:r>
          </a:p>
          <a:p>
            <a:pPr marL="285735" indent="-285735">
              <a:spcBef>
                <a:spcPct val="50000"/>
              </a:spcBef>
              <a:buFont typeface="Wingdings" charset="2"/>
              <a:buChar char="§"/>
            </a:pPr>
            <a:r>
              <a:rPr lang="en-GB" dirty="0">
                <a:latin typeface="AkkuratStd"/>
                <a:cs typeface="AkkuratStd"/>
              </a:rPr>
              <a:t>Hurry up: Let it be! Freezing to be calm.</a:t>
            </a: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45</a:t>
            </a:fld>
            <a:endParaRPr lang="de-DE" dirty="0"/>
          </a:p>
        </p:txBody>
      </p:sp>
    </p:spTree>
    <p:extLst>
      <p:ext uri="{BB962C8B-B14F-4D97-AF65-F5344CB8AC3E}">
        <p14:creationId xmlns:p14="http://schemas.microsoft.com/office/powerpoint/2010/main" val="23778116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z="2400" dirty="0" smtClean="0"/>
              <a:t>10.3 Inner images (and dream work)</a:t>
            </a:r>
            <a:endParaRPr lang="en-US" sz="2400" dirty="0"/>
          </a:p>
        </p:txBody>
      </p:sp>
      <p:sp>
        <p:nvSpPr>
          <p:cNvPr id="4" name="Inhaltsplatzhalter 3"/>
          <p:cNvSpPr>
            <a:spLocks noGrp="1"/>
          </p:cNvSpPr>
          <p:nvPr>
            <p:ph sz="half" idx="1"/>
          </p:nvPr>
        </p:nvSpPr>
        <p:spPr/>
        <p:txBody>
          <a:bodyPr anchor="t">
            <a:noAutofit/>
          </a:bodyPr>
          <a:lstStyle/>
          <a:p>
            <a:pPr marL="0" lvl="1">
              <a:spcBef>
                <a:spcPct val="50000"/>
              </a:spcBef>
            </a:pPr>
            <a:r>
              <a:rPr lang="en-US" sz="1600" i="1" dirty="0">
                <a:latin typeface="AkkuratStd"/>
                <a:cs typeface="AkkuratStd"/>
              </a:rPr>
              <a:t>“Oh my god! And this is, what I di das a management consultant through all my life</a:t>
            </a:r>
            <a:r>
              <a:rPr lang="en-US" sz="1600" i="1" dirty="0" smtClean="0">
                <a:latin typeface="AkkuratStd"/>
                <a:cs typeface="AkkuratStd"/>
              </a:rPr>
              <a:t>!” // Resonance </a:t>
            </a:r>
            <a:r>
              <a:rPr lang="en-US" sz="1600" i="1" dirty="0">
                <a:latin typeface="AkkuratStd"/>
                <a:cs typeface="AkkuratStd"/>
              </a:rPr>
              <a:t>to a </a:t>
            </a:r>
            <a:r>
              <a:rPr lang="en-US" sz="1600" dirty="0">
                <a:latin typeface="AkkuratStd"/>
                <a:cs typeface="AkkuratStd"/>
              </a:rPr>
              <a:t>Guided Imagery around </a:t>
            </a:r>
            <a:r>
              <a:rPr lang="en-US" sz="1600" dirty="0" smtClean="0">
                <a:latin typeface="AkkuratStd"/>
                <a:cs typeface="AkkuratStd"/>
              </a:rPr>
              <a:t>“Early </a:t>
            </a:r>
            <a:r>
              <a:rPr lang="en-US" sz="1600" dirty="0">
                <a:latin typeface="AkkuratStd"/>
                <a:cs typeface="AkkuratStd"/>
              </a:rPr>
              <a:t>experiences with helping”</a:t>
            </a:r>
          </a:p>
          <a:p>
            <a:pPr marL="0" lvl="1">
              <a:spcBef>
                <a:spcPct val="50000"/>
              </a:spcBef>
            </a:pPr>
            <a:r>
              <a:rPr lang="en-US" sz="1600" i="1" dirty="0" smtClean="0">
                <a:latin typeface="AkkuratStd"/>
                <a:cs typeface="AkkuratStd"/>
              </a:rPr>
              <a:t>Read </a:t>
            </a:r>
            <a:r>
              <a:rPr lang="en-US" sz="1600" i="1" dirty="0" err="1" smtClean="0">
                <a:latin typeface="AkkuratStd"/>
                <a:cs typeface="AkkuratStd"/>
              </a:rPr>
              <a:t>english</a:t>
            </a:r>
            <a:r>
              <a:rPr lang="en-US" sz="1600" i="1" dirty="0" smtClean="0">
                <a:latin typeface="AkkuratStd"/>
                <a:cs typeface="AkkuratStd"/>
              </a:rPr>
              <a:t> Articles:  for example</a:t>
            </a:r>
          </a:p>
          <a:p>
            <a:pPr marL="285750" lvl="1" indent="-285750">
              <a:spcBef>
                <a:spcPct val="50000"/>
              </a:spcBef>
              <a:buFont typeface="Wingdings" panose="05000000000000000000" pitchFamily="2" charset="2"/>
              <a:buChar char="§"/>
            </a:pPr>
            <a:r>
              <a:rPr lang="en-US" sz="1200" dirty="0" smtClean="0"/>
              <a:t>2007 Matching dialogues using inner images </a:t>
            </a:r>
          </a:p>
          <a:p>
            <a:pPr marL="285750" lvl="1" indent="-285750">
              <a:spcBef>
                <a:spcPct val="50000"/>
              </a:spcBef>
              <a:buFont typeface="Wingdings" panose="05000000000000000000" pitchFamily="2" charset="2"/>
              <a:buChar char="§"/>
            </a:pPr>
            <a:r>
              <a:rPr lang="en-US" sz="1200" dirty="0" smtClean="0"/>
              <a:t>2016 Background Images and Professional Empowerment.  </a:t>
            </a:r>
          </a:p>
          <a:p>
            <a:pPr marL="285750" lvl="1" indent="-285750">
              <a:spcBef>
                <a:spcPct val="50000"/>
              </a:spcBef>
              <a:buFont typeface="Wingdings" panose="05000000000000000000" pitchFamily="2" charset="2"/>
              <a:buChar char="§"/>
            </a:pPr>
            <a:r>
              <a:rPr lang="en-US" sz="1200" dirty="0" smtClean="0">
                <a:latin typeface="AkkuratStd"/>
                <a:cs typeface="AkkuratStd"/>
              </a:rPr>
              <a:t>2016 </a:t>
            </a:r>
            <a:r>
              <a:rPr lang="en-US" sz="1200" dirty="0">
                <a:latin typeface="AkkuratStd"/>
                <a:cs typeface="AkkuratStd"/>
              </a:rPr>
              <a:t>dreams in Organizational Coaching</a:t>
            </a:r>
          </a:p>
          <a:p>
            <a:pPr marL="285750" lvl="1" indent="-285750">
              <a:spcBef>
                <a:spcPct val="50000"/>
              </a:spcBef>
              <a:buFont typeface="Wingdings" panose="05000000000000000000" pitchFamily="2" charset="2"/>
              <a:buChar char="§"/>
            </a:pPr>
            <a:r>
              <a:rPr lang="en-US" sz="1200" dirty="0">
                <a:latin typeface="AkkuratStd"/>
                <a:cs typeface="AkkuratStd"/>
              </a:rPr>
              <a:t>Video </a:t>
            </a:r>
            <a:r>
              <a:rPr lang="en-US" sz="1200" dirty="0" smtClean="0">
                <a:latin typeface="AkkuratStd"/>
                <a:cs typeface="AkkuratStd"/>
              </a:rPr>
              <a:t>2015 </a:t>
            </a:r>
            <a:r>
              <a:rPr lang="en-US" sz="1200" dirty="0">
                <a:latin typeface="AkkuratStd"/>
                <a:cs typeface="AkkuratStd"/>
              </a:rPr>
              <a:t>Chandigarh, India</a:t>
            </a:r>
            <a:r>
              <a:rPr lang="en-US" sz="1400" dirty="0">
                <a:latin typeface="AkkuratStd"/>
                <a:cs typeface="AkkuratStd"/>
              </a:rPr>
              <a:t>:  </a:t>
            </a:r>
            <a:r>
              <a:rPr lang="en-US" sz="1050" dirty="0">
                <a:latin typeface="AkkuratStd"/>
                <a:cs typeface="AkkuratStd"/>
                <a:hlinkClick r:id="rId2"/>
              </a:rPr>
              <a:t>https://www.youtube.com/watch?v=JvTcgtLZ21s&amp;index=16&amp;list=PLUEMue3IhakeLRHg7BMNR-Gx8jCXtgYb5</a:t>
            </a:r>
            <a:r>
              <a:rPr lang="en-US" sz="1050" dirty="0">
                <a:latin typeface="AkkuratStd"/>
                <a:cs typeface="AkkuratStd"/>
              </a:rPr>
              <a:t> </a:t>
            </a:r>
          </a:p>
          <a:p>
            <a:pPr marL="285750" lvl="1" indent="-285750">
              <a:spcBef>
                <a:spcPct val="50000"/>
              </a:spcBef>
              <a:buFont typeface="Wingdings" panose="05000000000000000000" pitchFamily="2" charset="2"/>
              <a:buChar char="§"/>
            </a:pPr>
            <a:r>
              <a:rPr lang="en-GB" sz="1200" dirty="0">
                <a:latin typeface="Arial"/>
                <a:cs typeface="Arial"/>
              </a:rPr>
              <a:t>Video Oxford 2011:</a:t>
            </a:r>
            <a:r>
              <a:rPr lang="en-GB" sz="1050" dirty="0">
                <a:latin typeface="Arial"/>
                <a:cs typeface="Arial"/>
                <a:hlinkClick r:id="rId3"/>
              </a:rPr>
              <a:t>https://www.isb-w.eu/de/wissen-clicktotransfer/narrative_transactional_analysis_oxford_2011.php</a:t>
            </a:r>
            <a:endParaRPr lang="en-GB" sz="1050" dirty="0">
              <a:latin typeface="Arial"/>
              <a:cs typeface="Arial"/>
            </a:endParaRPr>
          </a:p>
          <a:p>
            <a:pPr marL="0" lvl="1">
              <a:spcBef>
                <a:spcPct val="50000"/>
              </a:spcBef>
            </a:pPr>
            <a:endParaRPr lang="en-US" sz="1200" dirty="0">
              <a:latin typeface="AkkuratStd"/>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4"/>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46</a:t>
            </a:fld>
            <a:endParaRPr lang="de-DE" dirty="0"/>
          </a:p>
        </p:txBody>
      </p:sp>
    </p:spTree>
    <p:extLst>
      <p:ext uri="{BB962C8B-B14F-4D97-AF65-F5344CB8AC3E}">
        <p14:creationId xmlns:p14="http://schemas.microsoft.com/office/powerpoint/2010/main" val="15342783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smtClean="0"/>
              <a:t>10.4 Professional Intuition</a:t>
            </a:r>
            <a:br>
              <a:rPr lang="de-DE" sz="2400" dirty="0" smtClean="0"/>
            </a:br>
            <a:r>
              <a:rPr lang="en-US" sz="2400" dirty="0" smtClean="0"/>
              <a:t> (and the narrative approach) </a:t>
            </a:r>
            <a:r>
              <a:rPr lang="de-DE" dirty="0" smtClean="0"/>
              <a:t/>
            </a:r>
            <a:br>
              <a:rPr lang="de-DE" dirty="0" smtClean="0"/>
            </a:br>
            <a:r>
              <a:rPr lang="en-US" sz="1800" dirty="0" err="1" smtClean="0"/>
              <a:t>raed</a:t>
            </a:r>
            <a:r>
              <a:rPr lang="en-US" sz="1800" dirty="0" smtClean="0"/>
              <a:t>:</a:t>
            </a:r>
            <a:r>
              <a:rPr lang="de-DE" sz="1800" dirty="0" smtClean="0"/>
              <a:t> 1991 </a:t>
            </a:r>
            <a:r>
              <a:rPr lang="en-US" sz="1800" dirty="0" smtClean="0"/>
              <a:t>Intuition of the Possible and Transactional Creations of Reality. </a:t>
            </a:r>
            <a:endParaRPr lang="en-US" sz="1800" dirty="0"/>
          </a:p>
        </p:txBody>
      </p:sp>
      <p:sp>
        <p:nvSpPr>
          <p:cNvPr id="3" name="Inhaltsplatzhalter 2"/>
          <p:cNvSpPr>
            <a:spLocks noGrp="1"/>
          </p:cNvSpPr>
          <p:nvPr>
            <p:ph sz="half" idx="1"/>
          </p:nvPr>
        </p:nvSpPr>
        <p:spPr/>
        <p:txBody>
          <a:bodyPr>
            <a:normAutofit/>
          </a:bodyPr>
          <a:lstStyle/>
          <a:p>
            <a:pPr marL="266700" indent="-266700">
              <a:buFont typeface="Wingdings" panose="05000000000000000000" pitchFamily="2" charset="2"/>
              <a:buChar char="§"/>
            </a:pPr>
            <a:r>
              <a:rPr lang="en-GB" sz="2000" dirty="0" smtClean="0">
                <a:cs typeface="Arial"/>
              </a:rPr>
              <a:t>Professional intuition must be trained and must become focussed according to what sphere is relevant and for which professional purposes it is needed</a:t>
            </a:r>
          </a:p>
          <a:p>
            <a:pPr marL="266700" indent="-266700">
              <a:buFont typeface="Wingdings" panose="05000000000000000000" pitchFamily="2" charset="2"/>
              <a:buChar char="§"/>
            </a:pPr>
            <a:r>
              <a:rPr lang="en-GB" sz="2000" dirty="0" smtClean="0">
                <a:cs typeface="Arial"/>
              </a:rPr>
              <a:t>Different professionals should have different masteries of intuition, because they have different spheres of reality to deal with, different roles and different responsibilities</a:t>
            </a:r>
          </a:p>
          <a:p>
            <a:pPr marL="266700" lvl="1" indent="-266700">
              <a:buFont typeface="Wingdings" panose="05000000000000000000" pitchFamily="2" charset="2"/>
              <a:buChar char="§"/>
            </a:pPr>
            <a:r>
              <a:rPr lang="en-GB" sz="1600" dirty="0" smtClean="0">
                <a:cs typeface="Arial"/>
              </a:rPr>
              <a:t>Video Chennai, India 2015: </a:t>
            </a:r>
            <a:r>
              <a:rPr lang="en-US" sz="1200" dirty="0" smtClean="0">
                <a:cs typeface="AkkuratStd"/>
                <a:hlinkClick r:id="rId2"/>
              </a:rPr>
              <a:t>https://www.youtube.com/watch?v=Er5CRc4EtSg&amp;list=PLUEMue3IhakeLRHg7BMNR-Gx8jCXtgYb5&amp;index=8</a:t>
            </a:r>
            <a:endParaRPr lang="en-US" sz="1200" dirty="0">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47</a:t>
            </a:fld>
            <a:endParaRPr lang="de-DE" dirty="0"/>
          </a:p>
        </p:txBody>
      </p:sp>
    </p:spTree>
    <p:extLst>
      <p:ext uri="{BB962C8B-B14F-4D97-AF65-F5344CB8AC3E}">
        <p14:creationId xmlns:p14="http://schemas.microsoft.com/office/powerpoint/2010/main" val="3389665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z="2400" dirty="0" smtClean="0">
                <a:latin typeface="AkkuratStd"/>
                <a:cs typeface="AkkuratStd"/>
              </a:rPr>
              <a:t>10.5 Toblerone model for supervision</a:t>
            </a:r>
            <a:r>
              <a:rPr lang="en-US" dirty="0" smtClean="0">
                <a:latin typeface="AkkuratStd"/>
                <a:cs typeface="AkkuratStd"/>
              </a:rPr>
              <a:t/>
            </a:r>
            <a:br>
              <a:rPr lang="en-US" dirty="0" smtClean="0">
                <a:latin typeface="AkkuratStd"/>
                <a:cs typeface="AkkuratStd"/>
              </a:rPr>
            </a:br>
            <a:r>
              <a:rPr lang="en-US" sz="1600" dirty="0" smtClean="0"/>
              <a:t>read: </a:t>
            </a:r>
            <a:r>
              <a:rPr lang="en-US" sz="1600" dirty="0"/>
              <a:t>1988 The Toblerone Model of Competence for Transactional Analysis </a:t>
            </a:r>
          </a:p>
        </p:txBody>
      </p:sp>
      <p:sp>
        <p:nvSpPr>
          <p:cNvPr id="8" name="Inhaltsplatzhalter 7"/>
          <p:cNvSpPr>
            <a:spLocks noGrp="1"/>
          </p:cNvSpPr>
          <p:nvPr>
            <p:ph sz="half" idx="1"/>
          </p:nvPr>
        </p:nvSpPr>
        <p:spPr/>
        <p:txBody>
          <a:bodyPr/>
          <a:lstStyle/>
          <a:p>
            <a:endParaRPr lang="de-DE"/>
          </a:p>
        </p:txBody>
      </p:sp>
      <p:sp>
        <p:nvSpPr>
          <p:cNvPr id="5" name="Rechteck 4"/>
          <p:cNvSpPr/>
          <p:nvPr/>
        </p:nvSpPr>
        <p:spPr>
          <a:xfrm>
            <a:off x="6444208" y="1275609"/>
            <a:ext cx="4572000" cy="276930"/>
          </a:xfrm>
          <a:prstGeom prst="rect">
            <a:avLst/>
          </a:prstGeom>
        </p:spPr>
        <p:txBody>
          <a:bodyPr lIns="91368" tIns="45686" rIns="91368" bIns="45686">
            <a:spAutoFit/>
          </a:bodyPr>
          <a:lstStyle/>
          <a:p>
            <a:endParaRPr lang="de-DE" sz="1200" dirty="0"/>
          </a:p>
        </p:txBody>
      </p:sp>
      <p:pic>
        <p:nvPicPr>
          <p:cNvPr id="6" name="Bild 5"/>
          <p:cNvPicPr/>
          <p:nvPr/>
        </p:nvPicPr>
        <p:blipFill>
          <a:blip r:embed="rId2" cstate="screen">
            <a:extLst>
              <a:ext uri="{28A0092B-C50C-407E-A947-70E740481C1C}">
                <a14:useLocalDpi xmlns:a14="http://schemas.microsoft.com/office/drawing/2010/main"/>
              </a:ext>
            </a:extLst>
          </a:blip>
          <a:stretch>
            <a:fillRect/>
          </a:stretch>
        </p:blipFill>
        <p:spPr>
          <a:xfrm>
            <a:off x="107504" y="1419622"/>
            <a:ext cx="6408712" cy="3723878"/>
          </a:xfrm>
          <a:prstGeom prst="rect">
            <a:avLst/>
          </a:prstGeom>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48</a:t>
            </a:fld>
            <a:endParaRPr lang="de-DE" dirty="0"/>
          </a:p>
        </p:txBody>
      </p:sp>
    </p:spTree>
    <p:extLst>
      <p:ext uri="{BB962C8B-B14F-4D97-AF65-F5344CB8AC3E}">
        <p14:creationId xmlns:p14="http://schemas.microsoft.com/office/powerpoint/2010/main" val="33720336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smtClean="0"/>
              <a:t>10. other concepts </a:t>
            </a:r>
            <a:r>
              <a:rPr lang="en-US" b="1" dirty="0"/>
              <a:t>and approaches</a:t>
            </a:r>
            <a:br>
              <a:rPr lang="en-US" b="1" dirty="0"/>
            </a:br>
            <a:r>
              <a:rPr lang="en-US" b="1" dirty="0"/>
              <a:t> </a:t>
            </a:r>
            <a:r>
              <a:rPr lang="en-US" b="1" dirty="0" smtClean="0"/>
              <a:t>       Keywords </a:t>
            </a:r>
            <a:r>
              <a:rPr lang="en-US" b="1" dirty="0"/>
              <a:t>2</a:t>
            </a:r>
            <a:r>
              <a:rPr lang="en-US" dirty="0"/>
              <a:t/>
            </a:r>
            <a:br>
              <a:rPr lang="en-US" dirty="0"/>
            </a:br>
            <a:endParaRPr lang="en-US" dirty="0"/>
          </a:p>
        </p:txBody>
      </p:sp>
      <p:sp>
        <p:nvSpPr>
          <p:cNvPr id="4" name="Inhaltsplatzhalter 3"/>
          <p:cNvSpPr>
            <a:spLocks noGrp="1"/>
          </p:cNvSpPr>
          <p:nvPr>
            <p:ph sz="half" idx="1"/>
          </p:nvPr>
        </p:nvSpPr>
        <p:spPr/>
        <p:txBody>
          <a:bodyPr anchor="t">
            <a:noAutofit/>
          </a:bodyPr>
          <a:lstStyle/>
          <a:p>
            <a:pPr>
              <a:spcBef>
                <a:spcPct val="50000"/>
              </a:spcBef>
            </a:pPr>
            <a:r>
              <a:rPr lang="en-GB" b="1" dirty="0" smtClean="0">
                <a:latin typeface="AkkuratStd"/>
                <a:cs typeface="AkkuratStd"/>
              </a:rPr>
              <a:t>10. 6</a:t>
            </a:r>
            <a:r>
              <a:rPr lang="en-GB" b="1" dirty="0">
                <a:latin typeface="AkkuratStd"/>
                <a:cs typeface="AkkuratStd"/>
              </a:rPr>
              <a:t> </a:t>
            </a:r>
            <a:r>
              <a:rPr lang="en-GB" b="1" dirty="0" smtClean="0">
                <a:latin typeface="AkkuratStd"/>
                <a:cs typeface="AkkuratStd"/>
              </a:rPr>
              <a:t> Leadership </a:t>
            </a:r>
            <a:r>
              <a:rPr lang="en-GB" dirty="0" smtClean="0">
                <a:latin typeface="AkkuratStd"/>
                <a:cs typeface="AkkuratStd"/>
              </a:rPr>
              <a:t>(relationships and networks)</a:t>
            </a:r>
          </a:p>
          <a:p>
            <a:pPr>
              <a:spcBef>
                <a:spcPct val="50000"/>
              </a:spcBef>
            </a:pPr>
            <a:r>
              <a:rPr lang="en-GB" b="1" dirty="0" smtClean="0">
                <a:latin typeface="AkkuratStd"/>
                <a:cs typeface="AkkuratStd"/>
              </a:rPr>
              <a:t>10. . Power </a:t>
            </a:r>
            <a:r>
              <a:rPr lang="en-GB" b="1" dirty="0">
                <a:latin typeface="AkkuratStd"/>
                <a:cs typeface="AkkuratStd"/>
              </a:rPr>
              <a:t>(</a:t>
            </a:r>
            <a:r>
              <a:rPr lang="en-GB" dirty="0">
                <a:latin typeface="AkkuratStd"/>
                <a:cs typeface="AkkuratStd"/>
              </a:rPr>
              <a:t>Using, Gaining and allowing) </a:t>
            </a:r>
            <a:endParaRPr lang="en-GB" b="1" dirty="0">
              <a:latin typeface="AkkuratStd"/>
              <a:cs typeface="AkkuratStd"/>
            </a:endParaRPr>
          </a:p>
          <a:p>
            <a:pPr>
              <a:spcBef>
                <a:spcPct val="50000"/>
              </a:spcBef>
            </a:pPr>
            <a:r>
              <a:rPr lang="en-GB" b="1" dirty="0" smtClean="0">
                <a:latin typeface="AkkuratStd"/>
                <a:cs typeface="AkkuratStd"/>
              </a:rPr>
              <a:t>10.8. maturity</a:t>
            </a:r>
            <a:r>
              <a:rPr lang="en-GB" dirty="0" smtClean="0">
                <a:latin typeface="AkkuratStd"/>
                <a:cs typeface="AkkuratStd"/>
              </a:rPr>
              <a:t> </a:t>
            </a:r>
            <a:r>
              <a:rPr lang="en-GB" dirty="0">
                <a:latin typeface="AkkuratStd"/>
                <a:cs typeface="AkkuratStd"/>
              </a:rPr>
              <a:t>of professionals + organizations</a:t>
            </a:r>
          </a:p>
          <a:p>
            <a:pPr>
              <a:spcBef>
                <a:spcPct val="50000"/>
              </a:spcBef>
            </a:pPr>
            <a:r>
              <a:rPr lang="en-GB" b="1" dirty="0" smtClean="0">
                <a:latin typeface="AkkuratStd"/>
                <a:cs typeface="AkkuratStd"/>
              </a:rPr>
              <a:t>10.9 Design triangles </a:t>
            </a:r>
            <a:r>
              <a:rPr lang="en-GB" dirty="0" smtClean="0">
                <a:latin typeface="AkkuratStd"/>
                <a:cs typeface="AkkuratStd"/>
              </a:rPr>
              <a:t>( reducing complexity for professionals and teams)</a:t>
            </a:r>
          </a:p>
          <a:p>
            <a:pPr>
              <a:spcBef>
                <a:spcPct val="50000"/>
              </a:spcBef>
            </a:pPr>
            <a:r>
              <a:rPr lang="en-GB" b="1" dirty="0" smtClean="0">
                <a:latin typeface="AkkuratStd"/>
                <a:cs typeface="AkkuratStd"/>
              </a:rPr>
              <a:t>10.10 Perspectives and events</a:t>
            </a:r>
            <a:r>
              <a:rPr lang="en-GB" dirty="0" smtClean="0">
                <a:latin typeface="AkkuratStd"/>
                <a:cs typeface="AkkuratStd"/>
              </a:rPr>
              <a:t>( Discussing issues in a functional way)</a:t>
            </a:r>
          </a:p>
          <a:p>
            <a:pPr marL="285735" indent="-285735">
              <a:spcBef>
                <a:spcPct val="50000"/>
              </a:spcBef>
              <a:buFont typeface="Wingdings" charset="2"/>
              <a:buChar char="§"/>
            </a:pPr>
            <a:endParaRPr lang="en-GB" dirty="0" smtClean="0">
              <a:latin typeface="AkkuratStd"/>
              <a:cs typeface="AkkuratStd"/>
            </a:endParaRPr>
          </a:p>
          <a:p>
            <a:pPr marL="285735" indent="-285735">
              <a:spcBef>
                <a:spcPct val="50000"/>
              </a:spcBef>
              <a:buFont typeface="Wingdings" charset="2"/>
              <a:buChar char="§"/>
            </a:pPr>
            <a:endParaRPr lang="en-GB" dirty="0" smtClean="0">
              <a:latin typeface="AkkuratStd"/>
              <a:cs typeface="AkkuratStd"/>
            </a:endParaRPr>
          </a:p>
          <a:p>
            <a:pPr marL="285735" indent="-285735">
              <a:spcBef>
                <a:spcPct val="50000"/>
              </a:spcBef>
              <a:buFont typeface="Wingdings" charset="2"/>
              <a:buChar char="§"/>
            </a:pPr>
            <a:endParaRPr lang="en-GB" dirty="0" smtClean="0">
              <a:latin typeface="AkkuratStd"/>
              <a:cs typeface="AkkuratStd"/>
            </a:endParaRPr>
          </a:p>
          <a:p>
            <a:pPr marL="285735" indent="-285735">
              <a:spcBef>
                <a:spcPct val="50000"/>
              </a:spcBef>
              <a:buFont typeface="Wingdings" charset="2"/>
              <a:buChar char="§"/>
            </a:pPr>
            <a:endParaRPr lang="en-GB" dirty="0">
              <a:latin typeface="AkkuratStd"/>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49</a:t>
            </a:fld>
            <a:endParaRPr lang="de-DE" dirty="0"/>
          </a:p>
        </p:txBody>
      </p:sp>
    </p:spTree>
    <p:extLst>
      <p:ext uri="{BB962C8B-B14F-4D97-AF65-F5344CB8AC3E}">
        <p14:creationId xmlns:p14="http://schemas.microsoft.com/office/powerpoint/2010/main" val="3908124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2"/>
          <p:cNvSpPr>
            <a:spLocks noGrp="1"/>
          </p:cNvSpPr>
          <p:nvPr>
            <p:ph type="title"/>
          </p:nvPr>
        </p:nvSpPr>
        <p:spPr/>
        <p:txBody>
          <a:bodyPr/>
          <a:lstStyle/>
          <a:p>
            <a:r>
              <a:rPr lang="de-DE" smtClean="0"/>
              <a:t/>
            </a:r>
            <a:br>
              <a:rPr lang="de-DE" smtClean="0"/>
            </a:br>
            <a:r>
              <a:rPr lang="de-DE" smtClean="0"/>
              <a:t>1. </a:t>
            </a:r>
            <a:r>
              <a:rPr lang="en-US" smtClean="0">
                <a:solidFill>
                  <a:srgbClr val="000090"/>
                </a:solidFill>
              </a:rPr>
              <a:t>Why culture?</a:t>
            </a:r>
            <a:br>
              <a:rPr lang="en-US" smtClean="0">
                <a:solidFill>
                  <a:srgbClr val="000090"/>
                </a:solidFill>
              </a:rPr>
            </a:br>
            <a:endParaRPr lang="en-US" dirty="0"/>
          </a:p>
        </p:txBody>
      </p:sp>
      <p:sp>
        <p:nvSpPr>
          <p:cNvPr id="2" name="Textplatzhalter 1"/>
          <p:cNvSpPr>
            <a:spLocks noGrp="1"/>
          </p:cNvSpPr>
          <p:nvPr>
            <p:ph sz="half" idx="1"/>
          </p:nvPr>
        </p:nvSpPr>
        <p:spPr/>
        <p:txBody>
          <a:bodyPr>
            <a:normAutofit/>
          </a:bodyPr>
          <a:lstStyle/>
          <a:p>
            <a:r>
              <a:rPr lang="en-US" dirty="0" smtClean="0"/>
              <a:t/>
            </a:r>
            <a:br>
              <a:rPr lang="en-US" dirty="0" smtClean="0"/>
            </a:br>
            <a:r>
              <a:rPr lang="en-US" dirty="0" smtClean="0"/>
              <a:t>Culture is an “umbrella term” for </a:t>
            </a:r>
            <a:br>
              <a:rPr lang="en-US" dirty="0" smtClean="0"/>
            </a:br>
            <a:r>
              <a:rPr lang="en-US" dirty="0" smtClean="0"/>
              <a:t>how reality is shaped consciously and unconsciously – habitually or creatively.</a:t>
            </a:r>
            <a:br>
              <a:rPr lang="en-US" dirty="0" smtClean="0"/>
            </a:br>
            <a:endParaRPr lang="en-US" dirty="0" smtClean="0"/>
          </a:p>
          <a:p>
            <a:r>
              <a:rPr lang="en-US" dirty="0" smtClean="0"/>
              <a:t>Culture is needed to manage complex organizations:</a:t>
            </a:r>
          </a:p>
          <a:p>
            <a:pPr marL="342882" indent="-342882">
              <a:buFont typeface="Wingdings" charset="2"/>
              <a:buChar char="§"/>
            </a:pPr>
            <a:r>
              <a:rPr lang="en-US" dirty="0" smtClean="0"/>
              <a:t>Culture of performance</a:t>
            </a:r>
          </a:p>
          <a:p>
            <a:pPr marL="342882" indent="-342882">
              <a:buFont typeface="Wingdings" charset="2"/>
              <a:buChar char="§"/>
            </a:pPr>
            <a:r>
              <a:rPr lang="en-US" dirty="0" smtClean="0"/>
              <a:t>Culture of work-life (caring for performers)</a:t>
            </a:r>
            <a:endParaRPr lang="en-US" dirty="0"/>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9" name="Foliennummernplatzhalter 8"/>
          <p:cNvSpPr>
            <a:spLocks noGrp="1"/>
          </p:cNvSpPr>
          <p:nvPr>
            <p:ph type="sldNum" sz="quarter" idx="17"/>
          </p:nvPr>
        </p:nvSpPr>
        <p:spPr/>
        <p:txBody>
          <a:bodyPr/>
          <a:lstStyle/>
          <a:p>
            <a:r>
              <a:rPr lang="de-DE" smtClean="0"/>
              <a:t> Page </a:t>
            </a:r>
            <a:fld id="{895CD297-5E7D-4FCF-9578-B701FA8456D1}" type="slidenum">
              <a:rPr lang="de-DE" smtClean="0"/>
              <a:pPr/>
              <a:t>5</a:t>
            </a:fld>
            <a:endParaRPr lang="de-DE" dirty="0"/>
          </a:p>
        </p:txBody>
      </p:sp>
    </p:spTree>
    <p:extLst>
      <p:ext uri="{BB962C8B-B14F-4D97-AF65-F5344CB8AC3E}">
        <p14:creationId xmlns:p14="http://schemas.microsoft.com/office/powerpoint/2010/main" val="26916124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6" name="Rectangle 2"/>
          <p:cNvSpPr>
            <a:spLocks noChangeArrowheads="1"/>
          </p:cNvSpPr>
          <p:nvPr/>
        </p:nvSpPr>
        <p:spPr bwMode="auto">
          <a:xfrm>
            <a:off x="3124200" y="2514601"/>
            <a:ext cx="9144000" cy="37150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endParaRPr lang="de-DE"/>
          </a:p>
        </p:txBody>
      </p:sp>
      <p:sp>
        <p:nvSpPr>
          <p:cNvPr id="994307" name="Rectangle 3"/>
          <p:cNvSpPr>
            <a:spLocks noChangeArrowheads="1"/>
          </p:cNvSpPr>
          <p:nvPr/>
        </p:nvSpPr>
        <p:spPr bwMode="auto">
          <a:xfrm>
            <a:off x="0" y="1501380"/>
            <a:ext cx="9144000" cy="274138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994308" name="Rectangle 4"/>
          <p:cNvSpPr>
            <a:spLocks noChangeArrowheads="1"/>
          </p:cNvSpPr>
          <p:nvPr/>
        </p:nvSpPr>
        <p:spPr bwMode="auto">
          <a:xfrm>
            <a:off x="0" y="1501380"/>
            <a:ext cx="9144000" cy="586951"/>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25" name="Rectangle 2"/>
          <p:cNvSpPr txBox="1">
            <a:spLocks noChangeArrowheads="1"/>
          </p:cNvSpPr>
          <p:nvPr/>
        </p:nvSpPr>
        <p:spPr>
          <a:xfrm>
            <a:off x="179512" y="483518"/>
            <a:ext cx="6480175" cy="1017985"/>
          </a:xfrm>
          <a:prstGeom prst="rect">
            <a:avLst/>
          </a:prstGeom>
          <a:ln/>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lIns="91435" tIns="45718" rIns="91435" bIns="45718" rtlCol="0" anchor="ctr">
            <a:noAutofit/>
          </a:bodyPr>
          <a:lstStyle>
            <a:lvl1pPr algn="l" defTabSz="914400" rtl="0" eaLnBrk="1" latinLnBrk="0" hangingPunct="1">
              <a:spcBef>
                <a:spcPct val="0"/>
              </a:spcBef>
              <a:buNone/>
              <a:defRPr sz="2800" kern="1200">
                <a:solidFill>
                  <a:srgbClr val="575984"/>
                </a:solidFill>
                <a:latin typeface="AkkuratStd" pitchFamily="34" charset="0"/>
                <a:ea typeface="+mj-ea"/>
                <a:cs typeface="+mj-cs"/>
              </a:defRPr>
            </a:lvl1pPr>
          </a:lstStyle>
          <a:p>
            <a:endParaRPr lang="en-US" sz="1000" b="1" dirty="0">
              <a:solidFill>
                <a:srgbClr val="002E8A"/>
              </a:solidFill>
              <a:latin typeface="Trebuchet MS" charset="0"/>
            </a:endParaRPr>
          </a:p>
        </p:txBody>
      </p:sp>
      <p:sp>
        <p:nvSpPr>
          <p:cNvPr id="5" name="Titel 4"/>
          <p:cNvSpPr>
            <a:spLocks noGrp="1"/>
          </p:cNvSpPr>
          <p:nvPr>
            <p:ph type="title"/>
          </p:nvPr>
        </p:nvSpPr>
        <p:spPr/>
        <p:txBody>
          <a:bodyPr/>
          <a:lstStyle/>
          <a:p>
            <a:r>
              <a:rPr lang="de-DE" dirty="0" smtClean="0"/>
              <a:t>10.6 </a:t>
            </a:r>
            <a:r>
              <a:rPr lang="en-US" dirty="0" smtClean="0"/>
              <a:t>Leadership</a:t>
            </a:r>
            <a:br>
              <a:rPr lang="en-US" dirty="0" smtClean="0"/>
            </a:br>
            <a:r>
              <a:rPr lang="en-US" sz="1400" dirty="0" smtClean="0"/>
              <a:t>See 2016: Caring for business by caring for shared realities</a:t>
            </a:r>
            <a:br>
              <a:rPr lang="en-US" sz="1400" dirty="0" smtClean="0"/>
            </a:br>
            <a:r>
              <a:rPr lang="en-US" sz="1400" dirty="0" smtClean="0">
                <a:hlinkClick r:id="rId3"/>
              </a:rPr>
              <a:t>https://www.youtube.com/watch?v=l7WhVwEbeq8&amp;list=PLUEMue3IhakeLRHg7BMNR-Gx8jCXtgYb5&amp;index=10</a:t>
            </a:r>
            <a:r>
              <a:rPr lang="en-US" sz="1400" dirty="0" smtClean="0"/>
              <a:t> Video</a:t>
            </a:r>
            <a:br>
              <a:rPr lang="en-US" sz="1400" dirty="0" smtClean="0"/>
            </a:br>
            <a:endParaRPr lang="de-DE" sz="1400" dirty="0"/>
          </a:p>
        </p:txBody>
      </p:sp>
      <p:sp>
        <p:nvSpPr>
          <p:cNvPr id="4" name="Inhaltsplatzhalter 3"/>
          <p:cNvSpPr>
            <a:spLocks noGrp="1"/>
          </p:cNvSpPr>
          <p:nvPr>
            <p:ph sz="half" idx="1"/>
          </p:nvPr>
        </p:nvSpPr>
        <p:spPr/>
        <p:txBody>
          <a:bodyPr>
            <a:normAutofit fontScale="92500" lnSpcReduction="20000"/>
          </a:bodyPr>
          <a:lstStyle/>
          <a:p>
            <a:r>
              <a:rPr lang="en-US" smtClean="0"/>
              <a:t>Leading someone means successfully inviting him/her into performing within an enterprise or helping to create a new one.</a:t>
            </a:r>
          </a:p>
          <a:p>
            <a:endParaRPr lang="en-US" smtClean="0"/>
          </a:p>
          <a:p>
            <a:r>
              <a:rPr lang="en-US" smtClean="0"/>
              <a:t>Leadership is a network of relationships, in a plurality of styles</a:t>
            </a:r>
          </a:p>
          <a:p>
            <a:endParaRPr lang="en-US" smtClean="0"/>
          </a:p>
          <a:p>
            <a:r>
              <a:rPr lang="en-US" smtClean="0"/>
              <a:t>Leadership integrates realities and actors: vertical and horizontal.</a:t>
            </a:r>
          </a:p>
          <a:p>
            <a:endParaRPr lang="de-DE" smtClean="0"/>
          </a:p>
          <a:p>
            <a:endParaRPr lang="de-DE" smtClean="0"/>
          </a:p>
          <a:p>
            <a:endParaRPr lang="de-DE" smtClean="0"/>
          </a:p>
          <a:p>
            <a:endParaRPr lang="de-DE" dirty="0"/>
          </a:p>
        </p:txBody>
      </p:sp>
      <p:pic>
        <p:nvPicPr>
          <p:cNvPr id="1026" name="Picture 2"/>
          <p:cNvPicPr>
            <a:picLocks noGrp="1" noChangeAspect="1" noChangeArrowheads="1"/>
          </p:cNvPicPr>
          <p:nvPr>
            <p:ph sz="half" idx="2"/>
          </p:nvPr>
        </p:nvPicPr>
        <p:blipFill>
          <a:blip r:embed="rId4" cstate="screen">
            <a:extLst>
              <a:ext uri="{28A0092B-C50C-407E-A947-70E740481C1C}">
                <a14:useLocalDpi xmlns:a14="http://schemas.microsoft.com/office/drawing/2010/main"/>
              </a:ext>
            </a:extLst>
          </a:blip>
          <a:srcRect/>
          <a:stretch>
            <a:fillRect/>
          </a:stretch>
        </p:blipFill>
        <p:spPr>
          <a:xfrm>
            <a:off x="4038600" y="2168986"/>
            <a:ext cx="3384550" cy="2318416"/>
          </a:xfrm>
        </p:spPr>
      </p:pic>
      <p:sp>
        <p:nvSpPr>
          <p:cNvPr id="26" name="Textfeld 2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66" name="Foliennummernplatzhalter 65"/>
          <p:cNvSpPr>
            <a:spLocks noGrp="1"/>
          </p:cNvSpPr>
          <p:nvPr>
            <p:ph type="sldNum" sz="quarter" idx="12"/>
          </p:nvPr>
        </p:nvSpPr>
        <p:spPr/>
        <p:txBody>
          <a:bodyPr/>
          <a:lstStyle/>
          <a:p>
            <a:r>
              <a:rPr lang="de-DE" smtClean="0"/>
              <a:t> Page </a:t>
            </a:r>
            <a:fld id="{895CD297-5E7D-4FCF-9578-B701FA8456D1}" type="slidenum">
              <a:rPr lang="de-DE" smtClean="0"/>
              <a:pPr/>
              <a:t>50</a:t>
            </a:fld>
            <a:endParaRPr lang="de-DE" dirty="0"/>
          </a:p>
        </p:txBody>
      </p:sp>
    </p:spTree>
    <p:extLst>
      <p:ext uri="{BB962C8B-B14F-4D97-AF65-F5344CB8AC3E}">
        <p14:creationId xmlns:p14="http://schemas.microsoft.com/office/powerpoint/2010/main" val="3738794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6" name="Rectangle 2"/>
          <p:cNvSpPr>
            <a:spLocks noChangeArrowheads="1"/>
          </p:cNvSpPr>
          <p:nvPr/>
        </p:nvSpPr>
        <p:spPr bwMode="auto">
          <a:xfrm>
            <a:off x="3124200" y="2514601"/>
            <a:ext cx="9144000" cy="37150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endParaRPr lang="de-DE"/>
          </a:p>
        </p:txBody>
      </p:sp>
      <p:sp>
        <p:nvSpPr>
          <p:cNvPr id="994307" name="Rectangle 3"/>
          <p:cNvSpPr>
            <a:spLocks noChangeArrowheads="1"/>
          </p:cNvSpPr>
          <p:nvPr/>
        </p:nvSpPr>
        <p:spPr bwMode="auto">
          <a:xfrm>
            <a:off x="0" y="1501380"/>
            <a:ext cx="9144000" cy="274138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994308" name="Rectangle 4"/>
          <p:cNvSpPr>
            <a:spLocks noChangeArrowheads="1"/>
          </p:cNvSpPr>
          <p:nvPr/>
        </p:nvSpPr>
        <p:spPr bwMode="auto">
          <a:xfrm>
            <a:off x="0" y="1501380"/>
            <a:ext cx="9144000" cy="586951"/>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25" name="Rectangle 2"/>
          <p:cNvSpPr txBox="1">
            <a:spLocks noChangeArrowheads="1"/>
          </p:cNvSpPr>
          <p:nvPr/>
        </p:nvSpPr>
        <p:spPr>
          <a:xfrm>
            <a:off x="323528" y="123479"/>
            <a:ext cx="6480175" cy="1017985"/>
          </a:xfrm>
          <a:prstGeom prst="rect">
            <a:avLst/>
          </a:prstGeom>
          <a:ln/>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lIns="91435" tIns="45718" rIns="91435" bIns="45718" rtlCol="0" anchor="ctr">
            <a:noAutofit/>
          </a:bodyPr>
          <a:lstStyle>
            <a:lvl1pPr algn="l" defTabSz="914400" rtl="0" eaLnBrk="1" latinLnBrk="0" hangingPunct="1">
              <a:spcBef>
                <a:spcPct val="0"/>
              </a:spcBef>
              <a:buNone/>
              <a:defRPr sz="2800" kern="1200">
                <a:solidFill>
                  <a:srgbClr val="575984"/>
                </a:solidFill>
                <a:latin typeface="AkkuratStd" pitchFamily="34" charset="0"/>
                <a:ea typeface="+mj-ea"/>
                <a:cs typeface="+mj-cs"/>
              </a:defRPr>
            </a:lvl1pPr>
          </a:lstStyle>
          <a:p>
            <a:endParaRPr lang="en-US" sz="2400" dirty="0" smtClean="0">
              <a:solidFill>
                <a:srgbClr val="002E8A"/>
              </a:solidFill>
              <a:latin typeface="Trebuchet MS" charset="0"/>
            </a:endParaRPr>
          </a:p>
        </p:txBody>
      </p:sp>
      <p:sp>
        <p:nvSpPr>
          <p:cNvPr id="4" name="Titel 3"/>
          <p:cNvSpPr>
            <a:spLocks noGrp="1"/>
          </p:cNvSpPr>
          <p:nvPr>
            <p:ph type="title"/>
          </p:nvPr>
        </p:nvSpPr>
        <p:spPr/>
        <p:txBody>
          <a:bodyPr/>
          <a:lstStyle/>
          <a:p>
            <a:r>
              <a:rPr lang="de-DE" dirty="0">
                <a:latin typeface="AkkuratStd"/>
                <a:cs typeface="AkkuratStd"/>
              </a:rPr>
              <a:t>10.7 </a:t>
            </a:r>
            <a:r>
              <a:rPr lang="en-US" dirty="0">
                <a:latin typeface="AkkuratStd"/>
                <a:cs typeface="AkkuratStd"/>
              </a:rPr>
              <a:t>Power and </a:t>
            </a:r>
            <a:r>
              <a:rPr lang="en-US" dirty="0" smtClean="0">
                <a:latin typeface="AkkuratStd"/>
                <a:cs typeface="AkkuratStd"/>
              </a:rPr>
              <a:t>empowerment</a:t>
            </a:r>
            <a:br>
              <a:rPr lang="en-US" dirty="0" smtClean="0">
                <a:latin typeface="AkkuratStd"/>
                <a:cs typeface="AkkuratStd"/>
              </a:rPr>
            </a:br>
            <a:r>
              <a:rPr lang="en-US" sz="1400" b="1" dirty="0" err="1"/>
              <a:t>Empowermen</a:t>
            </a:r>
            <a:r>
              <a:rPr lang="en-US" sz="1400" dirty="0" err="1"/>
              <a:t>t</a:t>
            </a:r>
            <a:r>
              <a:rPr lang="en-US" sz="1400" dirty="0"/>
              <a:t> – sister of power</a:t>
            </a:r>
            <a:br>
              <a:rPr lang="en-US" sz="1400" dirty="0"/>
            </a:br>
            <a:r>
              <a:rPr lang="en-US" sz="1400" dirty="0"/>
              <a:t> by authority, by contract, by complementary </a:t>
            </a:r>
            <a:r>
              <a:rPr lang="en-US" sz="1400" dirty="0" smtClean="0"/>
              <a:t>behavior</a:t>
            </a:r>
            <a:endParaRPr lang="de-DE" dirty="0"/>
          </a:p>
        </p:txBody>
      </p:sp>
      <p:sp>
        <p:nvSpPr>
          <p:cNvPr id="9" name="Textfeld 8"/>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14" name="Bild 25" descr="VerschiedeneMachtdimensionenAlsPerspektiven_EN.png"/>
          <p:cNvPicPr>
            <a:picLocks noGrp="1" noChangeAspect="1"/>
          </p:cNvPicPr>
          <p:nvPr>
            <p:ph sz="half" idx="1"/>
          </p:nvPr>
        </p:nvPicPr>
        <p:blipFill rotWithShape="1">
          <a:blip r:embed="rId4" cstate="screen">
            <a:extLst>
              <a:ext uri="{28A0092B-C50C-407E-A947-70E740481C1C}">
                <a14:useLocalDpi xmlns:a14="http://schemas.microsoft.com/office/drawing/2010/main"/>
              </a:ext>
            </a:extLst>
          </a:blip>
          <a:srcRect/>
          <a:stretch/>
        </p:blipFill>
        <p:spPr>
          <a:xfrm>
            <a:off x="1420738" y="1708150"/>
            <a:ext cx="5221436"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51</a:t>
            </a:fld>
            <a:endParaRPr lang="de-DE" dirty="0"/>
          </a:p>
        </p:txBody>
      </p:sp>
    </p:spTree>
    <p:extLst>
      <p:ext uri="{BB962C8B-B14F-4D97-AF65-F5344CB8AC3E}">
        <p14:creationId xmlns:p14="http://schemas.microsoft.com/office/powerpoint/2010/main" val="2156854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7" name="Rectangle 3"/>
          <p:cNvSpPr>
            <a:spLocks noChangeArrowheads="1"/>
          </p:cNvSpPr>
          <p:nvPr/>
        </p:nvSpPr>
        <p:spPr bwMode="auto">
          <a:xfrm>
            <a:off x="0" y="1501380"/>
            <a:ext cx="9144000" cy="2741387"/>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algn="just" eaLnBrk="0" hangingPunct="0"/>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994308" name="Rectangle 4"/>
          <p:cNvSpPr>
            <a:spLocks noChangeArrowheads="1"/>
          </p:cNvSpPr>
          <p:nvPr/>
        </p:nvSpPr>
        <p:spPr bwMode="auto">
          <a:xfrm>
            <a:off x="0" y="1501380"/>
            <a:ext cx="9144000" cy="586951"/>
          </a:xfrm>
          <a:prstGeom prst="rect">
            <a:avLst/>
          </a:prstGeom>
          <a:noFill/>
          <a:ln>
            <a:noFill/>
          </a:ln>
          <a:effectLst/>
          <a:extLst>
            <a:ext uri="{909E8E84-426E-40DD-AFC4-6F175D3DCCD1}">
              <a14:hiddenFill xmlns:a14="http://schemas.microsoft.com/office/drawing/2010/main">
                <a:solidFill>
                  <a:schemeClr val="accent1">
                    <a:alpha val="50000"/>
                  </a:schemeClr>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9995" tIns="46797" rIns="89995" bIns="46797">
            <a:spAutoFit/>
          </a:bodyPr>
          <a:lstStyle/>
          <a:p>
            <a:pPr algn="just"/>
            <a:r>
              <a:rPr lang="de-DE" sz="1400">
                <a:latin typeface="Arial" charset="0"/>
                <a:cs typeface="Arial" charset="0"/>
              </a:rPr>
              <a:t> </a:t>
            </a:r>
            <a:endParaRPr lang="de-DE" sz="1200">
              <a:latin typeface="Arial" charset="0"/>
              <a:cs typeface="Arial" charset="0"/>
            </a:endParaRPr>
          </a:p>
          <a:p>
            <a:pPr eaLnBrk="0" hangingPunct="0"/>
            <a:endParaRPr lang="de-DE" b="0">
              <a:latin typeface="Times New Roman" charset="0"/>
            </a:endParaRPr>
          </a:p>
        </p:txBody>
      </p:sp>
      <p:sp>
        <p:nvSpPr>
          <p:cNvPr id="25" name="Rectangle 2"/>
          <p:cNvSpPr txBox="1">
            <a:spLocks noChangeArrowheads="1"/>
          </p:cNvSpPr>
          <p:nvPr/>
        </p:nvSpPr>
        <p:spPr>
          <a:xfrm>
            <a:off x="323528" y="123479"/>
            <a:ext cx="6480175" cy="1017985"/>
          </a:xfrm>
          <a:prstGeom prst="rect">
            <a:avLst/>
          </a:prstGeom>
          <a:ln/>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lIns="91435" tIns="45718" rIns="91435" bIns="45718" rtlCol="0" anchor="ctr">
            <a:noAutofit/>
          </a:bodyPr>
          <a:lstStyle>
            <a:lvl1pPr algn="l" defTabSz="914400" rtl="0" eaLnBrk="1" latinLnBrk="0" hangingPunct="1">
              <a:spcBef>
                <a:spcPct val="0"/>
              </a:spcBef>
              <a:buNone/>
              <a:defRPr sz="2800" kern="1200">
                <a:solidFill>
                  <a:srgbClr val="575984"/>
                </a:solidFill>
                <a:latin typeface="AkkuratStd" pitchFamily="34" charset="0"/>
                <a:ea typeface="+mj-ea"/>
                <a:cs typeface="+mj-cs"/>
              </a:defRPr>
            </a:lvl1pPr>
          </a:lstStyle>
          <a:p>
            <a:endParaRPr lang="en-US" sz="1600" b="1" dirty="0">
              <a:solidFill>
                <a:srgbClr val="002E8A"/>
              </a:solidFill>
              <a:latin typeface="Trebuchet MS" charset="0"/>
            </a:endParaRPr>
          </a:p>
        </p:txBody>
      </p:sp>
      <p:sp>
        <p:nvSpPr>
          <p:cNvPr id="3" name="Titel 2"/>
          <p:cNvSpPr>
            <a:spLocks noGrp="1"/>
          </p:cNvSpPr>
          <p:nvPr>
            <p:ph type="title"/>
          </p:nvPr>
        </p:nvSpPr>
        <p:spPr/>
        <p:txBody>
          <a:bodyPr/>
          <a:lstStyle/>
          <a:p>
            <a:r>
              <a:rPr lang="de-DE" dirty="0">
                <a:latin typeface="AkkuratStd"/>
                <a:cs typeface="AkkuratStd"/>
              </a:rPr>
              <a:t>10.8 </a:t>
            </a:r>
            <a:r>
              <a:rPr lang="en-US" dirty="0">
                <a:latin typeface="AkkuratStd"/>
                <a:cs typeface="AkkuratStd"/>
              </a:rPr>
              <a:t>Maturity </a:t>
            </a:r>
            <a:r>
              <a:rPr lang="en-US" dirty="0"/>
              <a:t>-of individuals and </a:t>
            </a:r>
            <a:r>
              <a:rPr lang="en-US" dirty="0" smtClean="0"/>
              <a:t>organizations</a:t>
            </a:r>
            <a:endParaRPr lang="de-DE" dirty="0"/>
          </a:p>
        </p:txBody>
      </p:sp>
      <p:sp>
        <p:nvSpPr>
          <p:cNvPr id="4" name="Inhaltsplatzhalter 3"/>
          <p:cNvSpPr>
            <a:spLocks noGrp="1"/>
          </p:cNvSpPr>
          <p:nvPr>
            <p:ph sz="half" idx="1"/>
          </p:nvPr>
        </p:nvSpPr>
        <p:spPr/>
        <p:txBody>
          <a:bodyPr>
            <a:normAutofit fontScale="92500"/>
          </a:bodyPr>
          <a:lstStyle/>
          <a:p>
            <a:pPr marL="342882" indent="-342882">
              <a:buFont typeface="Arial"/>
              <a:buChar char="•"/>
            </a:pPr>
            <a:r>
              <a:rPr lang="en-US" sz="2400" dirty="0">
                <a:latin typeface="Arial"/>
                <a:cs typeface="Arial"/>
              </a:rPr>
              <a:t>Story of </a:t>
            </a:r>
            <a:r>
              <a:rPr lang="en-US" sz="2400" dirty="0" err="1">
                <a:latin typeface="Arial"/>
                <a:cs typeface="Arial"/>
              </a:rPr>
              <a:t>strating</a:t>
            </a:r>
            <a:r>
              <a:rPr lang="en-US" sz="2400" dirty="0">
                <a:latin typeface="Arial"/>
                <a:cs typeface="Arial"/>
              </a:rPr>
              <a:t> horse jumping</a:t>
            </a:r>
          </a:p>
          <a:p>
            <a:pPr marL="342882" indent="-342882">
              <a:buFont typeface="Arial"/>
              <a:buChar char="•"/>
            </a:pPr>
            <a:r>
              <a:rPr lang="en-US" sz="2400" dirty="0">
                <a:latin typeface="Arial"/>
                <a:cs typeface="Arial"/>
              </a:rPr>
              <a:t>Maturity-Check for individuals and organizations</a:t>
            </a:r>
          </a:p>
          <a:p>
            <a:pPr marL="342882" indent="-342882">
              <a:buFont typeface="Arial"/>
              <a:buChar char="•"/>
            </a:pPr>
            <a:r>
              <a:rPr lang="en-US" sz="2400" dirty="0">
                <a:latin typeface="Arial"/>
                <a:cs typeface="Arial"/>
              </a:rPr>
              <a:t>Maturity-feedback </a:t>
            </a:r>
          </a:p>
          <a:p>
            <a:pPr marL="342882" indent="-342882">
              <a:buFont typeface="Arial"/>
              <a:buChar char="•"/>
            </a:pPr>
            <a:r>
              <a:rPr lang="en-US" sz="2400" dirty="0">
                <a:latin typeface="Arial"/>
                <a:cs typeface="Arial"/>
              </a:rPr>
              <a:t>Dialogue on consequences</a:t>
            </a:r>
          </a:p>
          <a:p>
            <a:endParaRPr lang="en-US" sz="2400" dirty="0">
              <a:latin typeface="Arial"/>
              <a:cs typeface="Arial"/>
            </a:endParaRPr>
          </a:p>
          <a:p>
            <a:r>
              <a:rPr lang="en-US" dirty="0"/>
              <a:t>If desires of organization or protagonist cannot be me:,</a:t>
            </a:r>
          </a:p>
          <a:p>
            <a:r>
              <a:rPr lang="en-US" dirty="0"/>
              <a:t>What could be achieved under current conditions (instead)? With whom should the protagonist engage in dialogue on situation, responsibility, protecting himself and others?</a:t>
            </a:r>
          </a:p>
          <a:p>
            <a:endParaRPr lang="en-US" sz="2400" dirty="0">
              <a:latin typeface="Arial"/>
              <a:cs typeface="Arial"/>
            </a:endParaRPr>
          </a:p>
          <a:p>
            <a:endParaRPr lang="de-DE" sz="2400" dirty="0">
              <a:latin typeface="Arial"/>
              <a:cs typeface="Arial"/>
            </a:endParaRPr>
          </a:p>
          <a:p>
            <a:endParaRPr lang="de-DE" sz="2400" dirty="0"/>
          </a:p>
          <a:p>
            <a:endParaRPr lang="de-DE" sz="2400" dirty="0"/>
          </a:p>
          <a:p>
            <a:endParaRPr lang="de-DE" dirty="0"/>
          </a:p>
        </p:txBody>
      </p:sp>
      <p:sp>
        <p:nvSpPr>
          <p:cNvPr id="8" name="Textfeld 7"/>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5" name="Foliennummernplatzhalter 4"/>
          <p:cNvSpPr>
            <a:spLocks noGrp="1"/>
          </p:cNvSpPr>
          <p:nvPr>
            <p:ph type="sldNum" sz="quarter" idx="17"/>
          </p:nvPr>
        </p:nvSpPr>
        <p:spPr/>
        <p:txBody>
          <a:bodyPr/>
          <a:lstStyle/>
          <a:p>
            <a:r>
              <a:rPr lang="de-DE" smtClean="0"/>
              <a:t> Page </a:t>
            </a:r>
            <a:fld id="{895CD297-5E7D-4FCF-9578-B701FA8456D1}" type="slidenum">
              <a:rPr lang="de-DE" smtClean="0"/>
              <a:pPr/>
              <a:t>52</a:t>
            </a:fld>
            <a:endParaRPr lang="de-DE" dirty="0"/>
          </a:p>
        </p:txBody>
      </p:sp>
    </p:spTree>
    <p:extLst>
      <p:ext uri="{BB962C8B-B14F-4D97-AF65-F5344CB8AC3E}">
        <p14:creationId xmlns:p14="http://schemas.microsoft.com/office/powerpoint/2010/main" val="579087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dirty="0" smtClean="0"/>
              <a:t>10.9 Design Triangles</a:t>
            </a:r>
            <a:endParaRPr lang="en-US" dirty="0"/>
          </a:p>
        </p:txBody>
      </p:sp>
      <p:pic>
        <p:nvPicPr>
          <p:cNvPr id="6" name="Inhaltsplatzhalter 5" descr="DimensionenDerKomplexitätssteuerung_EN.png"/>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tretch/>
        </p:blipFill>
        <p:spPr>
          <a:xfrm>
            <a:off x="1908918" y="1708150"/>
            <a:ext cx="4245077" cy="3240088"/>
          </a:xfrm>
        </p:spPr>
      </p:pic>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3" name="Foliennummernplatzhalter 2"/>
          <p:cNvSpPr>
            <a:spLocks noGrp="1"/>
          </p:cNvSpPr>
          <p:nvPr>
            <p:ph type="sldNum" sz="quarter" idx="17"/>
          </p:nvPr>
        </p:nvSpPr>
        <p:spPr/>
        <p:txBody>
          <a:bodyPr/>
          <a:lstStyle/>
          <a:p>
            <a:r>
              <a:rPr lang="de-DE" smtClean="0"/>
              <a:t> Page </a:t>
            </a:r>
            <a:fld id="{895CD297-5E7D-4FCF-9578-B701FA8456D1}" type="slidenum">
              <a:rPr lang="de-DE" smtClean="0"/>
              <a:pPr/>
              <a:t>53</a:t>
            </a:fld>
            <a:endParaRPr lang="de-DE" dirty="0"/>
          </a:p>
        </p:txBody>
      </p:sp>
    </p:spTree>
    <p:extLst>
      <p:ext uri="{BB962C8B-B14F-4D97-AF65-F5344CB8AC3E}">
        <p14:creationId xmlns:p14="http://schemas.microsoft.com/office/powerpoint/2010/main" val="8169518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en-US" sz="2400" dirty="0" smtClean="0"/>
              <a:t>10.10 Perspectives and Events</a:t>
            </a:r>
            <a:endParaRPr lang="en-US" sz="2400" dirty="0"/>
          </a:p>
        </p:txBody>
      </p:sp>
      <p:pic>
        <p:nvPicPr>
          <p:cNvPr id="5" name="Inhaltsplatzhalter 4" descr="PerspektivenEreignisModell_EN.png"/>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tretch/>
        </p:blipFill>
        <p:spPr>
          <a:xfrm>
            <a:off x="2388595" y="1708150"/>
            <a:ext cx="3285722" cy="3240088"/>
          </a:xfrm>
        </p:spPr>
      </p:pic>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3" name="Foliennummernplatzhalter 2"/>
          <p:cNvSpPr>
            <a:spLocks noGrp="1"/>
          </p:cNvSpPr>
          <p:nvPr>
            <p:ph type="sldNum" sz="quarter" idx="17"/>
          </p:nvPr>
        </p:nvSpPr>
        <p:spPr/>
        <p:txBody>
          <a:bodyPr/>
          <a:lstStyle/>
          <a:p>
            <a:r>
              <a:rPr lang="de-DE" smtClean="0"/>
              <a:t> Page </a:t>
            </a:r>
            <a:fld id="{895CD297-5E7D-4FCF-9578-B701FA8456D1}" type="slidenum">
              <a:rPr lang="de-DE" smtClean="0"/>
              <a:pPr/>
              <a:t>54</a:t>
            </a:fld>
            <a:endParaRPr lang="de-DE" dirty="0"/>
          </a:p>
        </p:txBody>
      </p:sp>
    </p:spTree>
    <p:extLst>
      <p:ext uri="{BB962C8B-B14F-4D97-AF65-F5344CB8AC3E}">
        <p14:creationId xmlns:p14="http://schemas.microsoft.com/office/powerpoint/2010/main" val="211163208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b="1" dirty="0" smtClean="0"/>
              <a:t>10. other concepts </a:t>
            </a:r>
            <a:r>
              <a:rPr lang="en-US" b="1" dirty="0"/>
              <a:t>and approaches</a:t>
            </a:r>
            <a:r>
              <a:rPr lang="en-US" dirty="0"/>
              <a:t/>
            </a:r>
            <a:br>
              <a:rPr lang="en-US" dirty="0"/>
            </a:br>
            <a:r>
              <a:rPr lang="en-US" dirty="0"/>
              <a:t>Keywords </a:t>
            </a:r>
            <a:r>
              <a:rPr lang="en-US" dirty="0" smtClean="0"/>
              <a:t>3</a:t>
            </a:r>
            <a:endParaRPr lang="en-US" dirty="0"/>
          </a:p>
        </p:txBody>
      </p:sp>
      <p:sp>
        <p:nvSpPr>
          <p:cNvPr id="4" name="Inhaltsplatzhalter 3"/>
          <p:cNvSpPr>
            <a:spLocks noGrp="1"/>
          </p:cNvSpPr>
          <p:nvPr>
            <p:ph sz="half" idx="1"/>
          </p:nvPr>
        </p:nvSpPr>
        <p:spPr/>
        <p:txBody>
          <a:bodyPr anchor="t">
            <a:noAutofit/>
          </a:bodyPr>
          <a:lstStyle/>
          <a:p>
            <a:pPr>
              <a:spcBef>
                <a:spcPct val="50000"/>
              </a:spcBef>
            </a:pPr>
            <a:r>
              <a:rPr lang="en-GB" sz="2000" b="1" dirty="0" smtClean="0">
                <a:latin typeface="AkkuratStd"/>
                <a:cs typeface="AkkuratStd"/>
              </a:rPr>
              <a:t>10.11 Systemic Perspectives in TA</a:t>
            </a:r>
          </a:p>
          <a:p>
            <a:pPr>
              <a:spcBef>
                <a:spcPct val="50000"/>
              </a:spcBef>
            </a:pPr>
            <a:r>
              <a:rPr lang="en-GB" sz="2000" b="1" dirty="0" smtClean="0">
                <a:latin typeface="AkkuratStd"/>
                <a:cs typeface="AkkuratStd"/>
              </a:rPr>
              <a:t>10.12 Phases of crisis development</a:t>
            </a:r>
            <a:endParaRPr lang="en-GB" sz="2000" b="1" dirty="0">
              <a:latin typeface="AkkuratStd"/>
              <a:cs typeface="AkkuratStd"/>
            </a:endParaRPr>
          </a:p>
          <a:p>
            <a:pPr>
              <a:spcBef>
                <a:spcPct val="50000"/>
              </a:spcBef>
            </a:pPr>
            <a:r>
              <a:rPr lang="en-GB" sz="2000" b="1" dirty="0" smtClean="0">
                <a:latin typeface="AkkuratStd"/>
                <a:cs typeface="AkkuratStd"/>
              </a:rPr>
              <a:t>10.13 TA</a:t>
            </a:r>
            <a:r>
              <a:rPr lang="en-GB" sz="2000" b="1" dirty="0">
                <a:latin typeface="AkkuratStd"/>
                <a:cs typeface="AkkuratStd"/>
              </a:rPr>
              <a:t>-</a:t>
            </a:r>
            <a:r>
              <a:rPr lang="en-GB" sz="2000" b="1" dirty="0" smtClean="0">
                <a:latin typeface="AkkuratStd"/>
                <a:cs typeface="AkkuratStd"/>
              </a:rPr>
              <a:t>classical</a:t>
            </a:r>
          </a:p>
          <a:p>
            <a:pPr>
              <a:spcBef>
                <a:spcPct val="50000"/>
              </a:spcBef>
            </a:pPr>
            <a:r>
              <a:rPr lang="en-GB" sz="2000" b="1" dirty="0" smtClean="0">
                <a:latin typeface="AkkuratStd"/>
                <a:cs typeface="AkkuratStd"/>
              </a:rPr>
              <a:t>10.14 TA-future</a:t>
            </a:r>
          </a:p>
          <a:p>
            <a:pPr>
              <a:spcBef>
                <a:spcPct val="50000"/>
              </a:spcBef>
            </a:pPr>
            <a:r>
              <a:rPr lang="en-GB" sz="2000" b="1" dirty="0" smtClean="0">
                <a:latin typeface="AkkuratStd"/>
                <a:cs typeface="AkkuratStd"/>
              </a:rPr>
              <a:t>10.15 Integrating Profit and -non-profit (</a:t>
            </a:r>
            <a:r>
              <a:rPr lang="en-GB" sz="2000" b="1" dirty="0">
                <a:latin typeface="AkkuratStd"/>
                <a:cs typeface="AkkuratStd"/>
              </a:rPr>
              <a:t>Schmid-</a:t>
            </a:r>
            <a:r>
              <a:rPr lang="en-GB" sz="2000" b="1" dirty="0" smtClean="0">
                <a:latin typeface="AkkuratStd"/>
                <a:cs typeface="AkkuratStd"/>
              </a:rPr>
              <a:t>Foundation) </a:t>
            </a:r>
          </a:p>
          <a:p>
            <a:pPr>
              <a:spcBef>
                <a:spcPct val="50000"/>
              </a:spcBef>
            </a:pPr>
            <a:endParaRPr lang="en-GB" sz="2000" b="1" dirty="0" smtClean="0">
              <a:latin typeface="AkkuratStd"/>
              <a:cs typeface="AkkuratStd"/>
            </a:endParaRPr>
          </a:p>
          <a:p>
            <a:pPr marL="285735" indent="-285735">
              <a:spcBef>
                <a:spcPct val="50000"/>
              </a:spcBef>
              <a:buFont typeface="Wingdings" charset="2"/>
              <a:buChar char="§"/>
            </a:pPr>
            <a:endParaRPr lang="en-GB" sz="2000" dirty="0" smtClean="0">
              <a:latin typeface="AkkuratStd"/>
              <a:cs typeface="AkkuratStd"/>
            </a:endParaRPr>
          </a:p>
          <a:p>
            <a:pPr marL="285735" indent="-285735">
              <a:spcBef>
                <a:spcPct val="50000"/>
              </a:spcBef>
              <a:buFont typeface="Wingdings" charset="2"/>
              <a:buChar char="§"/>
            </a:pPr>
            <a:endParaRPr lang="en-GB" sz="2000" dirty="0" smtClean="0">
              <a:latin typeface="AkkuratStd"/>
              <a:cs typeface="AkkuratStd"/>
            </a:endParaRPr>
          </a:p>
          <a:p>
            <a:pPr marL="285735" indent="-285735">
              <a:spcBef>
                <a:spcPct val="50000"/>
              </a:spcBef>
              <a:buFont typeface="Wingdings" charset="2"/>
              <a:buChar char="§"/>
            </a:pPr>
            <a:endParaRPr lang="en-GB" sz="2000" dirty="0" smtClean="0">
              <a:latin typeface="AkkuratStd"/>
              <a:cs typeface="AkkuratStd"/>
            </a:endParaRPr>
          </a:p>
          <a:p>
            <a:pPr marL="285735" indent="-285735">
              <a:spcBef>
                <a:spcPct val="50000"/>
              </a:spcBef>
              <a:buFont typeface="Wingdings" charset="2"/>
              <a:buChar char="§"/>
            </a:pPr>
            <a:endParaRPr lang="en-GB" sz="2000" dirty="0">
              <a:latin typeface="AkkuratStd"/>
              <a:cs typeface="AkkuratStd"/>
            </a:endParaRP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55</a:t>
            </a:fld>
            <a:endParaRPr lang="de-DE" dirty="0"/>
          </a:p>
        </p:txBody>
      </p:sp>
    </p:spTree>
    <p:extLst>
      <p:ext uri="{BB962C8B-B14F-4D97-AF65-F5344CB8AC3E}">
        <p14:creationId xmlns:p14="http://schemas.microsoft.com/office/powerpoint/2010/main" val="34947547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a:spcBef>
                <a:spcPct val="50000"/>
              </a:spcBef>
            </a:pPr>
            <a:r>
              <a:rPr lang="en-US" sz="2400" dirty="0" smtClean="0"/>
              <a:t>10.11 systemic perspectives in TA</a:t>
            </a:r>
            <a:br>
              <a:rPr lang="en-US" sz="2400" dirty="0" smtClean="0"/>
            </a:br>
            <a:r>
              <a:rPr lang="en-GB" sz="1600" dirty="0">
                <a:latin typeface="AkkuratStd"/>
                <a:cs typeface="AkkuratStd"/>
                <a:sym typeface="Wingdings"/>
              </a:rPr>
              <a:t>Systems</a:t>
            </a:r>
            <a:r>
              <a:rPr lang="en-GB" sz="1600" dirty="0">
                <a:latin typeface="AkkuratStd"/>
                <a:cs typeface="AkkuratStd"/>
              </a:rPr>
              <a:t> </a:t>
            </a:r>
            <a:r>
              <a:rPr lang="en-GB" sz="1600" dirty="0">
                <a:latin typeface="AkkuratStd"/>
                <a:cs typeface="AkkuratStd"/>
                <a:sym typeface="Wingdings"/>
              </a:rPr>
              <a:t> </a:t>
            </a:r>
            <a:r>
              <a:rPr lang="en-GB" sz="1600" dirty="0">
                <a:latin typeface="AkkuratStd"/>
                <a:cs typeface="AkkuratStd"/>
              </a:rPr>
              <a:t>Systemic  </a:t>
            </a:r>
            <a:r>
              <a:rPr lang="en-GB" sz="1600" dirty="0">
                <a:latin typeface="AkkuratStd"/>
                <a:cs typeface="AkkuratStd"/>
                <a:sym typeface="Wingdings"/>
              </a:rPr>
              <a:t>Meta-Perspective  choice of </a:t>
            </a:r>
            <a:r>
              <a:rPr lang="en-GB" sz="1600" dirty="0" smtClean="0">
                <a:latin typeface="AkkuratStd"/>
                <a:cs typeface="AkkuratStd"/>
                <a:sym typeface="Wingdings"/>
              </a:rPr>
              <a:t>perspectives</a:t>
            </a:r>
            <a:endParaRPr lang="en-US" sz="2400" dirty="0"/>
          </a:p>
        </p:txBody>
      </p:sp>
      <p:pic>
        <p:nvPicPr>
          <p:cNvPr id="9" name="Bild 1" descr="Screenshot 2017-07-22 10.02.00.pn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1681774" y="1708150"/>
            <a:ext cx="4699364" cy="3240088"/>
          </a:xfrm>
          <a:prstGeom prst="rect">
            <a:avLst/>
          </a:prstGeom>
        </p:spPr>
      </p:pic>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10" name="Foliennummernplatzhalter 9"/>
          <p:cNvSpPr>
            <a:spLocks noGrp="1"/>
          </p:cNvSpPr>
          <p:nvPr>
            <p:ph type="sldNum" sz="quarter" idx="17"/>
          </p:nvPr>
        </p:nvSpPr>
        <p:spPr/>
        <p:txBody>
          <a:bodyPr/>
          <a:lstStyle/>
          <a:p>
            <a:r>
              <a:rPr lang="de-DE" smtClean="0"/>
              <a:t> Page </a:t>
            </a:r>
            <a:fld id="{895CD297-5E7D-4FCF-9578-B701FA8456D1}" type="slidenum">
              <a:rPr lang="de-DE" smtClean="0"/>
              <a:pPr/>
              <a:t>56</a:t>
            </a:fld>
            <a:endParaRPr lang="de-DE" dirty="0"/>
          </a:p>
        </p:txBody>
      </p:sp>
    </p:spTree>
    <p:extLst>
      <p:ext uri="{BB962C8B-B14F-4D97-AF65-F5344CB8AC3E}">
        <p14:creationId xmlns:p14="http://schemas.microsoft.com/office/powerpoint/2010/main" val="63513225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lstStyle/>
          <a:p>
            <a:r>
              <a:rPr lang="de-DE" sz="2400" dirty="0" smtClean="0"/>
              <a:t>10.12</a:t>
            </a:r>
            <a:r>
              <a:rPr lang="en-US" sz="2400" dirty="0" smtClean="0"/>
              <a:t> Phases of Crisis Development</a:t>
            </a:r>
            <a:endParaRPr lang="en-US" sz="2400" dirty="0"/>
          </a:p>
        </p:txBody>
      </p:sp>
      <p:sp>
        <p:nvSpPr>
          <p:cNvPr id="4" name="Inhaltsplatzhalter 3"/>
          <p:cNvSpPr>
            <a:spLocks noGrp="1"/>
          </p:cNvSpPr>
          <p:nvPr>
            <p:ph sz="half" idx="1"/>
          </p:nvPr>
        </p:nvSpPr>
        <p:spPr/>
        <p:txBody>
          <a:bodyPr/>
          <a:lstStyle/>
          <a:p>
            <a:endParaRPr lang="de-DE"/>
          </a:p>
        </p:txBody>
      </p:sp>
      <p:pic>
        <p:nvPicPr>
          <p:cNvPr id="6" name="Bild 5" descr="VierEntwicklungsphasenInKrisen_EN.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0475" y="1506072"/>
            <a:ext cx="6860161" cy="2799005"/>
          </a:xfrm>
          <a:prstGeom prst="rect">
            <a:avLst/>
          </a:prstGeom>
        </p:spPr>
      </p:pic>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7" name="Foliennummernplatzhalter 6"/>
          <p:cNvSpPr>
            <a:spLocks noGrp="1"/>
          </p:cNvSpPr>
          <p:nvPr>
            <p:ph type="sldNum" sz="quarter" idx="17"/>
          </p:nvPr>
        </p:nvSpPr>
        <p:spPr/>
        <p:txBody>
          <a:bodyPr/>
          <a:lstStyle/>
          <a:p>
            <a:r>
              <a:rPr lang="de-DE" smtClean="0"/>
              <a:t> Page </a:t>
            </a:r>
            <a:fld id="{895CD297-5E7D-4FCF-9578-B701FA8456D1}" type="slidenum">
              <a:rPr lang="de-DE" smtClean="0"/>
              <a:pPr/>
              <a:t>57</a:t>
            </a:fld>
            <a:endParaRPr lang="de-DE" dirty="0"/>
          </a:p>
        </p:txBody>
      </p:sp>
    </p:spTree>
    <p:extLst>
      <p:ext uri="{BB962C8B-B14F-4D97-AF65-F5344CB8AC3E}">
        <p14:creationId xmlns:p14="http://schemas.microsoft.com/office/powerpoint/2010/main" val="1063924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10.13 TA – classical essentials 1</a:t>
            </a:r>
            <a:br>
              <a:rPr lang="en-US" dirty="0" smtClean="0"/>
            </a:br>
            <a:r>
              <a:rPr lang="en-US" sz="1800" dirty="0"/>
              <a:t>read: </a:t>
            </a:r>
            <a:r>
              <a:rPr lang="en-US" sz="1800" dirty="0" smtClean="0"/>
              <a:t>1988 </a:t>
            </a:r>
            <a:r>
              <a:rPr lang="en-US" sz="1800" dirty="0"/>
              <a:t>Global Challenges an TA </a:t>
            </a:r>
            <a:r>
              <a:rPr lang="en-US" sz="1200" dirty="0">
                <a:hlinkClick r:id="rId2"/>
              </a:rPr>
              <a:t>http://bibliothek.isb-w.eu/alfresco/d/d/workspace/SpacesStore/e89526f7-5dff-4229-a20e-fc76ba3e6fce/Global%20Challenges%20and%20TA_2008.</a:t>
            </a:r>
            <a:r>
              <a:rPr lang="en-US" sz="1200" dirty="0" smtClean="0">
                <a:hlinkClick r:id="rId2"/>
              </a:rPr>
              <a:t>pd</a:t>
            </a:r>
            <a:r>
              <a:rPr lang="en-US" sz="1200" dirty="0" smtClean="0"/>
              <a:t> </a:t>
            </a:r>
            <a:endParaRPr lang="en-US" sz="1200" dirty="0"/>
          </a:p>
        </p:txBody>
      </p:sp>
      <p:sp>
        <p:nvSpPr>
          <p:cNvPr id="4" name="Inhaltsplatzhalter 3"/>
          <p:cNvSpPr>
            <a:spLocks noGrp="1"/>
          </p:cNvSpPr>
          <p:nvPr>
            <p:ph sz="half" idx="1"/>
          </p:nvPr>
        </p:nvSpPr>
        <p:spPr/>
        <p:txBody>
          <a:bodyPr anchor="ctr">
            <a:normAutofit lnSpcReduction="10000"/>
          </a:bodyPr>
          <a:lstStyle/>
          <a:p>
            <a:r>
              <a:rPr lang="en-US" sz="2000" dirty="0"/>
              <a:t>• Focusing on real people in real life situations</a:t>
            </a:r>
          </a:p>
          <a:p>
            <a:r>
              <a:rPr lang="en-US" sz="2000" dirty="0"/>
              <a:t>• Approaching reality through communication (transactions)</a:t>
            </a:r>
          </a:p>
          <a:p>
            <a:r>
              <a:rPr lang="en-US" sz="2000" dirty="0"/>
              <a:t>• Acknowledging and understanding background levels    	</a:t>
            </a:r>
          </a:p>
          <a:p>
            <a:r>
              <a:rPr lang="en-US" sz="2000" dirty="0"/>
              <a:t>• Accepting the function of intuition in creating reality</a:t>
            </a:r>
          </a:p>
          <a:p>
            <a:r>
              <a:rPr lang="en-US" sz="2000" dirty="0"/>
              <a:t>• OK-</a:t>
            </a:r>
            <a:r>
              <a:rPr lang="en-US" sz="2000" dirty="0" smtClean="0"/>
              <a:t>OK position </a:t>
            </a:r>
            <a:r>
              <a:rPr lang="en-US" sz="2000" dirty="0"/>
              <a:t>and respecting </a:t>
            </a:r>
            <a:r>
              <a:rPr lang="en-US" sz="2000" dirty="0" smtClean="0"/>
              <a:t>the </a:t>
            </a:r>
            <a:r>
              <a:rPr lang="en-US" sz="2000" dirty="0"/>
              <a:t>other’s reality</a:t>
            </a:r>
          </a:p>
          <a:p>
            <a:r>
              <a:rPr lang="en-US" sz="2000" dirty="0"/>
              <a:t>• Taking each other’s autonomy seriously </a:t>
            </a:r>
            <a:r>
              <a:rPr lang="en-US" sz="2000" dirty="0" smtClean="0"/>
              <a:t>				(</a:t>
            </a:r>
            <a:r>
              <a:rPr lang="en-US" sz="2000" dirty="0"/>
              <a:t>e.g., by use of the contracts) </a:t>
            </a:r>
          </a:p>
          <a:p>
            <a:r>
              <a:rPr lang="en-US" sz="2000" dirty="0"/>
              <a:t>• Being dedicated to how people find meaning in life</a:t>
            </a:r>
          </a:p>
          <a:p>
            <a:endParaRPr lang="en-US" sz="20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58</a:t>
            </a:fld>
            <a:endParaRPr lang="de-DE" dirty="0"/>
          </a:p>
        </p:txBody>
      </p:sp>
    </p:spTree>
    <p:extLst>
      <p:ext uri="{BB962C8B-B14F-4D97-AF65-F5344CB8AC3E}">
        <p14:creationId xmlns:p14="http://schemas.microsoft.com/office/powerpoint/2010/main" val="319895048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z="2400" dirty="0" smtClean="0"/>
              <a:t>10.13 TA </a:t>
            </a:r>
            <a:r>
              <a:rPr lang="en-US" sz="2400" dirty="0"/>
              <a:t>– classical essentials </a:t>
            </a:r>
            <a:r>
              <a:rPr lang="en-US" sz="2400" dirty="0" smtClean="0"/>
              <a:t>2</a:t>
            </a:r>
            <a:endParaRPr lang="en-US" sz="2400" dirty="0"/>
          </a:p>
        </p:txBody>
      </p:sp>
      <p:sp>
        <p:nvSpPr>
          <p:cNvPr id="4" name="Inhaltsplatzhalter 3"/>
          <p:cNvSpPr>
            <a:spLocks noGrp="1"/>
          </p:cNvSpPr>
          <p:nvPr>
            <p:ph sz="half" idx="1"/>
          </p:nvPr>
        </p:nvSpPr>
        <p:spPr/>
        <p:txBody>
          <a:bodyPr anchor="ctr">
            <a:normAutofit/>
          </a:bodyPr>
          <a:lstStyle/>
          <a:p>
            <a:r>
              <a:rPr lang="en-US" dirty="0"/>
              <a:t>• Taking responsibility in relationships and toward society</a:t>
            </a:r>
          </a:p>
          <a:p>
            <a:r>
              <a:rPr lang="en-US" dirty="0"/>
              <a:t>• Using concepts and procedures that can </a:t>
            </a:r>
            <a:r>
              <a:rPr lang="en-US" dirty="0" smtClean="0"/>
              <a:t>be understood and		 </a:t>
            </a:r>
            <a:r>
              <a:rPr lang="en-US" dirty="0"/>
              <a:t>related to by everyone involved</a:t>
            </a:r>
          </a:p>
          <a:p>
            <a:r>
              <a:rPr lang="en-US" dirty="0"/>
              <a:t>• Keeping concepts as simple as possible </a:t>
            </a:r>
            <a:r>
              <a:rPr lang="en-US" dirty="0" smtClean="0"/>
              <a:t>yet profound </a:t>
            </a:r>
            <a:r>
              <a:rPr lang="en-US" dirty="0"/>
              <a:t>on a deeper level</a:t>
            </a:r>
          </a:p>
          <a:p>
            <a:r>
              <a:rPr lang="en-US" dirty="0"/>
              <a:t>• Achieving professionalism through </a:t>
            </a:r>
            <a:r>
              <a:rPr lang="en-US" dirty="0" smtClean="0"/>
              <a:t>transactional competence</a:t>
            </a:r>
            <a:endParaRPr lang="en-US" dirty="0"/>
          </a:p>
          <a:p>
            <a:r>
              <a:rPr lang="en-US" dirty="0"/>
              <a:t>• Building </a:t>
            </a:r>
            <a:r>
              <a:rPr lang="en-US" dirty="0" smtClean="0"/>
              <a:t>no abusive </a:t>
            </a:r>
            <a:r>
              <a:rPr lang="en-US" dirty="0"/>
              <a:t>and </a:t>
            </a:r>
            <a:r>
              <a:rPr lang="en-US" dirty="0" smtClean="0"/>
              <a:t>no exploitative relationships</a:t>
            </a:r>
            <a:endParaRPr lang="en-US" dirty="0"/>
          </a:p>
          <a:p>
            <a:r>
              <a:rPr lang="en-US" dirty="0"/>
              <a:t>• Confronting each other about </a:t>
            </a:r>
            <a:r>
              <a:rPr lang="en-US" dirty="0" smtClean="0"/>
              <a:t>differences in </a:t>
            </a:r>
            <a:r>
              <a:rPr lang="en-US" dirty="0"/>
              <a:t>perception and culture</a:t>
            </a:r>
          </a:p>
          <a:p>
            <a:r>
              <a:rPr lang="en-US" dirty="0"/>
              <a:t>• Building pluralistic and </a:t>
            </a:r>
            <a:r>
              <a:rPr lang="en-US" dirty="0" smtClean="0"/>
              <a:t>no imperialistic associations</a:t>
            </a:r>
            <a:endParaRPr lang="en-US"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59</a:t>
            </a:fld>
            <a:endParaRPr lang="de-DE" dirty="0"/>
          </a:p>
        </p:txBody>
      </p:sp>
    </p:spTree>
    <p:extLst>
      <p:ext uri="{BB962C8B-B14F-4D97-AF65-F5344CB8AC3E}">
        <p14:creationId xmlns:p14="http://schemas.microsoft.com/office/powerpoint/2010/main" val="3164149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If </a:t>
            </a:r>
            <a:r>
              <a:rPr lang="en-US" dirty="0"/>
              <a:t>you want </a:t>
            </a:r>
            <a:r>
              <a:rPr lang="en-US" dirty="0" smtClean="0"/>
              <a:t>Quick Results, </a:t>
            </a:r>
            <a:br>
              <a:rPr lang="en-US" dirty="0" smtClean="0"/>
            </a:br>
            <a:r>
              <a:rPr lang="en-US" dirty="0" smtClean="0"/>
              <a:t>Start with Culture</a:t>
            </a:r>
            <a:r>
              <a:rPr lang="de-DE" dirty="0" smtClean="0"/>
              <a:t>.</a:t>
            </a:r>
            <a:endParaRPr lang="de-DE"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pic>
        <p:nvPicPr>
          <p:cNvPr id="7" name="Bild 4" descr="VerhältnisVonErgebnisUndKulturorientierungInOrganisationen_EN.png"/>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812346" y="1708150"/>
            <a:ext cx="4438221" cy="3240088"/>
          </a:xfrm>
          <a:prstGeom prst="rect">
            <a:avLst/>
          </a:prstGeom>
        </p:spPr>
      </p:pic>
      <p:sp>
        <p:nvSpPr>
          <p:cNvPr id="8" name="Foliennummernplatzhalter 7"/>
          <p:cNvSpPr>
            <a:spLocks noGrp="1"/>
          </p:cNvSpPr>
          <p:nvPr>
            <p:ph type="sldNum" sz="quarter" idx="17"/>
          </p:nvPr>
        </p:nvSpPr>
        <p:spPr/>
        <p:txBody>
          <a:bodyPr/>
          <a:lstStyle/>
          <a:p>
            <a:r>
              <a:rPr lang="de-DE" smtClean="0"/>
              <a:t> Page </a:t>
            </a:r>
            <a:fld id="{895CD297-5E7D-4FCF-9578-B701FA8456D1}" type="slidenum">
              <a:rPr lang="de-DE" smtClean="0"/>
              <a:pPr/>
              <a:t>6</a:t>
            </a:fld>
            <a:endParaRPr lang="de-DE" dirty="0"/>
          </a:p>
        </p:txBody>
      </p:sp>
    </p:spTree>
    <p:extLst>
      <p:ext uri="{BB962C8B-B14F-4D97-AF65-F5344CB8AC3E}">
        <p14:creationId xmlns:p14="http://schemas.microsoft.com/office/powerpoint/2010/main" val="213727777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10.14 TA </a:t>
            </a:r>
            <a:r>
              <a:rPr lang="en-US" dirty="0"/>
              <a:t>– </a:t>
            </a:r>
            <a:r>
              <a:rPr lang="en-US" dirty="0" smtClean="0"/>
              <a:t>further developments 1</a:t>
            </a:r>
            <a:br>
              <a:rPr lang="en-US" dirty="0" smtClean="0"/>
            </a:br>
            <a:r>
              <a:rPr lang="en-US" dirty="0" smtClean="0"/>
              <a:t> -particularly for the organizational field</a:t>
            </a:r>
            <a:endParaRPr lang="en-US" dirty="0"/>
          </a:p>
        </p:txBody>
      </p:sp>
      <p:sp>
        <p:nvSpPr>
          <p:cNvPr id="4" name="Inhaltsplatzhalter 3"/>
          <p:cNvSpPr>
            <a:spLocks noGrp="1"/>
          </p:cNvSpPr>
          <p:nvPr>
            <p:ph sz="half" idx="1"/>
          </p:nvPr>
        </p:nvSpPr>
        <p:spPr/>
        <p:txBody>
          <a:bodyPr anchor="ctr">
            <a:normAutofit/>
          </a:bodyPr>
          <a:lstStyle/>
          <a:p>
            <a:r>
              <a:rPr lang="en-US" dirty="0" smtClean="0"/>
              <a:t>• Including organizational contexts in models of personality and relationships</a:t>
            </a:r>
          </a:p>
          <a:p>
            <a:r>
              <a:rPr lang="en-US" dirty="0" smtClean="0"/>
              <a:t>• Focusing on organizational structures and processes as well as on individuals and their relationships</a:t>
            </a:r>
          </a:p>
          <a:p>
            <a:r>
              <a:rPr lang="en-US" dirty="0" smtClean="0"/>
              <a:t>• Including consequences for people and processes that are not present in the situation</a:t>
            </a:r>
          </a:p>
          <a:p>
            <a:r>
              <a:rPr lang="en-US" dirty="0" smtClean="0"/>
              <a:t>• Including the content and purpose of communication,</a:t>
            </a:r>
          </a:p>
          <a:p>
            <a:r>
              <a:rPr lang="en-US" dirty="0" smtClean="0"/>
              <a:t>structures, and processes</a:t>
            </a:r>
          </a:p>
          <a:p>
            <a:r>
              <a:rPr lang="en-US" dirty="0" smtClean="0"/>
              <a:t>• Including other background levels (also non-psychological)</a:t>
            </a:r>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60</a:t>
            </a:fld>
            <a:endParaRPr lang="de-DE" dirty="0"/>
          </a:p>
        </p:txBody>
      </p:sp>
    </p:spTree>
    <p:extLst>
      <p:ext uri="{BB962C8B-B14F-4D97-AF65-F5344CB8AC3E}">
        <p14:creationId xmlns:p14="http://schemas.microsoft.com/office/powerpoint/2010/main" val="81028752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sz="2400" dirty="0" smtClean="0"/>
              <a:t>10.14 TA </a:t>
            </a:r>
            <a:r>
              <a:rPr lang="en-US" sz="2400" dirty="0"/>
              <a:t>– further developments </a:t>
            </a:r>
            <a:r>
              <a:rPr lang="en-US" sz="2400" dirty="0" smtClean="0"/>
              <a:t>2</a:t>
            </a:r>
            <a:r>
              <a:rPr lang="en-US" sz="2400" dirty="0"/>
              <a:t/>
            </a:r>
            <a:br>
              <a:rPr lang="en-US" sz="2400" dirty="0"/>
            </a:br>
            <a:r>
              <a:rPr lang="en-US" sz="2400" dirty="0"/>
              <a:t> -particularly for the organizational field</a:t>
            </a:r>
          </a:p>
        </p:txBody>
      </p:sp>
      <p:sp>
        <p:nvSpPr>
          <p:cNvPr id="4" name="Inhaltsplatzhalter 3"/>
          <p:cNvSpPr>
            <a:spLocks noGrp="1"/>
          </p:cNvSpPr>
          <p:nvPr>
            <p:ph sz="half" idx="1"/>
          </p:nvPr>
        </p:nvSpPr>
        <p:spPr/>
        <p:txBody>
          <a:bodyPr anchor="ctr">
            <a:normAutofit lnSpcReduction="10000"/>
          </a:bodyPr>
          <a:lstStyle/>
          <a:p>
            <a:pPr marL="285750" indent="-285750">
              <a:buFont typeface="Arial"/>
              <a:buChar char="•"/>
            </a:pPr>
            <a:r>
              <a:rPr lang="en-US" dirty="0" smtClean="0"/>
              <a:t>Shaping </a:t>
            </a:r>
            <a:r>
              <a:rPr lang="en-US" dirty="0"/>
              <a:t>approaches to fit interplay and integration</a:t>
            </a:r>
          </a:p>
          <a:p>
            <a:pPr marL="285750" indent="-285750">
              <a:buFont typeface="Arial"/>
              <a:buChar char="•"/>
            </a:pPr>
            <a:r>
              <a:rPr lang="en-US" dirty="0"/>
              <a:t>with other professions and perspectives in organizations</a:t>
            </a:r>
          </a:p>
          <a:p>
            <a:pPr marL="285750" indent="-285750">
              <a:buFont typeface="Arial"/>
              <a:buChar char="•"/>
            </a:pPr>
            <a:r>
              <a:rPr lang="en-US" dirty="0" smtClean="0"/>
              <a:t>Developing approaches that integrate different scientific disciplines (not only  as an additional specialty or an appendix to psychological considerations)</a:t>
            </a:r>
          </a:p>
          <a:p>
            <a:pPr marL="285750" indent="-285750">
              <a:buFont typeface="Arial"/>
              <a:buChar char="•"/>
            </a:pPr>
            <a:r>
              <a:rPr lang="en-US" dirty="0" smtClean="0"/>
              <a:t>Taking seriously the autonomous identity of different professions and priorities according to their fields</a:t>
            </a:r>
          </a:p>
          <a:p>
            <a:pPr marL="285750" indent="-285750">
              <a:buFont typeface="Arial"/>
              <a:buChar char="•"/>
            </a:pPr>
            <a:r>
              <a:rPr lang="en-US" dirty="0" smtClean="0"/>
              <a:t>Developing a declared transactional analysis identity that takes a met stance to classical concepts and to developing professionalism</a:t>
            </a:r>
          </a:p>
          <a:p>
            <a:pPr marL="285750" indent="-285750">
              <a:buFont typeface="Arial"/>
              <a:buChar char="•"/>
            </a:pPr>
            <a:r>
              <a:rPr lang="en-US" dirty="0" smtClean="0"/>
              <a:t>in various fields and meeting emerging new challenges</a:t>
            </a:r>
            <a:endParaRPr lang="en-US" sz="24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61</a:t>
            </a:fld>
            <a:endParaRPr lang="de-DE" dirty="0"/>
          </a:p>
        </p:txBody>
      </p:sp>
    </p:spTree>
    <p:extLst>
      <p:ext uri="{BB962C8B-B14F-4D97-AF65-F5344CB8AC3E}">
        <p14:creationId xmlns:p14="http://schemas.microsoft.com/office/powerpoint/2010/main" val="19592889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10.15 Activities of the Schmid-Foundation</a:t>
            </a:r>
            <a:endParaRPr lang="en-US" dirty="0"/>
          </a:p>
        </p:txBody>
      </p:sp>
      <p:sp>
        <p:nvSpPr>
          <p:cNvPr id="16385" name="Textplatzhalter 1"/>
          <p:cNvSpPr>
            <a:spLocks noGrp="1"/>
          </p:cNvSpPr>
          <p:nvPr>
            <p:ph sz="half" idx="1"/>
          </p:nvPr>
        </p:nvSpPr>
        <p:spPr/>
        <p:txBody>
          <a:bodyPr/>
          <a:lstStyle/>
          <a:p>
            <a:pPr marL="285750" indent="-285750" eaLnBrk="1" hangingPunct="1">
              <a:buFont typeface="Arial" charset="0"/>
              <a:buChar char="•"/>
            </a:pPr>
            <a:r>
              <a:rPr lang="en-US" dirty="0" smtClean="0">
                <a:latin typeface="AkkuratStd Light" charset="0"/>
              </a:rPr>
              <a:t>P</a:t>
            </a:r>
            <a:r>
              <a:rPr lang="en-US" sz="2400" dirty="0" smtClean="0">
                <a:latin typeface="AkkuratStd Light" charset="0"/>
              </a:rPr>
              <a:t>rojects to enhance the cultural development of non-profit economic activity.</a:t>
            </a:r>
          </a:p>
          <a:p>
            <a:pPr marL="285750" indent="-285750" eaLnBrk="1" hangingPunct="1">
              <a:buFont typeface="Arial" charset="0"/>
              <a:buChar char="•"/>
            </a:pPr>
            <a:r>
              <a:rPr lang="en-US" dirty="0">
                <a:latin typeface="AkkuratStd Light" charset="0"/>
              </a:rPr>
              <a:t>S</a:t>
            </a:r>
            <a:r>
              <a:rPr lang="en-US" sz="2400" dirty="0" smtClean="0">
                <a:latin typeface="AkkuratStd Light" charset="0"/>
              </a:rPr>
              <a:t>upport the interplay of profit and non-profit entrepreneurship by exemplary cooperation.</a:t>
            </a:r>
          </a:p>
          <a:p>
            <a:pPr marL="285750" indent="-285750" eaLnBrk="1" hangingPunct="1">
              <a:buFont typeface="Arial" charset="0"/>
              <a:buChar char="•"/>
            </a:pPr>
            <a:r>
              <a:rPr lang="en-US" dirty="0" smtClean="0">
                <a:latin typeface="AkkuratStd Light" charset="0"/>
              </a:rPr>
              <a:t>E</a:t>
            </a:r>
            <a:r>
              <a:rPr lang="en-US" sz="2400" dirty="0" smtClean="0">
                <a:latin typeface="AkkuratStd Light" charset="0"/>
              </a:rPr>
              <a:t>nhancement of personal expertise and responsibility in the field of professional and voluntary commitment. </a:t>
            </a:r>
          </a:p>
          <a:p>
            <a:pPr marL="285750" indent="-285750" eaLnBrk="1" hangingPunct="1">
              <a:buFont typeface="Arial" charset="0"/>
              <a:buChar char="•"/>
            </a:pPr>
            <a:endParaRPr lang="de-DE" sz="2400" dirty="0">
              <a:latin typeface="AkkuratStd Light" charset="0"/>
            </a:endParaRPr>
          </a:p>
        </p:txBody>
      </p:sp>
      <p:sp>
        <p:nvSpPr>
          <p:cNvPr id="5" name="Textfeld 4"/>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3" name="Foliennummernplatzhalter 2"/>
          <p:cNvSpPr>
            <a:spLocks noGrp="1"/>
          </p:cNvSpPr>
          <p:nvPr>
            <p:ph type="sldNum" sz="quarter" idx="17"/>
          </p:nvPr>
        </p:nvSpPr>
        <p:spPr/>
        <p:txBody>
          <a:bodyPr/>
          <a:lstStyle/>
          <a:p>
            <a:r>
              <a:rPr lang="de-DE" smtClean="0"/>
              <a:t> Page </a:t>
            </a:r>
            <a:fld id="{895CD297-5E7D-4FCF-9578-B701FA8456D1}" type="slidenum">
              <a:rPr lang="de-DE" smtClean="0"/>
              <a:pPr/>
              <a:t>62</a:t>
            </a:fld>
            <a:endParaRPr lang="de-DE" dirty="0"/>
          </a:p>
        </p:txBody>
      </p:sp>
    </p:spTree>
    <p:extLst>
      <p:ext uri="{BB962C8B-B14F-4D97-AF65-F5344CB8AC3E}">
        <p14:creationId xmlns:p14="http://schemas.microsoft.com/office/powerpoint/2010/main" val="4630081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6192688" y="1077580"/>
            <a:ext cx="2915816" cy="2585323"/>
          </a:xfrm>
          <a:prstGeom prst="rect">
            <a:avLst/>
          </a:prstGeom>
          <a:solidFill>
            <a:srgbClr val="000000">
              <a:alpha val="50196"/>
            </a:srgbClr>
          </a:solidFill>
        </p:spPr>
        <p:txBody>
          <a:bodyPr wrap="square" rtlCol="0">
            <a:spAutoFit/>
          </a:bodyPr>
          <a:lstStyle/>
          <a:p>
            <a:r>
              <a:rPr lang="en-US" dirty="0" smtClean="0">
                <a:solidFill>
                  <a:schemeClr val="bg1"/>
                </a:solidFill>
              </a:rPr>
              <a:t>The Schmid-foundation  founded 2011 and funded by isb-Ltd.</a:t>
            </a:r>
          </a:p>
          <a:p>
            <a:r>
              <a:rPr lang="en-US" dirty="0" smtClean="0">
                <a:solidFill>
                  <a:schemeClr val="bg1"/>
                </a:solidFill>
              </a:rPr>
              <a:t>Free support for nonprofit Organizations  in using OD-Knowhow for their development</a:t>
            </a:r>
          </a:p>
          <a:p>
            <a:r>
              <a:rPr lang="de-DE" sz="900" dirty="0" smtClean="0">
                <a:solidFill>
                  <a:schemeClr val="bg1">
                    <a:lumMod val="95000"/>
                  </a:schemeClr>
                </a:solidFill>
                <a:hlinkClick r:id="rId3"/>
              </a:rPr>
              <a:t>https</a:t>
            </a:r>
            <a:r>
              <a:rPr lang="de-DE" sz="900" dirty="0">
                <a:solidFill>
                  <a:schemeClr val="bg1">
                    <a:lumMod val="95000"/>
                  </a:schemeClr>
                </a:solidFill>
                <a:hlinkClick r:id="rId3"/>
              </a:rPr>
              <a:t>:/</a:t>
            </a:r>
            <a:r>
              <a:rPr lang="de-DE" sz="900" dirty="0" smtClean="0">
                <a:solidFill>
                  <a:schemeClr val="bg1">
                    <a:lumMod val="95000"/>
                  </a:schemeClr>
                </a:solidFill>
                <a:hlinkClick r:id="rId3"/>
              </a:rPr>
              <a:t>/isb-w.eu/en/isb/schmid_foundation.php</a:t>
            </a:r>
            <a:endParaRPr lang="de-DE" sz="900" dirty="0">
              <a:solidFill>
                <a:schemeClr val="bg1">
                  <a:lumMod val="95000"/>
                </a:schemeClr>
              </a:solidFill>
            </a:endParaRPr>
          </a:p>
          <a:p>
            <a:r>
              <a:rPr lang="de-DE" sz="900" dirty="0" err="1" smtClean="0">
                <a:solidFill>
                  <a:schemeClr val="bg1">
                    <a:lumMod val="95000"/>
                  </a:schemeClr>
                </a:solidFill>
              </a:rPr>
              <a:t>If</a:t>
            </a:r>
            <a:r>
              <a:rPr lang="de-DE" sz="900" dirty="0" smtClean="0">
                <a:solidFill>
                  <a:schemeClr val="bg1">
                    <a:lumMod val="95000"/>
                  </a:schemeClr>
                </a:solidFill>
              </a:rPr>
              <a:t> </a:t>
            </a:r>
            <a:r>
              <a:rPr lang="de-DE" sz="900" dirty="0" err="1" smtClean="0">
                <a:solidFill>
                  <a:schemeClr val="bg1">
                    <a:lumMod val="95000"/>
                  </a:schemeClr>
                </a:solidFill>
              </a:rPr>
              <a:t>no</a:t>
            </a:r>
            <a:r>
              <a:rPr lang="de-DE" sz="900" dirty="0" smtClean="0">
                <a:solidFill>
                  <a:schemeClr val="bg1">
                    <a:lumMod val="95000"/>
                  </a:schemeClr>
                </a:solidFill>
              </a:rPr>
              <a:t> </a:t>
            </a:r>
            <a:r>
              <a:rPr lang="de-DE" sz="900" dirty="0" err="1" smtClean="0">
                <a:solidFill>
                  <a:schemeClr val="bg1">
                    <a:lumMod val="95000"/>
                  </a:schemeClr>
                </a:solidFill>
              </a:rPr>
              <a:t>answer</a:t>
            </a:r>
            <a:r>
              <a:rPr lang="de-DE" sz="900" dirty="0" smtClean="0">
                <a:solidFill>
                  <a:schemeClr val="bg1">
                    <a:lumMod val="95000"/>
                  </a:schemeClr>
                </a:solidFill>
              </a:rPr>
              <a:t>, </a:t>
            </a:r>
            <a:r>
              <a:rPr lang="de-DE" sz="900" dirty="0" err="1" smtClean="0">
                <a:solidFill>
                  <a:schemeClr val="bg1">
                    <a:lumMod val="95000"/>
                  </a:schemeClr>
                </a:solidFill>
              </a:rPr>
              <a:t>please</a:t>
            </a:r>
            <a:r>
              <a:rPr lang="de-DE" sz="900" dirty="0" smtClean="0">
                <a:solidFill>
                  <a:schemeClr val="bg1">
                    <a:lumMod val="95000"/>
                  </a:schemeClr>
                </a:solidFill>
              </a:rPr>
              <a:t> </a:t>
            </a:r>
            <a:r>
              <a:rPr lang="de-DE" sz="900" dirty="0" err="1" smtClean="0">
                <a:solidFill>
                  <a:schemeClr val="bg1">
                    <a:lumMod val="95000"/>
                  </a:schemeClr>
                </a:solidFill>
              </a:rPr>
              <a:t>insert</a:t>
            </a:r>
            <a:r>
              <a:rPr lang="de-DE" sz="900" dirty="0" smtClean="0">
                <a:solidFill>
                  <a:schemeClr val="bg1">
                    <a:lumMod val="95000"/>
                  </a:schemeClr>
                </a:solidFill>
              </a:rPr>
              <a:t> </a:t>
            </a:r>
            <a:r>
              <a:rPr lang="de-DE" sz="900" dirty="0" err="1" smtClean="0">
                <a:solidFill>
                  <a:schemeClr val="bg1">
                    <a:lumMod val="95000"/>
                  </a:schemeClr>
                </a:solidFill>
              </a:rPr>
              <a:t>into</a:t>
            </a:r>
            <a:r>
              <a:rPr lang="de-DE" sz="900" dirty="0" smtClean="0">
                <a:solidFill>
                  <a:schemeClr val="bg1">
                    <a:lumMod val="95000"/>
                  </a:schemeClr>
                </a:solidFill>
              </a:rPr>
              <a:t> Browser</a:t>
            </a:r>
          </a:p>
          <a:p>
            <a:endParaRPr lang="de-DE" sz="900" dirty="0" smtClean="0">
              <a:solidFill>
                <a:schemeClr val="bg1">
                  <a:lumMod val="95000"/>
                </a:schemeClr>
              </a:solidFill>
            </a:endParaRPr>
          </a:p>
          <a:p>
            <a:r>
              <a:rPr lang="en-US" sz="900" dirty="0">
                <a:solidFill>
                  <a:schemeClr val="bg1"/>
                </a:solidFill>
                <a:hlinkClick r:id="rId4"/>
              </a:rPr>
              <a:t>http://www.schmid-stiftung.org</a:t>
            </a:r>
            <a:r>
              <a:rPr lang="en-US" sz="900" dirty="0" smtClean="0">
                <a:solidFill>
                  <a:schemeClr val="bg1"/>
                </a:solidFill>
                <a:hlinkClick r:id="rId4"/>
              </a:rPr>
              <a:t>/</a:t>
            </a:r>
            <a:endParaRPr lang="en-US" sz="900" dirty="0" smtClean="0">
              <a:solidFill>
                <a:schemeClr val="bg1"/>
              </a:solidFill>
            </a:endParaRPr>
          </a:p>
        </p:txBody>
      </p:sp>
      <p:sp>
        <p:nvSpPr>
          <p:cNvPr id="4" name="Textfeld 3"/>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5"/>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Tree>
    <p:extLst>
      <p:ext uri="{BB962C8B-B14F-4D97-AF65-F5344CB8AC3E}">
        <p14:creationId xmlns:p14="http://schemas.microsoft.com/office/powerpoint/2010/main" val="341696277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t/>
            </a:r>
            <a:br>
              <a:rPr lang="en-US" dirty="0" smtClean="0"/>
            </a:br>
            <a:r>
              <a:rPr lang="en-US" dirty="0" smtClean="0"/>
              <a:t>English material</a:t>
            </a:r>
            <a:br>
              <a:rPr lang="en-US" dirty="0" smtClean="0"/>
            </a:br>
            <a:r>
              <a:rPr lang="en-US" dirty="0" smtClean="0"/>
              <a:t>Systemic TA – isb-concepts </a:t>
            </a:r>
            <a:br>
              <a:rPr lang="en-US" dirty="0" smtClean="0"/>
            </a:br>
            <a:r>
              <a:rPr lang="en-US" dirty="0" smtClean="0"/>
              <a:t/>
            </a:r>
            <a:br>
              <a:rPr lang="en-US" dirty="0" smtClean="0"/>
            </a:br>
            <a:endParaRPr lang="en-US" dirty="0"/>
          </a:p>
        </p:txBody>
      </p:sp>
      <p:sp>
        <p:nvSpPr>
          <p:cNvPr id="4" name="Inhaltsplatzhalter 3"/>
          <p:cNvSpPr>
            <a:spLocks noGrp="1"/>
          </p:cNvSpPr>
          <p:nvPr>
            <p:ph sz="half" idx="1"/>
          </p:nvPr>
        </p:nvSpPr>
        <p:spPr/>
        <p:txBody>
          <a:bodyPr anchor="ctr">
            <a:normAutofit fontScale="85000" lnSpcReduction="10000"/>
          </a:bodyPr>
          <a:lstStyle/>
          <a:p>
            <a:r>
              <a:rPr lang="en-US" dirty="0" smtClean="0"/>
              <a:t>English articles and a book -  Overview with free  links </a:t>
            </a:r>
            <a:r>
              <a:rPr lang="de-DE" dirty="0" smtClean="0">
                <a:hlinkClick r:id="rId2"/>
              </a:rPr>
              <a:t>http</a:t>
            </a:r>
            <a:r>
              <a:rPr lang="de-DE" dirty="0">
                <a:hlinkClick r:id="rId2"/>
              </a:rPr>
              <a:t>://bibliothek.isb-w.eu/alfresco/d/d/workspace/SpacesStore/65de42a2-20aa-4618-af0e-0c35e5f551d3/Bernd%20Schmid%20English%20Written%20Publications_2017-07.</a:t>
            </a:r>
            <a:r>
              <a:rPr lang="de-DE" dirty="0" smtClean="0">
                <a:hlinkClick r:id="rId2"/>
              </a:rPr>
              <a:t>pdf</a:t>
            </a:r>
            <a:r>
              <a:rPr lang="de-DE" dirty="0" smtClean="0"/>
              <a:t> </a:t>
            </a:r>
          </a:p>
          <a:p>
            <a:endParaRPr lang="de-DE" dirty="0" smtClean="0">
              <a:hlinkClick r:id="rId3"/>
            </a:endParaRPr>
          </a:p>
          <a:p>
            <a:r>
              <a:rPr lang="en-US" dirty="0" smtClean="0"/>
              <a:t>English material of all kind </a:t>
            </a:r>
            <a:r>
              <a:rPr lang="en-US" dirty="0" smtClean="0">
                <a:hlinkClick r:id="rId3"/>
              </a:rPr>
              <a:t>–</a:t>
            </a:r>
            <a:r>
              <a:rPr lang="en-US" dirty="0" smtClean="0"/>
              <a:t> Overview with free links:</a:t>
            </a:r>
          </a:p>
          <a:p>
            <a:r>
              <a:rPr lang="de-DE" u="sng" dirty="0">
                <a:hlinkClick r:id="rId4"/>
              </a:rPr>
              <a:t>http://bibliothek.isb-w.eu/alfresco/d/d/workspace/SpacesStore/ee98cc35-b376-4823-8d80-823a187ad8b8/isb%20Englisches%20Material_2017-07.</a:t>
            </a:r>
            <a:r>
              <a:rPr lang="de-DE" u="sng" dirty="0" smtClean="0">
                <a:hlinkClick r:id="rId4"/>
              </a:rPr>
              <a:t>pdf</a:t>
            </a:r>
            <a:r>
              <a:rPr lang="en-US" u="sng" dirty="0" smtClean="0"/>
              <a:t> </a:t>
            </a:r>
          </a:p>
          <a:p>
            <a:endParaRPr lang="en-US" u="sng" dirty="0"/>
          </a:p>
          <a:p>
            <a:r>
              <a:rPr lang="en-US" dirty="0"/>
              <a:t>Make use </a:t>
            </a:r>
            <a:r>
              <a:rPr lang="en-US" dirty="0" err="1"/>
              <a:t>use</a:t>
            </a:r>
            <a:r>
              <a:rPr lang="en-US" dirty="0"/>
              <a:t> of the </a:t>
            </a:r>
            <a:r>
              <a:rPr lang="en-US" dirty="0" err="1"/>
              <a:t>the</a:t>
            </a:r>
            <a:r>
              <a:rPr lang="en-US" dirty="0"/>
              <a:t> isb-website and campus</a:t>
            </a:r>
          </a:p>
          <a:p>
            <a:r>
              <a:rPr lang="en-US" dirty="0" smtClean="0">
                <a:hlinkClick r:id="rId5"/>
              </a:rPr>
              <a:t>https</a:t>
            </a:r>
            <a:r>
              <a:rPr lang="en-US" dirty="0">
                <a:hlinkClick r:id="rId5"/>
              </a:rPr>
              <a:t>://www.isb-w.eu/en</a:t>
            </a:r>
            <a:r>
              <a:rPr lang="en-US" dirty="0" smtClean="0">
                <a:hlinkClick r:id="rId5"/>
              </a:rPr>
              <a:t>/</a:t>
            </a:r>
            <a:endParaRPr lang="en-US" dirty="0">
              <a:hlinkClick r:id="rId3"/>
            </a:endParaRPr>
          </a:p>
        </p:txBody>
      </p:sp>
      <p:sp>
        <p:nvSpPr>
          <p:cNvPr id="7" name="Textfeld 6"/>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6"/>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64</a:t>
            </a:fld>
            <a:endParaRPr lang="de-DE" dirty="0"/>
          </a:p>
        </p:txBody>
      </p:sp>
    </p:spTree>
    <p:extLst>
      <p:ext uri="{BB962C8B-B14F-4D97-AF65-F5344CB8AC3E}">
        <p14:creationId xmlns:p14="http://schemas.microsoft.com/office/powerpoint/2010/main" val="21261115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
            </a:r>
            <a:br>
              <a:rPr lang="en-US" dirty="0"/>
            </a:br>
            <a:r>
              <a:rPr lang="en-US" dirty="0"/>
              <a:t>English Videos</a:t>
            </a:r>
            <a:br>
              <a:rPr lang="en-US" dirty="0"/>
            </a:br>
            <a:r>
              <a:rPr lang="en-US" dirty="0" smtClean="0"/>
              <a:t>Systemic TA – isb-concepts </a:t>
            </a:r>
            <a:br>
              <a:rPr lang="en-US" dirty="0" smtClean="0"/>
            </a:br>
            <a:r>
              <a:rPr lang="en-US" dirty="0" smtClean="0"/>
              <a:t/>
            </a:r>
            <a:br>
              <a:rPr lang="en-US" dirty="0" smtClean="0"/>
            </a:br>
            <a:endParaRPr lang="en-US" dirty="0"/>
          </a:p>
        </p:txBody>
      </p:sp>
      <p:sp>
        <p:nvSpPr>
          <p:cNvPr id="4" name="Inhaltsplatzhalter 3"/>
          <p:cNvSpPr>
            <a:spLocks noGrp="1"/>
          </p:cNvSpPr>
          <p:nvPr>
            <p:ph sz="half" idx="1"/>
          </p:nvPr>
        </p:nvSpPr>
        <p:spPr/>
        <p:txBody>
          <a:bodyPr anchor="ctr">
            <a:normAutofit fontScale="85000" lnSpcReduction="10000"/>
          </a:bodyPr>
          <a:lstStyle/>
          <a:p>
            <a:r>
              <a:rPr lang="en-US" dirty="0" smtClean="0"/>
              <a:t>Playlist </a:t>
            </a:r>
            <a:r>
              <a:rPr lang="en-US" dirty="0"/>
              <a:t>E</a:t>
            </a:r>
            <a:r>
              <a:rPr lang="en-US" dirty="0" smtClean="0"/>
              <a:t>nglish videos:  </a:t>
            </a:r>
            <a:endParaRPr lang="en-US" dirty="0" smtClean="0">
              <a:hlinkClick r:id="rId2"/>
            </a:endParaRPr>
          </a:p>
          <a:p>
            <a:r>
              <a:rPr lang="en-US" sz="1200" dirty="0">
                <a:hlinkClick r:id="rId2"/>
              </a:rPr>
              <a:t>https://www.youtube.com/user/ISBlearning/playlists?sort=dd&amp;view=50&amp;shelf_id=16</a:t>
            </a:r>
            <a:r>
              <a:rPr lang="en-US" sz="1200" dirty="0"/>
              <a:t> </a:t>
            </a:r>
          </a:p>
          <a:p>
            <a:endParaRPr lang="en-US" sz="1200" dirty="0"/>
          </a:p>
          <a:p>
            <a:r>
              <a:rPr lang="en-US" sz="1200" dirty="0"/>
              <a:t>INOC-Dialogue-tour 2016 (Fanita English, Ed Schein, </a:t>
            </a:r>
            <a:r>
              <a:rPr lang="en-US" sz="1200" dirty="0" err="1"/>
              <a:t>Gervase</a:t>
            </a:r>
            <a:r>
              <a:rPr lang="en-US" sz="1200" dirty="0"/>
              <a:t> Bushe …):</a:t>
            </a:r>
          </a:p>
          <a:p>
            <a:r>
              <a:rPr lang="en-US" sz="1200" dirty="0">
                <a:hlinkClick r:id="rId3"/>
              </a:rPr>
              <a:t>https://www.isb-w.eu/en/wissen-themenkoerbe/tc_inoc_dialogues.php</a:t>
            </a:r>
            <a:r>
              <a:rPr lang="en-US" sz="1200" dirty="0"/>
              <a:t> </a:t>
            </a:r>
          </a:p>
          <a:p>
            <a:endParaRPr lang="en-US" sz="1200" dirty="0"/>
          </a:p>
          <a:p>
            <a:r>
              <a:rPr lang="en-US" sz="1200" dirty="0"/>
              <a:t>Particularly:</a:t>
            </a:r>
          </a:p>
          <a:p>
            <a:r>
              <a:rPr lang="en-US" dirty="0" smtClean="0"/>
              <a:t>3-day workshop on isb concepts 2015 Chennai India </a:t>
            </a:r>
            <a:endParaRPr lang="en-US" dirty="0" smtClean="0">
              <a:hlinkClick r:id="rId4"/>
            </a:endParaRPr>
          </a:p>
          <a:p>
            <a:r>
              <a:rPr lang="en-US" sz="1200" dirty="0">
                <a:hlinkClick r:id="rId4"/>
              </a:rPr>
              <a:t>https://www.youtube.com/watch?v=x_vDPTF0xGs&amp;list=PLUEMue3IhakeLRHg7BMNR-Gx8jCXtgYb5</a:t>
            </a:r>
            <a:endParaRPr lang="en-US" sz="1200" dirty="0"/>
          </a:p>
          <a:p>
            <a:endParaRPr lang="en-US" sz="1200" dirty="0"/>
          </a:p>
          <a:p>
            <a:r>
              <a:rPr lang="en-US" sz="1200" dirty="0"/>
              <a:t>Working with inner images </a:t>
            </a:r>
            <a:r>
              <a:rPr lang="en-US" sz="1200" dirty="0">
                <a:hlinkClick r:id="rId5"/>
              </a:rPr>
              <a:t>https://www.youtube.com/watch?v=JvTcgtLZ21s&amp;list=PLUEMue3IhakeLRHg7BMNR-Gx8jCXtgYb5&amp;index=16</a:t>
            </a:r>
            <a:r>
              <a:rPr lang="en-US" sz="1200" dirty="0"/>
              <a:t> </a:t>
            </a:r>
          </a:p>
          <a:p>
            <a:endParaRPr lang="en-US" sz="1200" dirty="0"/>
          </a:p>
          <a:p>
            <a:r>
              <a:rPr lang="en-US" sz="1200" dirty="0"/>
              <a:t>  </a:t>
            </a:r>
          </a:p>
          <a:p>
            <a:r>
              <a:rPr lang="en-US" dirty="0" smtClean="0"/>
              <a:t>Oxford lectures + demonstrations “Systemic TA” 2011</a:t>
            </a:r>
          </a:p>
          <a:p>
            <a:r>
              <a:rPr lang="en-US" sz="1200" dirty="0">
                <a:hlinkClick r:id="rId6"/>
              </a:rPr>
              <a:t>https://www.youtube.com/playlist?list=PLUEMue3IhakejADItJgN7vM4NeRjunNbn</a:t>
            </a:r>
            <a:r>
              <a:rPr lang="en-US" sz="1200" dirty="0"/>
              <a:t> </a:t>
            </a:r>
          </a:p>
          <a:p>
            <a:r>
              <a:rPr lang="en-US" sz="1200" dirty="0">
                <a:hlinkClick r:id="rId7"/>
              </a:rPr>
              <a:t>https://www.youtube.com/watch?v=hvQ6fRZEh2o&amp;list=PLUEMue3IhakePyjoGkUfM6ROQ98JieDWU</a:t>
            </a:r>
            <a:r>
              <a:rPr lang="en-US" sz="1200" dirty="0"/>
              <a:t> </a:t>
            </a:r>
          </a:p>
          <a:p>
            <a:endParaRPr lang="en-US" sz="1200" b="1"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8"/>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65</a:t>
            </a:fld>
            <a:endParaRPr lang="de-DE" dirty="0"/>
          </a:p>
        </p:txBody>
      </p:sp>
    </p:spTree>
    <p:extLst>
      <p:ext uri="{BB962C8B-B14F-4D97-AF65-F5344CB8AC3E}">
        <p14:creationId xmlns:p14="http://schemas.microsoft.com/office/powerpoint/2010/main" val="2423940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a:spLocks noGrp="1"/>
          </p:cNvSpPr>
          <p:nvPr>
            <p:ph type="title"/>
          </p:nvPr>
        </p:nvSpPr>
        <p:spPr/>
        <p:txBody>
          <a:bodyPr/>
          <a:lstStyle/>
          <a:p>
            <a:r>
              <a:rPr lang="en-US" b="1" dirty="0" smtClean="0"/>
              <a:t>2. Transactional </a:t>
            </a:r>
            <a:r>
              <a:rPr lang="en-US" b="1" dirty="0"/>
              <a:t>Analysis </a:t>
            </a:r>
            <a:br>
              <a:rPr lang="en-US" b="1" dirty="0"/>
            </a:br>
            <a:r>
              <a:rPr lang="en-US" sz="1400" dirty="0" smtClean="0"/>
              <a:t>– </a:t>
            </a:r>
            <a:r>
              <a:rPr lang="en-US" sz="1400" dirty="0"/>
              <a:t>approach to better co-creating reality </a:t>
            </a:r>
            <a:r>
              <a:rPr lang="en-US" sz="1400" dirty="0" smtClean="0"/>
              <a:t>through communication</a:t>
            </a:r>
            <a:endParaRPr lang="de-DE" sz="1400" noProof="1"/>
          </a:p>
        </p:txBody>
      </p:sp>
      <p:sp>
        <p:nvSpPr>
          <p:cNvPr id="2" name="Inhaltsplatzhalter 1"/>
          <p:cNvSpPr>
            <a:spLocks noGrp="1"/>
          </p:cNvSpPr>
          <p:nvPr>
            <p:ph sz="half" idx="1"/>
          </p:nvPr>
        </p:nvSpPr>
        <p:spPr/>
        <p:txBody>
          <a:bodyPr>
            <a:normAutofit lnSpcReduction="10000"/>
          </a:bodyPr>
          <a:lstStyle/>
          <a:p>
            <a:pPr marL="285750" indent="-285750">
              <a:buFontTx/>
              <a:buChar char="-"/>
            </a:pPr>
            <a:r>
              <a:rPr lang="en-US" dirty="0"/>
              <a:t>Concepts and approaches for practitioners</a:t>
            </a:r>
          </a:p>
          <a:p>
            <a:pPr marL="285750" indent="-285750">
              <a:buFontTx/>
              <a:buChar char="-"/>
            </a:pPr>
            <a:r>
              <a:rPr lang="en-US" dirty="0"/>
              <a:t>Teaching and supervision and certifications</a:t>
            </a:r>
          </a:p>
          <a:p>
            <a:r>
              <a:rPr lang="en-US" dirty="0"/>
              <a:t>	-system</a:t>
            </a:r>
          </a:p>
          <a:p>
            <a:pPr marL="285750" indent="-285750">
              <a:buFontTx/>
              <a:buChar char="-"/>
            </a:pPr>
            <a:r>
              <a:rPr lang="en-US" dirty="0"/>
              <a:t>System of associations </a:t>
            </a:r>
          </a:p>
          <a:p>
            <a:r>
              <a:rPr lang="en-US" dirty="0"/>
              <a:t>	for different professional fields</a:t>
            </a:r>
          </a:p>
          <a:p>
            <a:r>
              <a:rPr lang="en-US" dirty="0"/>
              <a:t>	on different regional levels</a:t>
            </a:r>
          </a:p>
          <a:p>
            <a:r>
              <a:rPr lang="en-US" sz="1600" dirty="0" smtClean="0"/>
              <a:t>Video </a:t>
            </a:r>
            <a:r>
              <a:rPr lang="en-US" sz="1600" dirty="0"/>
              <a:t>: </a:t>
            </a:r>
            <a:r>
              <a:rPr lang="en-US" sz="1600" dirty="0" smtClean="0"/>
              <a:t> </a:t>
            </a:r>
          </a:p>
          <a:p>
            <a:r>
              <a:rPr lang="en-US" sz="1500" dirty="0" smtClean="0">
                <a:hlinkClick r:id="rId2"/>
              </a:rPr>
              <a:t>https</a:t>
            </a:r>
            <a:r>
              <a:rPr lang="en-US" sz="1500" dirty="0">
                <a:hlinkClick r:id="rId2"/>
              </a:rPr>
              <a:t>://www.youtube.com/watch?v=u-dZaggVvSw&amp;list=PLUEMue3Ihakch6nplQ7WaXs8kb7EviAAY&amp;index=17</a:t>
            </a:r>
            <a:endParaRPr lang="en-US" sz="1500" dirty="0"/>
          </a:p>
          <a:p>
            <a:r>
              <a:rPr lang="en-US" sz="1500" dirty="0">
                <a:hlinkClick r:id="rId3"/>
              </a:rPr>
              <a:t>https://www.youtube.com/watch?v=5rF4v-3nadQ&amp;index=1&amp;list=PLUEMue3Ihakch6nplQ7WaXs8kb7EviAAY</a:t>
            </a:r>
            <a:r>
              <a:rPr lang="en-US" sz="1500" dirty="0"/>
              <a:t>  </a:t>
            </a:r>
            <a:endParaRPr lang="de-DE" sz="15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4"/>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4" name="Foliennummernplatzhalter 3"/>
          <p:cNvSpPr>
            <a:spLocks noGrp="1"/>
          </p:cNvSpPr>
          <p:nvPr>
            <p:ph type="sldNum" sz="quarter" idx="17"/>
          </p:nvPr>
        </p:nvSpPr>
        <p:spPr/>
        <p:txBody>
          <a:bodyPr/>
          <a:lstStyle/>
          <a:p>
            <a:r>
              <a:rPr lang="de-DE" smtClean="0"/>
              <a:t> Page </a:t>
            </a:r>
            <a:fld id="{895CD297-5E7D-4FCF-9578-B701FA8456D1}" type="slidenum">
              <a:rPr lang="de-DE" smtClean="0"/>
              <a:pPr/>
              <a:t>7</a:t>
            </a:fld>
            <a:endParaRPr lang="de-DE" dirty="0"/>
          </a:p>
        </p:txBody>
      </p:sp>
    </p:spTree>
    <p:extLst>
      <p:ext uri="{BB962C8B-B14F-4D97-AF65-F5344CB8AC3E}">
        <p14:creationId xmlns:p14="http://schemas.microsoft.com/office/powerpoint/2010/main" val="3013332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b="1" dirty="0" smtClean="0"/>
              <a:t>3. </a:t>
            </a:r>
            <a:r>
              <a:rPr lang="de-DE" b="1" noProof="1" smtClean="0"/>
              <a:t> The </a:t>
            </a:r>
            <a:r>
              <a:rPr lang="de-DE" b="1" noProof="1"/>
              <a:t>Role Concept </a:t>
            </a:r>
            <a:r>
              <a:rPr lang="de-DE" b="1" noProof="1" smtClean="0"/>
              <a:t> and communication</a:t>
            </a:r>
            <a:r>
              <a:rPr lang="de-DE" noProof="1" smtClean="0"/>
              <a:t/>
            </a:r>
            <a:br>
              <a:rPr lang="de-DE" noProof="1" smtClean="0"/>
            </a:br>
            <a:r>
              <a:rPr lang="de-DE" sz="1400" noProof="1" smtClean="0"/>
              <a:t>see </a:t>
            </a:r>
            <a:r>
              <a:rPr lang="en-US" sz="1400" dirty="0" smtClean="0"/>
              <a:t>1994 </a:t>
            </a:r>
            <a:r>
              <a:rPr lang="en-US" sz="1400" dirty="0"/>
              <a:t>Transactional Analysis and Social Roles</a:t>
            </a:r>
            <a:r>
              <a:rPr lang="de-DE" sz="1400" dirty="0"/>
              <a:t> </a:t>
            </a:r>
            <a:endParaRPr lang="en-US" sz="1400" dirty="0"/>
          </a:p>
        </p:txBody>
      </p:sp>
      <p:sp>
        <p:nvSpPr>
          <p:cNvPr id="4" name="Inhaltsplatzhalter 3"/>
          <p:cNvSpPr>
            <a:spLocks noGrp="1"/>
          </p:cNvSpPr>
          <p:nvPr>
            <p:ph sz="half" idx="1"/>
          </p:nvPr>
        </p:nvSpPr>
        <p:spPr>
          <a:xfrm>
            <a:off x="611187" y="1707655"/>
            <a:ext cx="5256957" cy="3240584"/>
          </a:xfrm>
        </p:spPr>
        <p:txBody>
          <a:bodyPr anchor="ctr">
            <a:normAutofit fontScale="92500" lnSpcReduction="10000"/>
          </a:bodyPr>
          <a:lstStyle/>
          <a:p>
            <a:r>
              <a:rPr lang="en-US" sz="2400" dirty="0" smtClean="0"/>
              <a:t>A role is a coherent system of attitudes, feelings, behavior, perspective on reality </a:t>
            </a:r>
            <a:br>
              <a:rPr lang="en-US" sz="2400" dirty="0" smtClean="0"/>
            </a:br>
            <a:r>
              <a:rPr lang="en-US" sz="2400" dirty="0" smtClean="0"/>
              <a:t>and the accompanying relationships</a:t>
            </a:r>
            <a:r>
              <a:rPr lang="en-US" sz="2400" dirty="0"/>
              <a:t>.</a:t>
            </a:r>
            <a:br>
              <a:rPr lang="en-US" sz="2400" dirty="0"/>
            </a:br>
            <a:r>
              <a:rPr lang="en-US" sz="2400" dirty="0"/>
              <a:t/>
            </a:r>
            <a:br>
              <a:rPr lang="en-US" sz="2400" dirty="0"/>
            </a:br>
            <a:r>
              <a:rPr lang="en-US" sz="2400" dirty="0"/>
              <a:t>EBMA San Francisco 2007 </a:t>
            </a:r>
            <a:br>
              <a:rPr lang="en-US" sz="2400" dirty="0"/>
            </a:br>
            <a:r>
              <a:rPr lang="en-US" sz="2400" dirty="0" err="1"/>
              <a:t>Moniek</a:t>
            </a:r>
            <a:r>
              <a:rPr lang="en-US" sz="2400" dirty="0"/>
              <a:t> </a:t>
            </a:r>
            <a:r>
              <a:rPr lang="en-US" sz="2400" dirty="0" err="1"/>
              <a:t>Thunnissen</a:t>
            </a:r>
            <a:r>
              <a:rPr lang="en-US" sz="2400" dirty="0"/>
              <a:t> (Scientific Committee): </a:t>
            </a:r>
            <a:br>
              <a:rPr lang="en-US" sz="2400" dirty="0"/>
            </a:br>
            <a:r>
              <a:rPr lang="en-US" sz="2400" i="1" dirty="0"/>
              <a:t>"Schmid made TA really organizational</a:t>
            </a:r>
            <a:r>
              <a:rPr lang="en-US" sz="2400" i="1" dirty="0" smtClean="0"/>
              <a:t>!</a:t>
            </a:r>
            <a:r>
              <a:rPr lang="en-US" sz="2400" dirty="0" smtClean="0"/>
              <a:t>"</a:t>
            </a:r>
          </a:p>
        </p:txBody>
      </p:sp>
      <p:pic>
        <p:nvPicPr>
          <p:cNvPr id="6" name="Picture 3" descr="+ Photo schmid  bernd w ebma 8-07"/>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829" r="-247"/>
          <a:stretch/>
        </p:blipFill>
        <p:spPr bwMode="auto">
          <a:xfrm>
            <a:off x="5722620" y="1504588"/>
            <a:ext cx="2980950" cy="2797121"/>
          </a:xfrm>
          <a:prstGeom prst="rect">
            <a:avLst/>
          </a:prstGeom>
          <a:noFill/>
          <a:extLst>
            <a:ext uri="{909E8E84-426E-40DD-AFC4-6F175D3DCCD1}">
              <a14:hiddenFill xmlns:a14="http://schemas.microsoft.com/office/drawing/2010/main">
                <a:solidFill>
                  <a:srgbClr val="FFFFFF"/>
                </a:solidFill>
              </a14:hiddenFill>
            </a:ext>
          </a:extLst>
        </p:spPr>
      </p:pic>
      <p:sp>
        <p:nvSpPr>
          <p:cNvPr id="7" name="Titel 2"/>
          <p:cNvSpPr txBox="1">
            <a:spLocks/>
          </p:cNvSpPr>
          <p:nvPr/>
        </p:nvSpPr>
        <p:spPr>
          <a:xfrm>
            <a:off x="323528" y="3867398"/>
            <a:ext cx="5491213" cy="1296640"/>
          </a:xfrm>
          <a:prstGeom prst="rect">
            <a:avLst/>
          </a:prstGeom>
        </p:spPr>
        <p:txBody>
          <a:bodyPr vert="horz" lIns="91435" tIns="45718" rIns="91435" bIns="45718" rtlCol="0" anchor="ctr">
            <a:noAutofit/>
          </a:bodyPr>
          <a:lstStyle>
            <a:lvl1pPr algn="l" defTabSz="914353" rtl="0" eaLnBrk="1" latinLnBrk="0" hangingPunct="1">
              <a:spcBef>
                <a:spcPct val="0"/>
              </a:spcBef>
              <a:buNone/>
              <a:defRPr sz="2800" kern="1200">
                <a:solidFill>
                  <a:srgbClr val="575984"/>
                </a:solidFill>
                <a:latin typeface="AkkuratStd" pitchFamily="34" charset="0"/>
                <a:ea typeface="+mj-ea"/>
                <a:cs typeface="+mj-cs"/>
              </a:defRPr>
            </a:lvl1pPr>
          </a:lstStyle>
          <a:p>
            <a:endParaRPr lang="en-US" sz="2000" dirty="0"/>
          </a:p>
        </p:txBody>
      </p:sp>
      <p:sp>
        <p:nvSpPr>
          <p:cNvPr id="8" name="Textfeld 7"/>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3"/>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8</a:t>
            </a:fld>
            <a:endParaRPr lang="de-DE" dirty="0"/>
          </a:p>
        </p:txBody>
      </p:sp>
    </p:spTree>
    <p:extLst>
      <p:ext uri="{BB962C8B-B14F-4D97-AF65-F5344CB8AC3E}">
        <p14:creationId xmlns:p14="http://schemas.microsoft.com/office/powerpoint/2010/main" val="1006420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
            </a:r>
            <a:br>
              <a:rPr lang="de-DE" dirty="0"/>
            </a:br>
            <a:r>
              <a:rPr lang="en-US" dirty="0" smtClean="0"/>
              <a:t>Roles and Personality</a:t>
            </a:r>
            <a:br>
              <a:rPr lang="en-US" dirty="0" smtClean="0"/>
            </a:br>
            <a:endParaRPr lang="en-US" dirty="0"/>
          </a:p>
        </p:txBody>
      </p:sp>
      <p:sp>
        <p:nvSpPr>
          <p:cNvPr id="4" name="Inhaltsplatzhalter 3"/>
          <p:cNvSpPr>
            <a:spLocks noGrp="1"/>
          </p:cNvSpPr>
          <p:nvPr>
            <p:ph sz="half" idx="1"/>
          </p:nvPr>
        </p:nvSpPr>
        <p:spPr/>
        <p:txBody>
          <a:bodyPr anchor="t">
            <a:normAutofit/>
          </a:bodyPr>
          <a:lstStyle/>
          <a:p>
            <a:pPr marL="342882" indent="-342882">
              <a:buFont typeface="Wingdings" charset="2"/>
              <a:buChar char="§"/>
            </a:pPr>
            <a:r>
              <a:rPr lang="en-US" sz="2400" dirty="0" smtClean="0"/>
              <a:t>Personality as the portfolio of his/her roles, played on the stages of his/her world</a:t>
            </a:r>
          </a:p>
          <a:p>
            <a:pPr marL="342882" indent="-342882">
              <a:buFont typeface="Wingdings" charset="2"/>
              <a:buChar char="§"/>
            </a:pPr>
            <a:r>
              <a:rPr lang="en-US" sz="2400" dirty="0" smtClean="0"/>
              <a:t>Uniqueness is expressed by the way of structuring roles</a:t>
            </a:r>
          </a:p>
          <a:p>
            <a:pPr marL="342882" indent="-342882">
              <a:buFont typeface="Wingdings" charset="2"/>
              <a:buChar char="§"/>
            </a:pPr>
            <a:r>
              <a:rPr lang="en-US" sz="2400" dirty="0" smtClean="0"/>
              <a:t>Connects personalities with the plays and stages of their worlds</a:t>
            </a:r>
          </a:p>
          <a:p>
            <a:pPr marL="342882" indent="-342882">
              <a:buFont typeface="Wingdings" charset="2"/>
              <a:buChar char="§"/>
            </a:pPr>
            <a:r>
              <a:rPr lang="en-US" sz="2400" dirty="0" smtClean="0"/>
              <a:t>Thus, personality is also a matter of context and content</a:t>
            </a:r>
            <a:endParaRPr lang="en-US" sz="2400" dirty="0"/>
          </a:p>
        </p:txBody>
      </p:sp>
      <p:sp>
        <p:nvSpPr>
          <p:cNvPr id="6" name="Textfeld 5"/>
          <p:cNvSpPr txBox="1"/>
          <p:nvPr/>
        </p:nvSpPr>
        <p:spPr>
          <a:xfrm>
            <a:off x="7452320" y="3312370"/>
            <a:ext cx="1691680" cy="1419621"/>
          </a:xfrm>
          <a:prstGeom prst="rect">
            <a:avLst/>
          </a:prstGeom>
          <a:noFill/>
        </p:spPr>
        <p:txBody>
          <a:bodyPr wrap="square" lIns="91435" tIns="45718" rIns="91435" bIns="45718" rtlCol="0" anchor="b">
            <a:noAutofit/>
          </a:bodyPr>
          <a:lstStyle/>
          <a:p>
            <a:pPr algn="l"/>
            <a:r>
              <a:rPr lang="de-DE" sz="700" b="0" dirty="0" smtClean="0">
                <a:solidFill>
                  <a:schemeClr val="tx1"/>
                </a:solidFill>
                <a:latin typeface="AkkuratStd Light" pitchFamily="34" charset="0"/>
              </a:rPr>
              <a:t>Bernd Schmid</a:t>
            </a:r>
          </a:p>
          <a:p>
            <a:pPr algn="l"/>
            <a:r>
              <a:rPr lang="de-DE" sz="700" b="0" dirty="0" smtClean="0">
                <a:solidFill>
                  <a:schemeClr val="tx1"/>
                </a:solidFill>
                <a:latin typeface="AkkuratStd Light" pitchFamily="34" charset="0"/>
              </a:rPr>
              <a:t>for </a:t>
            </a:r>
            <a:r>
              <a:rPr lang="de-DE" sz="700" b="0" dirty="0" smtClean="0">
                <a:solidFill>
                  <a:schemeClr val="tx1"/>
                </a:solidFill>
                <a:latin typeface="AkkuratStd Light" pitchFamily="34" charset="0"/>
                <a:hlinkClick r:id="rId2"/>
              </a:rPr>
              <a:t>isb-w.eu</a:t>
            </a:r>
            <a:endParaRPr lang="de-DE" sz="700" b="0" dirty="0" smtClean="0">
              <a:solidFill>
                <a:schemeClr val="tx1"/>
              </a:solidFill>
              <a:latin typeface="AkkuratStd Light" pitchFamily="34" charset="0"/>
            </a:endParaRPr>
          </a:p>
          <a:p>
            <a:pPr marL="0" marR="0" indent="0" algn="l" defTabSz="914353"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Light" pitchFamily="34" charset="0"/>
              </a:rPr>
              <a:t>Systemische Professionalität 2017</a:t>
            </a:r>
          </a:p>
          <a:p>
            <a:r>
              <a:rPr lang="en-US" sz="700" b="0" dirty="0" smtClean="0">
                <a:solidFill>
                  <a:schemeClr val="tx1"/>
                </a:solidFill>
                <a:latin typeface="AkkuratStd Light" pitchFamily="34" charset="0"/>
              </a:rPr>
              <a:t>TA-World conference  </a:t>
            </a:r>
          </a:p>
          <a:p>
            <a:r>
              <a:rPr lang="de-DE" sz="700" b="0" dirty="0" smtClean="0">
                <a:solidFill>
                  <a:schemeClr val="tx1"/>
                </a:solidFill>
                <a:latin typeface="AkkuratStd Light" pitchFamily="34" charset="0"/>
              </a:rPr>
              <a:t>Berlin,</a:t>
            </a:r>
            <a:r>
              <a:rPr lang="de-DE" sz="700" b="0" baseline="0" dirty="0" smtClean="0">
                <a:solidFill>
                  <a:schemeClr val="tx1"/>
                </a:solidFill>
                <a:latin typeface="AkkuratStd Light" pitchFamily="34" charset="0"/>
              </a:rPr>
              <a:t> </a:t>
            </a:r>
            <a:r>
              <a:rPr lang="de-DE" sz="700" b="0" dirty="0" smtClean="0">
                <a:solidFill>
                  <a:schemeClr val="tx1"/>
                </a:solidFill>
                <a:latin typeface="AkkuratStd Light" pitchFamily="34" charset="0"/>
              </a:rPr>
              <a:t>27.July 2017</a:t>
            </a:r>
            <a:endParaRPr lang="de-DE" sz="700" b="0" i="1" dirty="0" smtClean="0">
              <a:solidFill>
                <a:schemeClr val="tx1"/>
              </a:solidFill>
              <a:latin typeface="AkkuratStd Light" pitchFamily="34" charset="0"/>
            </a:endParaRPr>
          </a:p>
        </p:txBody>
      </p:sp>
      <p:sp>
        <p:nvSpPr>
          <p:cNvPr id="2" name="Foliennummernplatzhalter 1"/>
          <p:cNvSpPr>
            <a:spLocks noGrp="1"/>
          </p:cNvSpPr>
          <p:nvPr>
            <p:ph type="sldNum" sz="quarter" idx="17"/>
          </p:nvPr>
        </p:nvSpPr>
        <p:spPr/>
        <p:txBody>
          <a:bodyPr/>
          <a:lstStyle/>
          <a:p>
            <a:r>
              <a:rPr lang="de-DE" smtClean="0"/>
              <a:t> Page </a:t>
            </a:r>
            <a:fld id="{895CD297-5E7D-4FCF-9578-B701FA8456D1}" type="slidenum">
              <a:rPr lang="de-DE" smtClean="0"/>
              <a:pPr/>
              <a:t>9</a:t>
            </a:fld>
            <a:endParaRPr lang="de-DE" dirty="0"/>
          </a:p>
        </p:txBody>
      </p:sp>
    </p:spTree>
    <p:extLst>
      <p:ext uri="{BB962C8B-B14F-4D97-AF65-F5344CB8AC3E}">
        <p14:creationId xmlns:p14="http://schemas.microsoft.com/office/powerpoint/2010/main" val="3549868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2835</Words>
  <Application>Microsoft Office PowerPoint</Application>
  <PresentationFormat>Bildschirmpräsentation (16:9)</PresentationFormat>
  <Paragraphs>739</Paragraphs>
  <Slides>65</Slides>
  <Notes>8</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65</vt:i4>
      </vt:variant>
    </vt:vector>
  </HeadingPairs>
  <TitlesOfParts>
    <vt:vector size="76" baseType="lpstr">
      <vt:lpstr>Arial</vt:lpstr>
      <vt:lpstr>Wingdings</vt:lpstr>
      <vt:lpstr>Akkurat-Bold</vt:lpstr>
      <vt:lpstr>ＭＳ Ｐゴシック</vt:lpstr>
      <vt:lpstr>Calibri</vt:lpstr>
      <vt:lpstr>Akkurat-Light</vt:lpstr>
      <vt:lpstr>AkkuratStd</vt:lpstr>
      <vt:lpstr>Trebuchet MS</vt:lpstr>
      <vt:lpstr>AkkuratStd Light</vt:lpstr>
      <vt:lpstr>Times New Roman</vt:lpstr>
      <vt:lpstr>Larissa</vt:lpstr>
      <vt:lpstr>PowerPoint-Präsentation</vt:lpstr>
      <vt:lpstr>Culture emerges from culture and examples set the stage.  isb-i.eu</vt:lpstr>
      <vt:lpstr>PowerPoint-Präsentation</vt:lpstr>
      <vt:lpstr>Agenda</vt:lpstr>
      <vt:lpstr> 1. Why culture? </vt:lpstr>
      <vt:lpstr>If you want Quick Results,  Start with Culture.</vt:lpstr>
      <vt:lpstr>2. Transactional Analysis  – approach to better co-creating reality through communication</vt:lpstr>
      <vt:lpstr>3.  The Role Concept  and communication see 1994 Transactional Analysis and Social Roles </vt:lpstr>
      <vt:lpstr> Roles and Personality </vt:lpstr>
      <vt:lpstr>Three worlds model of personality</vt:lpstr>
      <vt:lpstr>Role Areas of Personality</vt:lpstr>
      <vt:lpstr>Role-Areas and Transactions</vt:lpstr>
      <vt:lpstr>Example: Role-Areas and Transactions</vt:lpstr>
      <vt:lpstr>TA-approaches and role-concept</vt:lpstr>
      <vt:lpstr>  Major aims of TA:    5. Sharing Reality             Co-Creating reality  2016: Caring for business by caring for shared realities     </vt:lpstr>
      <vt:lpstr>Communication as a  Cultural Encounter</vt:lpstr>
      <vt:lpstr>Levels of Communication Encounters</vt:lpstr>
      <vt:lpstr>Dialog-model of communication see: 2007 Guidelines for cooperative dream dialogues and 2007 Matching dialogues using inner images </vt:lpstr>
      <vt:lpstr>Culture of dialogue</vt:lpstr>
      <vt:lpstr>5. Sharing responsibility  2005 - with Arnold Messmer: On the Way to a Culture of Responsibility in Organizations Video: https://www.youtube.com/watch?v=QUyTJTrc23U&amp;list=PLUEMue3IhakeLRHg7BMNR-Gx8jCXtgYb5&amp;index=7    </vt:lpstr>
      <vt:lpstr>The four Dimensions of  a Responsibility System</vt:lpstr>
      <vt:lpstr>Complementary Responsibility in Organizations</vt:lpstr>
      <vt:lpstr>Responsibility and Team See: 2016 Going from Group Dynamics to Team Culture - Changing Dimensions      </vt:lpstr>
      <vt:lpstr>Team coaching triangle</vt:lpstr>
      <vt:lpstr>Dysfunctional symbiosis</vt:lpstr>
      <vt:lpstr>Organizations as system  of Responsibilities</vt:lpstr>
      <vt:lpstr>6. Sharing learning        and competence  see 2006: Learning by working  and  Video:     </vt:lpstr>
      <vt:lpstr>   Qualifying Individuals and Systems    </vt:lpstr>
      <vt:lpstr> The isb Formula I Competence for individuals</vt:lpstr>
      <vt:lpstr>The isb Formula II   Competence for systems</vt:lpstr>
      <vt:lpstr>Systems-Learning See 2006: Learning by working</vt:lpstr>
      <vt:lpstr>7. The theater metaphor  See: 2005 Inspiring background images and the use of the "theatre metaphor" in professional coaching   Video India 2015:https://www.youtube.com/watch?v=QrAyO_7lQ3k&amp;index=13&amp;list=PLUEMue3IhakeLRHg7BMNR-Gx8jCXtgYb5   </vt:lpstr>
      <vt:lpstr>The theatre metaphor</vt:lpstr>
      <vt:lpstr>Personality in the theatre metaphor</vt:lpstr>
      <vt:lpstr>Relationships in the  Theater Metaphor</vt:lpstr>
      <vt:lpstr>8. Dilemma</vt:lpstr>
      <vt:lpstr>PowerPoint-Präsentation</vt:lpstr>
      <vt:lpstr>Dilemma</vt:lpstr>
      <vt:lpstr>The Dilemma Circle</vt:lpstr>
      <vt:lpstr>9. Systemic Approach  See:  1996: The Reality-Constructive Perspective. - Systemic Thinking  And Professionalism Tomorrow.  Video: https://www.youtube.com/watch?v=lU__C_UIHXQ&amp;index=3&amp;list=PLUEMue3IhakeLRHg7BMNR-Gx8jCXtgYb5   https://www.youtube.com/watch?v=lU__C_UIHXQ&amp;index=3&amp;list=PLUEMue3IhakeLRHg7BMNR-Gx8jCXtgYb5</vt:lpstr>
      <vt:lpstr>Some main Systemic Perspectives</vt:lpstr>
      <vt:lpstr>Coaching and organizational field https://www.youtube.com/watch?v=Gh8HQd8AOv8   </vt:lpstr>
      <vt:lpstr>10. other isb - concepts and approaches         keywords 1</vt:lpstr>
      <vt:lpstr>10.1 Changing Identity Beliefs see 1988: Theory and Identity in the TA-Community  and 2015: - with Anandan Geethan: Guided Journey of a Caterpillar. A transition from personal orientation to Organizational Development </vt:lpstr>
      <vt:lpstr> 10.2 Drivers – TA  – Taibi Kahler            Counter Dynamics – Bernd Schmid</vt:lpstr>
      <vt:lpstr>10.3 Inner images (and dream work)</vt:lpstr>
      <vt:lpstr>10.4 Professional Intuition  (and the narrative approach)  raed: 1991 Intuition of the Possible and Transactional Creations of Reality. </vt:lpstr>
      <vt:lpstr>10.5 Toblerone model for supervision read: 1988 The Toblerone Model of Competence for Transactional Analysis </vt:lpstr>
      <vt:lpstr>10. other concepts and approaches         Keywords 2 </vt:lpstr>
      <vt:lpstr>10.6 Leadership See 2016: Caring for business by caring for shared realities https://www.youtube.com/watch?v=l7WhVwEbeq8&amp;list=PLUEMue3IhakeLRHg7BMNR-Gx8jCXtgYb5&amp;index=10 Video </vt:lpstr>
      <vt:lpstr>10.7 Power and empowerment Empowerment – sister of power  by authority, by contract, by complementary behavior</vt:lpstr>
      <vt:lpstr>10.8 Maturity -of individuals and organizations</vt:lpstr>
      <vt:lpstr>10.9 Design Triangles</vt:lpstr>
      <vt:lpstr>10.10 Perspectives and Events</vt:lpstr>
      <vt:lpstr>10. other concepts and approaches Keywords 3</vt:lpstr>
      <vt:lpstr>10.11 systemic perspectives in TA Systems  Systemic  Meta-Perspective  choice of perspectives</vt:lpstr>
      <vt:lpstr>10.12 Phases of Crisis Development</vt:lpstr>
      <vt:lpstr>10.13 TA – classical essentials 1 read: 1988 Global Challenges an TA http://bibliothek.isb-w.eu/alfresco/d/d/workspace/SpacesStore/e89526f7-5dff-4229-a20e-fc76ba3e6fce/Global%20Challenges%20and%20TA_2008.pd </vt:lpstr>
      <vt:lpstr>10.13 TA – classical essentials 2</vt:lpstr>
      <vt:lpstr>10.14 TA – further developments 1  -particularly for the organizational field</vt:lpstr>
      <vt:lpstr>10.14 TA – further developments 2  -particularly for the organizational field</vt:lpstr>
      <vt:lpstr>10.15 Activities of the Schmid-Foundation</vt:lpstr>
      <vt:lpstr>PowerPoint-Präsentation</vt:lpstr>
      <vt:lpstr> English material Systemic TA – isb-concepts   </vt:lpstr>
      <vt:lpstr> English Videos Systemic TA – isb-concepts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Auswahl TAWC Berlin 2017.pptx</dc:title>
  <dc:creator>Praktikant</dc:creator>
  <cp:lastModifiedBy>Praktikant</cp:lastModifiedBy>
  <cp:revision>419</cp:revision>
  <dcterms:created xsi:type="dcterms:W3CDTF">2013-08-19T11:12:10Z</dcterms:created>
  <dcterms:modified xsi:type="dcterms:W3CDTF">2017-08-30T14:42:19Z</dcterms:modified>
</cp:coreProperties>
</file>