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2" r:id="rId2"/>
    <p:sldId id="275" r:id="rId3"/>
    <p:sldId id="276" r:id="rId4"/>
    <p:sldId id="282" r:id="rId5"/>
    <p:sldId id="281" r:id="rId6"/>
    <p:sldId id="356" r:id="rId7"/>
    <p:sldId id="354" r:id="rId8"/>
    <p:sldId id="320" r:id="rId9"/>
    <p:sldId id="355" r:id="rId10"/>
    <p:sldId id="349" r:id="rId11"/>
    <p:sldId id="350" r:id="rId12"/>
    <p:sldId id="351" r:id="rId13"/>
    <p:sldId id="352" r:id="rId14"/>
    <p:sldId id="353" r:id="rId15"/>
    <p:sldId id="322" r:id="rId16"/>
    <p:sldId id="323" r:id="rId17"/>
    <p:sldId id="357" r:id="rId18"/>
    <p:sldId id="358" r:id="rId19"/>
    <p:sldId id="359" r:id="rId20"/>
    <p:sldId id="362" r:id="rId21"/>
    <p:sldId id="360" r:id="rId22"/>
    <p:sldId id="363" r:id="rId23"/>
    <p:sldId id="364" r:id="rId24"/>
    <p:sldId id="361" r:id="rId25"/>
    <p:sldId id="270" r:id="rId26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7B7B"/>
    <a:srgbClr val="575984"/>
    <a:srgbClr val="912133"/>
    <a:srgbClr val="AF1428"/>
    <a:srgbClr val="E5838E"/>
    <a:srgbClr val="A50021"/>
    <a:srgbClr val="7F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howGuides="1">
      <p:cViewPr>
        <p:scale>
          <a:sx n="80" d="100"/>
          <a:sy n="80" d="100"/>
        </p:scale>
        <p:origin x="-1002" y="-246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724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14" d="100"/>
        <a:sy n="314" d="100"/>
      </p:scale>
      <p:origin x="0" y="11488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102700958688491E-2"/>
          <c:y val="2.239414485038678E-2"/>
          <c:w val="0.76745758659524055"/>
          <c:h val="0.95521171029922647"/>
        </c:manualLayout>
      </c:layout>
      <c:radarChart>
        <c:radarStyle val="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50800">
              <a:solidFill>
                <a:srgbClr val="575984"/>
              </a:solidFill>
            </a:ln>
          </c:spPr>
          <c:marker>
            <c:symbol val="none"/>
          </c:marker>
          <c:cat>
            <c:numRef>
              <c:f>Tabelle1!$A$2:$A$8</c:f>
              <c:numCache>
                <c:formatCode>m/d/yyyy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32</c:v>
                </c:pt>
                <c:pt idx="1">
                  <c:v>37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10</c:v>
                </c:pt>
                <c:pt idx="6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438272"/>
        <c:axId val="68440064"/>
      </c:radarChart>
      <c:catAx>
        <c:axId val="68438272"/>
        <c:scaling>
          <c:orientation val="minMax"/>
        </c:scaling>
        <c:delete val="1"/>
        <c:axPos val="b"/>
        <c:majorGridlines/>
        <c:numFmt formatCode="m/d/yyyy" sourceLinked="1"/>
        <c:majorTickMark val="out"/>
        <c:minorTickMark val="none"/>
        <c:tickLblPos val="nextTo"/>
        <c:crossAx val="68440064"/>
        <c:crosses val="autoZero"/>
        <c:auto val="1"/>
        <c:lblAlgn val="ctr"/>
        <c:lblOffset val="100"/>
        <c:noMultiLvlLbl val="0"/>
      </c:catAx>
      <c:valAx>
        <c:axId val="68440064"/>
        <c:scaling>
          <c:orientation val="minMax"/>
        </c:scaling>
        <c:delete val="0"/>
        <c:axPos val="l"/>
        <c:majorGridlines>
          <c:spPr>
            <a:ln w="25400">
              <a:solidFill>
                <a:srgbClr val="797B7B"/>
              </a:solidFill>
            </a:ln>
          </c:spPr>
        </c:majorGridlines>
        <c:numFmt formatCode="General" sourceLinked="0"/>
        <c:majorTickMark val="out"/>
        <c:minorTickMark val="none"/>
        <c:tickLblPos val="none"/>
        <c:spPr>
          <a:ln w="25400"/>
        </c:spPr>
        <c:crossAx val="68438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02.12.2013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02.12.2013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79413" y="684213"/>
            <a:ext cx="6099175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6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4017222" y="4878984"/>
            <a:ext cx="5132211" cy="273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E7A368D-E8BB-4F30-8E33-B61696D01BF5}" type="slidenum">
              <a:rPr lang="de-DE" sz="1100"/>
              <a:pPr>
                <a:defRPr/>
              </a:pPr>
              <a:t>‹Nr.›</a:t>
            </a:fld>
            <a:endParaRPr lang="de-DE" sz="900"/>
          </a:p>
        </p:txBody>
      </p:sp>
    </p:spTree>
    <p:extLst>
      <p:ext uri="{BB962C8B-B14F-4D97-AF65-F5344CB8AC3E}">
        <p14:creationId xmlns:p14="http://schemas.microsoft.com/office/powerpoint/2010/main" val="97587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1256" y="-20538"/>
            <a:ext cx="8873576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08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131590"/>
            <a:ext cx="6841132" cy="381672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008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-Light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661" r:id="rId4"/>
    <p:sldLayoutId id="2147483701" r:id="rId5"/>
    <p:sldLayoutId id="2147483652" r:id="rId6"/>
    <p:sldLayoutId id="2147483657" r:id="rId7"/>
    <p:sldLayoutId id="2147483653" r:id="rId8"/>
    <p:sldLayoutId id="2147483654" r:id="rId9"/>
    <p:sldLayoutId id="2147483665" r:id="rId10"/>
    <p:sldLayoutId id="2147483666" r:id="rId11"/>
    <p:sldLayoutId id="2147483668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sb-w.eu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sb-w.eu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sb-w.e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Kultur entsteht durch Kultur und Beispiele machen Schule.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isb - Motto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5" name="Bild 1" descr="by-1.pn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59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Verantwortung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2877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2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Vier Dimensionen eines Verantwortungssystems</a:t>
            </a:r>
            <a:endParaRPr lang="de-DE" dirty="0" smtClean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8" name="Picture 20" descr="C:\Users\Praktikant\Desktop\WIP\GrafikenVorlagen\TorbenGrafiksammlung\VierDimensionenEinesVerantwortungssystems.jp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4140" y="1709290"/>
            <a:ext cx="4854633" cy="3237807"/>
          </a:xfrm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8857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9" name="Textplatzhalter 1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können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dies ist eine Frage der </a:t>
            </a:r>
            <a:r>
              <a:rPr lang="de-DE" dirty="0" smtClean="0">
                <a:solidFill>
                  <a:srgbClr val="912133"/>
                </a:solidFill>
              </a:rPr>
              <a:t>Qualifikation</a:t>
            </a:r>
          </a:p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wollen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oft eine Frage der </a:t>
            </a:r>
            <a:r>
              <a:rPr lang="de-DE" dirty="0" smtClean="0">
                <a:solidFill>
                  <a:srgbClr val="912133"/>
                </a:solidFill>
              </a:rPr>
              <a:t>Wertorientierung</a:t>
            </a:r>
          </a:p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müssen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auf eine Frage der eingeforderten </a:t>
            </a:r>
            <a:r>
              <a:rPr lang="de-DE" dirty="0" smtClean="0">
                <a:solidFill>
                  <a:srgbClr val="912133"/>
                </a:solidFill>
              </a:rPr>
              <a:t>Zuständigkeit</a:t>
            </a:r>
          </a:p>
          <a:p>
            <a:pPr lvl="2"/>
            <a:r>
              <a:rPr lang="de-DE" dirty="0" smtClean="0"/>
              <a:t>Man </a:t>
            </a:r>
            <a:r>
              <a:rPr lang="de-DE" dirty="0" err="1" smtClean="0"/>
              <a:t>muß</a:t>
            </a:r>
            <a:r>
              <a:rPr lang="de-DE" dirty="0" smtClean="0"/>
              <a:t> antworten </a:t>
            </a:r>
            <a:r>
              <a:rPr lang="de-DE" b="1" dirty="0" smtClean="0"/>
              <a:t>dürfen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>
                <a:sym typeface="Wingdings" pitchFamily="2" charset="2"/>
              </a:rPr>
              <a:t> </a:t>
            </a:r>
            <a:r>
              <a:rPr lang="de-DE" dirty="0" smtClean="0"/>
              <a:t>dies ist eine Frage der </a:t>
            </a:r>
            <a:r>
              <a:rPr lang="de-DE" dirty="0" smtClean="0">
                <a:solidFill>
                  <a:srgbClr val="912133"/>
                </a:solidFill>
              </a:rPr>
              <a:t>Autorisierung</a:t>
            </a:r>
          </a:p>
        </p:txBody>
      </p:sp>
      <p:sp>
        <p:nvSpPr>
          <p:cNvPr id="264198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Vier Dimensionen eines Verantwortungssystems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6778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3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Komplementäre Verantwortung in Organisationen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8" name="Picture 2" descr="C:\Users\Praktikant\Desktop\WIP\GrafikenVorlagen\TorbenGrafiksammlung\Komplementa¦êreVerantwortungInOrganisationen.jp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140" y="1709290"/>
            <a:ext cx="4854633" cy="3237807"/>
          </a:xfrm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5725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OE-Lernen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5177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9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rgbClr val="912133"/>
                </a:solidFill>
              </a:rPr>
              <a:t>Jede </a:t>
            </a:r>
            <a:r>
              <a:rPr lang="de-DE" dirty="0">
                <a:solidFill>
                  <a:srgbClr val="912133"/>
                </a:solidFill>
              </a:rPr>
              <a:t>komplexe Aufgabe ist zugleich eine Lernaufgabe, zumindest für einige Player</a:t>
            </a:r>
            <a:br>
              <a:rPr lang="de-DE" dirty="0">
                <a:solidFill>
                  <a:srgbClr val="912133"/>
                </a:solidFill>
              </a:rPr>
            </a:br>
            <a:r>
              <a:rPr lang="de-DE" dirty="0">
                <a:solidFill>
                  <a:srgbClr val="912133"/>
                </a:solidFill>
                <a:sym typeface="Wingdings"/>
              </a:rPr>
              <a:t> OE ist auch </a:t>
            </a:r>
            <a:r>
              <a:rPr lang="de-DE" dirty="0" smtClean="0">
                <a:solidFill>
                  <a:srgbClr val="912133"/>
                </a:solidFill>
                <a:sym typeface="Wingdings"/>
              </a:rPr>
              <a:t>OE - Lernen</a:t>
            </a:r>
          </a:p>
          <a:p>
            <a:endParaRPr lang="de-DE" dirty="0" smtClean="0">
              <a:solidFill>
                <a:srgbClr val="912133"/>
              </a:solidFill>
              <a:sym typeface="Wingdings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Inwiefern sind Voraussetzungen für OE seitens der Organisation gegeben?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Inwiefern sind Spielräume und Ressourcen für notwendiges Lernen gegeben?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Welche Erfahrung hat das System, welche die Hauptverantwortlichen?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334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OE-Lernen     </a:t>
            </a:r>
            <a:br>
              <a:rPr lang="de-DE" dirty="0" smtClean="0"/>
            </a:br>
            <a:r>
              <a:rPr lang="de-DE" sz="2000" dirty="0" smtClean="0"/>
              <a:t>Teil I</a:t>
            </a: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441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Wo steht das Vorhaben? Welche Freiheiten, „Zugzwänge“, Unterstützungen sind möglich?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Gibt es Dialogpartner für Verantwortungsdialoge?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Wie ist Verantwortung konfiguriert? Welche Rolle die Schlüsselfiguren haben/möchten/aufgedrückt bekommen?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Welche Landkarten haben die Beteiligten für das Projekt und ihren Beitrag, welche andere in der Organisation?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Welche Lernebenen und –</a:t>
            </a:r>
            <a:r>
              <a:rPr lang="de-DE" sz="1800" dirty="0" err="1" smtClean="0"/>
              <a:t>bedarfe</a:t>
            </a:r>
            <a:r>
              <a:rPr lang="de-DE" sz="1800" dirty="0" smtClean="0"/>
              <a:t> liegen in der Organisation vor, welche bei den Hauptverantwortlichen?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/>
              <a:t>OE-Lernen</a:t>
            </a:r>
            <a:br>
              <a:rPr lang="de-DE" dirty="0" smtClean="0"/>
            </a:br>
            <a:r>
              <a:rPr lang="de-DE" sz="2000" dirty="0" smtClean="0"/>
              <a:t>Teil II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195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Protagonisten stellen ihre Kompetenz in OE-Prozessen im Kreis von </a:t>
            </a:r>
            <a:r>
              <a:rPr lang="de-DE" sz="1800" dirty="0" err="1" smtClean="0"/>
              <a:t>KollegInnen</a:t>
            </a:r>
            <a:r>
              <a:rPr lang="de-DE" sz="1800" dirty="0" smtClean="0"/>
              <a:t> auf den Prüfstand.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Lernprozess auf OE-Lernen heben - auch wenn persönliche Selbststeuerungsfragen der Teilnehmer nicht optimal gelöst sind.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Zur Selbstklärung gehört Urteilsfähigkeit bezüglich OE-Prozessen und bezüglich Reifegraden.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Zu OE-Kompetenz gehört Designkompetenz und Regiekompetenz (auch für OE-Lernen).</a:t>
            </a:r>
            <a:endParaRPr lang="de-DE" sz="1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/>
              <a:t>OE-Werkstätten</a:t>
            </a:r>
            <a:br>
              <a:rPr lang="de-DE" dirty="0" smtClean="0"/>
            </a:br>
            <a:r>
              <a:rPr lang="de-DE" sz="2000" dirty="0" smtClean="0"/>
              <a:t>Medium für OE-Lernen („große Räder“)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809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Kurzversion vor OE-Lernen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Fragen an den Klienten: </a:t>
            </a:r>
          </a:p>
          <a:p>
            <a:pPr marL="643646" lvl="1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Erzähle in 2 - 3 Minuten, worum es in dem Vorhaben/</a:t>
            </a:r>
            <a:r>
              <a:rPr lang="de-DE" sz="1800" dirty="0" err="1" smtClean="0"/>
              <a:t>Changeprozess</a:t>
            </a:r>
            <a:r>
              <a:rPr lang="de-DE" sz="1800" dirty="0" smtClean="0"/>
              <a:t>/Projekt geht? </a:t>
            </a:r>
          </a:p>
          <a:p>
            <a:pPr marL="643646" lvl="1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Welche Rollen/welchen Bezug hast Du im Ganzen?</a:t>
            </a:r>
            <a:br>
              <a:rPr lang="de-DE" sz="1800" dirty="0" smtClean="0"/>
            </a:br>
            <a:r>
              <a:rPr lang="de-DE" sz="1800" dirty="0" smtClean="0"/>
              <a:t>Welche Erfahrungen hast Du mit Vorhaben dieser Art?</a:t>
            </a:r>
            <a:br>
              <a:rPr lang="de-DE" sz="1800" dirty="0" smtClean="0"/>
            </a:br>
            <a:r>
              <a:rPr lang="de-DE" sz="1800" dirty="0" smtClean="0"/>
              <a:t>Welche Erfahrung hat die Organisation mit Vorhaben dieser Art und Größe? </a:t>
            </a:r>
          </a:p>
          <a:p>
            <a:pPr marL="643646" lvl="1" indent="-285750">
              <a:buFont typeface="Wingdings" panose="05000000000000000000" pitchFamily="2" charset="2"/>
              <a:buChar char="§"/>
            </a:pPr>
            <a:r>
              <a:rPr lang="de-DE" sz="1800" dirty="0" smtClean="0"/>
              <a:t>Wie wurde positive Erfahrung genutzt? Wie wird aus Fehlern gelernt? Wie viel gemeinsame Wirklichkeit gibt es bei den Verantwortlichen? Wird das Vorhaben ‚getragen’?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8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/>
              <a:t>Reifegrad-Übung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1859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Kann das Vorhaben in der Organisation und dessen Stand deutlich machen.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Kann von beteiligten Strukturen Rollen und Funktionen verständliche Bilder vermitteln.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Schätzt Können und Verantwortung angemessen ein, bei sich selbst und anderen.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Hat Vorstellungen von notwendigen Kontrakten und Verantwortungen für das Vorhaben und seine Funktion darin.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Kann Vorstellungen zur notwendigen Klärungen, Ressourcen und Vorgehensschritten entwickeln.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Kann Organisation so schildern, dass man deren Reifegrad abschätzen kann.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/>
              <a:t>Reifegrad-Fragebogen 1</a:t>
            </a:r>
            <a:br>
              <a:rPr lang="de-DE" dirty="0" smtClean="0"/>
            </a:br>
            <a:r>
              <a:rPr lang="de-DE" dirty="0" smtClean="0"/>
              <a:t>(Protagonisten)</a:t>
            </a:r>
            <a:r>
              <a:rPr lang="de-DE" dirty="0"/>
              <a:t> </a:t>
            </a:r>
            <a:r>
              <a:rPr lang="de-DE" dirty="0" smtClean="0"/>
              <a:t>	I/II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03886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Reifegrade</a:t>
            </a:r>
            <a:br>
              <a:rPr lang="de-DE" dirty="0" smtClean="0"/>
            </a:br>
            <a:r>
              <a:rPr lang="de-DE" sz="2400" dirty="0" smtClean="0"/>
              <a:t>von Professionellen und Organisationen </a:t>
            </a:r>
            <a:br>
              <a:rPr lang="de-DE" sz="2400" dirty="0" smtClean="0"/>
            </a:br>
            <a:r>
              <a:rPr lang="de-DE" sz="2400" dirty="0" smtClean="0"/>
              <a:t>für OE-Themen</a:t>
            </a:r>
            <a:br>
              <a:rPr lang="de-DE" sz="240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Workshop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Dr. Bernd Schmid</a:t>
            </a:r>
          </a:p>
          <a:p>
            <a:r>
              <a:rPr lang="de-DE" dirty="0" smtClean="0"/>
              <a:t>DBVC-Sommercamp Heidelberg 28.09.2013</a:t>
            </a:r>
            <a:endParaRPr lang="de-DE" dirty="0"/>
          </a:p>
        </p:txBody>
      </p:sp>
      <p:pic>
        <p:nvPicPr>
          <p:cNvPr id="14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>
            <a:fillRect/>
          </a:stretch>
        </p:blipFill>
        <p:spPr/>
      </p:pic>
      <p:pic>
        <p:nvPicPr>
          <p:cNvPr id="13" name="Bild 1" descr="by-1.pn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794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rmAutofit/>
          </a:bodyPr>
          <a:lstStyle/>
          <a:p>
            <a:pPr marL="457200" lvl="0" indent="-457200">
              <a:buFont typeface="+mj-lt"/>
              <a:buAutoNum type="arabicPeriod" startAt="7"/>
            </a:pPr>
            <a:r>
              <a:rPr lang="de-DE" sz="1800" dirty="0" smtClean="0"/>
              <a:t>Hat selbst Erfahrung mit Vorhaben dieser Art, sorgt für eigene Unterstützung? Hat plausible Einschätzung, was er braucht?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de-DE" sz="1800" dirty="0" smtClean="0"/>
              <a:t>Kann im Projekt und in der Übung sachlich mitarbeiten, das Vorhaben im Fokus halten und Anregungen aufnehmen und vermutlich umsetzen.</a:t>
            </a:r>
          </a:p>
          <a:p>
            <a:pPr marL="457200" lvl="0" indent="-457200">
              <a:buFont typeface="+mj-lt"/>
              <a:buAutoNum type="arabicPeriod" startAt="7"/>
            </a:pPr>
            <a:r>
              <a:rPr lang="de-DE" sz="1800" dirty="0" smtClean="0"/>
              <a:t>Ist offen für konstruktive Infragestellungen und Bereitschaft, diese auch in die Organisation zu tragen. Hat für sich Rückzugspositionen.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de-DE" sz="1800" dirty="0" smtClean="0"/>
              <a:t>Ist gut bei sich, behält Regie über sein Anliegen und seinen Lernprozess, gestaltet Lernbeziehung konstruktiv.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/>
              <a:t>Reifegrad-Fragebogen 1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Protagonisten) </a:t>
            </a:r>
            <a:r>
              <a:rPr lang="de-DE" dirty="0" smtClean="0"/>
              <a:t>	II/II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16099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Hat die Organisation mit Vorhaben dieser Art und Größe Erfahrung? Kann positive Erfahrung genutzt werden? Wird aus Fehlern gelernt?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Gibt es bezüglich des Vorhabens genügend gemeinsame Wirklichkeit? Ist die Organisation bezüglich des gegenwärtigen Vorhabens realistisch?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Wird das Vorhaben „getragen“? Ist deutlich, wer was will und wie mit Unterschieden und Konflikten umgegangen werden soll?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1800" dirty="0" smtClean="0"/>
              <a:t>Füllen Auftraggeber und Auftragnehmer des Vorhabens prinzipiell ihre Rollen aus? Schätzen sie ihre Lage realistisch ein? Kann man drüber reden?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Reifegrad-Fragebogen 2 </a:t>
            </a:r>
            <a:br>
              <a:rPr lang="de-DE" dirty="0" smtClean="0"/>
            </a:br>
            <a:r>
              <a:rPr lang="de-DE" dirty="0" smtClean="0"/>
              <a:t>(Organisation)	I/III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0204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 startAt="5"/>
            </a:pPr>
            <a:r>
              <a:rPr lang="de-DE" sz="1800" dirty="0" smtClean="0"/>
              <a:t>Ist der Auftrag an den Protagonisten stimmig? Werden er und seine Möglichkeiten richtig eingeschätzt? Ist klar, wer Projektfortschritte und Ergebnisse beurteilt und verantwortet? Haben Protagonisten dazu ihrer Funktion gemäß Zugang?</a:t>
            </a:r>
          </a:p>
          <a:p>
            <a:pPr marL="342900" lvl="0" indent="-342900">
              <a:buFont typeface="+mj-lt"/>
              <a:buAutoNum type="arabicPeriod" startAt="5"/>
            </a:pPr>
            <a:r>
              <a:rPr lang="de-DE" sz="1800" dirty="0" smtClean="0"/>
              <a:t>Sind notwendige Komponenten fürs Gelingen verfügbar? Stehen Macht, Ressourcen und Zeit angemessen zur Verfügung? Ist Klärung möglich, falls nicht?</a:t>
            </a:r>
          </a:p>
          <a:p>
            <a:pPr marL="342900" lvl="0" indent="-342900">
              <a:buFont typeface="+mj-lt"/>
              <a:buAutoNum type="arabicPeriod" startAt="5"/>
            </a:pPr>
            <a:r>
              <a:rPr lang="de-DE" sz="1800" dirty="0" smtClean="0"/>
              <a:t>Gibt es bei den Mitwirkenden angemessene Kompetenzen und Vorstellungen für eigene Beiträge und ihre Verantwortung? Real verfügbar?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Reifegrad-Fragebogen 2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Organisation) 	</a:t>
            </a:r>
            <a:r>
              <a:rPr lang="de-DE" dirty="0" smtClean="0"/>
              <a:t>II/III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63042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3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8"/>
            </a:pPr>
            <a:r>
              <a:rPr lang="de-DE" sz="1800" dirty="0"/>
              <a:t>Gibt es notwendige Abstimmungen mit wesentlichen Interessenten und Kontexten? Kann nachhaltiges Engagement durch Mächtige/Hierarchie gesichert werden?</a:t>
            </a:r>
          </a:p>
          <a:p>
            <a:pPr marL="457200" lvl="0" indent="-457200">
              <a:buFont typeface="+mj-lt"/>
              <a:buAutoNum type="arabicPeriod" startAt="8"/>
            </a:pPr>
            <a:r>
              <a:rPr lang="de-DE" sz="1800" dirty="0" smtClean="0"/>
              <a:t>Können Korrekturen vorgenommen werden? Werden Konsequenzen gezogen und wird darüber wirksam kommuniziert? 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de-DE" sz="1800" dirty="0" smtClean="0"/>
              <a:t>Was muss von wem bei dieser Gelegenheit neu gelernt werden? Ist das bewusst? Sind dafür Spielraum und Maßnahmen vorgesehen?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Reifegrad-Fragebogen 2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Organisation) 	</a:t>
            </a:r>
            <a:r>
              <a:rPr lang="de-DE" dirty="0" smtClean="0"/>
              <a:t>III/III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95743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Reifegrad-Profile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7"/>
          </p:nvPr>
        </p:nvSpPr>
        <p:spPr/>
        <p:txBody>
          <a:bodyPr anchor="t"/>
          <a:lstStyle/>
          <a:p>
            <a:pPr algn="r"/>
            <a:r>
              <a:rPr lang="de-DE" dirty="0" smtClean="0"/>
              <a:t>Dimensionen von Reifegraden je nach Bedarf</a:t>
            </a:r>
            <a:endParaRPr lang="de-DE" dirty="0"/>
          </a:p>
        </p:txBody>
      </p:sp>
      <p:graphicFrame>
        <p:nvGraphicFramePr>
          <p:cNvPr id="21" name="Inhaltsplatzhalter 2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8699205"/>
              </p:ext>
            </p:extLst>
          </p:nvPr>
        </p:nvGraphicFramePr>
        <p:xfrm>
          <a:off x="2267744" y="1131590"/>
          <a:ext cx="5183981" cy="3816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8923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0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OE + Kultur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1833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11188" y="2355726"/>
            <a:ext cx="6841132" cy="2592586"/>
          </a:xfrm>
        </p:spPr>
        <p:txBody>
          <a:bodyPr>
            <a:normAutofit/>
          </a:bodyPr>
          <a:lstStyle/>
          <a:p>
            <a:r>
              <a:rPr lang="de-DE" sz="2000" dirty="0" smtClean="0"/>
              <a:t>Um Komplexe Organisationen zu steuern, </a:t>
            </a:r>
            <a:br>
              <a:rPr lang="de-DE" sz="2000" dirty="0" smtClean="0"/>
            </a:br>
            <a:r>
              <a:rPr lang="de-DE" sz="2000" dirty="0" smtClean="0"/>
              <a:t>braucht es Kultur.</a:t>
            </a:r>
          </a:p>
          <a:p>
            <a:endParaRPr lang="de-DE" sz="2000" dirty="0" smtClean="0"/>
          </a:p>
          <a:p>
            <a:r>
              <a:rPr lang="de-DE" sz="2000" dirty="0" smtClean="0"/>
              <a:t>Kultur der Leistungserbringung</a:t>
            </a:r>
          </a:p>
          <a:p>
            <a:r>
              <a:rPr lang="de-DE" sz="2000" dirty="0" smtClean="0"/>
              <a:t>Kultur für Pflege der Leistungsträger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0486" name="Titel 10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2880320"/>
          </a:xfrm>
        </p:spPr>
        <p:txBody>
          <a:bodyPr/>
          <a:lstStyle/>
          <a:p>
            <a:r>
              <a:rPr lang="de-DE" sz="2400" dirty="0" smtClean="0"/>
              <a:t>Kultur ist ein Sammelbegriff dafür, </a:t>
            </a:r>
            <a:br>
              <a:rPr lang="de-DE" sz="2400" dirty="0" smtClean="0"/>
            </a:br>
            <a:r>
              <a:rPr lang="de-DE" sz="2400" dirty="0" smtClean="0"/>
              <a:t>wie Wirklichkeit bewusst und unbewusst – gewohnheitsmäßig oder kreativ gestaltet wird.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8575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 schnell zur Sache will, </a:t>
            </a:r>
            <a:br>
              <a:rPr lang="de-DE" dirty="0" smtClean="0"/>
            </a:br>
            <a:r>
              <a:rPr lang="de-DE" dirty="0" smtClean="0"/>
              <a:t>sollte mit Kultur anfangen.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Picture 2" descr="C:\Users\Praktikant\Desktop\WIP\GrafikenVorlagen\TorbenGrafiksammlung\Verha¦êltnisVonErgebnisUndKulturorientierungInOrganisationen.pn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6401" y="1708150"/>
            <a:ext cx="4050110" cy="3240088"/>
          </a:xfrm>
        </p:spPr>
      </p:pic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89102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0486" name="Titel 10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4536728"/>
          </a:xfrm>
        </p:spPr>
        <p:txBody>
          <a:bodyPr/>
          <a:lstStyle/>
          <a:p>
            <a:r>
              <a:rPr lang="de-DE" dirty="0" smtClean="0"/>
              <a:t>OE als </a:t>
            </a:r>
            <a:br>
              <a:rPr lang="de-DE" dirty="0" smtClean="0"/>
            </a:br>
            <a:r>
              <a:rPr lang="de-DE" dirty="0" smtClean="0"/>
              <a:t>Entwicklung menschlicher Systeme</a:t>
            </a:r>
            <a:br>
              <a:rPr lang="de-DE" dirty="0" smtClean="0"/>
            </a:br>
            <a:r>
              <a:rPr lang="de-DE" dirty="0" smtClean="0"/>
              <a:t>ist zugleich </a:t>
            </a:r>
            <a:br>
              <a:rPr lang="de-DE" dirty="0" smtClean="0"/>
            </a:br>
            <a:r>
              <a:rPr lang="de-DE" dirty="0" smtClean="0"/>
              <a:t>Kulturentwicklung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85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Reifegrade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5276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Paradox: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dirty="0" smtClean="0"/>
              <a:t>Durch Entwicklungsschritte reift man.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dirty="0" smtClean="0"/>
              <a:t>Für Entwicklungsschritte sollte man reif sein.</a:t>
            </a:r>
          </a:p>
          <a:p>
            <a:endParaRPr lang="de-DE" dirty="0" smtClean="0"/>
          </a:p>
          <a:p>
            <a:r>
              <a:rPr lang="de-DE" sz="2800" dirty="0" smtClean="0">
                <a:solidFill>
                  <a:srgbClr val="912133"/>
                </a:solidFill>
              </a:rPr>
              <a:t>Je unreifer jemand ist, </a:t>
            </a:r>
            <a:br>
              <a:rPr lang="de-DE" sz="2800" dirty="0" smtClean="0">
                <a:solidFill>
                  <a:srgbClr val="912133"/>
                </a:solidFill>
              </a:rPr>
            </a:br>
            <a:r>
              <a:rPr lang="de-DE" sz="2800" dirty="0" smtClean="0">
                <a:solidFill>
                  <a:srgbClr val="912133"/>
                </a:solidFill>
              </a:rPr>
              <a:t>desto abenteuerliche Vorstellungen hat er davon, </a:t>
            </a:r>
            <a:br>
              <a:rPr lang="de-DE" sz="2800" dirty="0" smtClean="0">
                <a:solidFill>
                  <a:srgbClr val="912133"/>
                </a:solidFill>
              </a:rPr>
            </a:br>
            <a:r>
              <a:rPr lang="de-DE" sz="2800" dirty="0" smtClean="0">
                <a:solidFill>
                  <a:srgbClr val="912133"/>
                </a:solidFill>
              </a:rPr>
              <a:t>wie und wie schnell man reifen kann.</a:t>
            </a:r>
          </a:p>
          <a:p>
            <a:endParaRPr lang="de-DE" dirty="0" smtClean="0"/>
          </a:p>
          <a:p>
            <a:r>
              <a:rPr lang="de-DE" sz="1800" dirty="0" smtClean="0"/>
              <a:t>Metaphern: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ZEN-story: </a:t>
            </a:r>
            <a:r>
              <a:rPr lang="de-DE" sz="1800" dirty="0" err="1" smtClean="0"/>
              <a:t>Secret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life</a:t>
            </a:r>
            <a:r>
              <a:rPr lang="de-DE" sz="1800" dirty="0" smtClean="0"/>
              <a:t>!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Erstes Springreiten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Optimale Leitbild-Distanz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3143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Reife  = Bereit-Sein (</a:t>
            </a:r>
            <a:r>
              <a:rPr lang="de-DE" dirty="0" err="1" smtClean="0"/>
              <a:t>readiness</a:t>
            </a:r>
            <a:r>
              <a:rPr lang="de-DE" dirty="0" smtClean="0"/>
              <a:t>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2481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OE-Prozessteuerung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strategische Führung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Verantwortungskultur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1800" dirty="0" smtClean="0"/>
              <a:t>OE-Lernen</a:t>
            </a:r>
          </a:p>
          <a:p>
            <a:endParaRPr lang="de-DE" sz="1800" dirty="0" smtClean="0"/>
          </a:p>
          <a:p>
            <a:r>
              <a:rPr lang="de-DE" sz="1800" dirty="0" smtClean="0"/>
              <a:t>Wenn die Organisation unreif ist, kann dies nur begrenzt durch den Reifegrad einzelner Akteure ausgeglichen werden.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31430" name="Titel 4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de-DE" dirty="0" smtClean="0"/>
              <a:t>Reifegrade in </a:t>
            </a:r>
            <a:r>
              <a:rPr lang="de-DE" dirty="0"/>
              <a:t>der OE</a:t>
            </a:r>
            <a:br>
              <a:rPr lang="de-DE" dirty="0"/>
            </a:br>
            <a:r>
              <a:rPr lang="de-DE" sz="2000" dirty="0"/>
              <a:t>Reifegrad der Beteiligten Individuen</a:t>
            </a:r>
            <a:br>
              <a:rPr lang="de-DE" sz="2000" dirty="0"/>
            </a:br>
            <a:r>
              <a:rPr lang="de-DE" sz="2000" dirty="0"/>
              <a:t>Reifegrad der </a:t>
            </a:r>
            <a:r>
              <a:rPr lang="de-DE" sz="2000" dirty="0" smtClean="0"/>
              <a:t>Organisation/Kultur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18197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1037</Words>
  <Application>Microsoft Office PowerPoint</Application>
  <PresentationFormat>Bildschirmpräsentation (16:9)</PresentationFormat>
  <Paragraphs>406</Paragraphs>
  <Slides>25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Larissa</vt:lpstr>
      <vt:lpstr>Kultur entsteht durch Kultur und Beispiele machen Schule. </vt:lpstr>
      <vt:lpstr>Reifegrade von Professionellen und Organisationen  für OE-Themen  Workshop</vt:lpstr>
      <vt:lpstr>OE + Kultur</vt:lpstr>
      <vt:lpstr>Kultur ist ein Sammelbegriff dafür,  wie Wirklichkeit bewusst und unbewusst – gewohnheitsmäßig oder kreativ gestaltet wird.</vt:lpstr>
      <vt:lpstr>Wer schnell zur Sache will,  sollte mit Kultur anfangen.</vt:lpstr>
      <vt:lpstr>OE als  Entwicklung menschlicher Systeme ist zugleich  Kulturentwicklung</vt:lpstr>
      <vt:lpstr>Reifegrade</vt:lpstr>
      <vt:lpstr>Reife  = Bereit-Sein (readiness)</vt:lpstr>
      <vt:lpstr>Reifegrade in der OE Reifegrad der Beteiligten Individuen Reifegrad der Organisation/Kultur</vt:lpstr>
      <vt:lpstr>Verantwortung</vt:lpstr>
      <vt:lpstr>Vier Dimensionen eines Verantwortungssystems</vt:lpstr>
      <vt:lpstr>Vier Dimensionen eines Verantwortungssystems</vt:lpstr>
      <vt:lpstr>Komplementäre Verantwortung in Organisationen</vt:lpstr>
      <vt:lpstr>OE-Lernen</vt:lpstr>
      <vt:lpstr>OE-Lernen      Teil I</vt:lpstr>
      <vt:lpstr>OE-Lernen Teil II</vt:lpstr>
      <vt:lpstr>OE-Werkstätten Medium für OE-Lernen („große Räder“) </vt:lpstr>
      <vt:lpstr>Reifegrad-Übung </vt:lpstr>
      <vt:lpstr>Reifegrad-Fragebogen 1 (Protagonisten)  I/II </vt:lpstr>
      <vt:lpstr>Reifegrad-Fragebogen 1  (Protagonisten)  II/II </vt:lpstr>
      <vt:lpstr>Reifegrad-Fragebogen 2  (Organisation) I/III </vt:lpstr>
      <vt:lpstr>Reifegrad-Fragebogen 2  (Organisation)  II/III </vt:lpstr>
      <vt:lpstr>Reifegrad-Fragebogen 2  (Organisation)  III/III </vt:lpstr>
      <vt:lpstr>Reifegrad-Profile 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107</cp:revision>
  <dcterms:created xsi:type="dcterms:W3CDTF">2013-08-19T11:12:10Z</dcterms:created>
  <dcterms:modified xsi:type="dcterms:W3CDTF">2013-12-02T09:33:09Z</dcterms:modified>
</cp:coreProperties>
</file>