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90" r:id="rId2"/>
    <p:sldId id="313" r:id="rId3"/>
    <p:sldId id="314" r:id="rId4"/>
    <p:sldId id="315" r:id="rId5"/>
    <p:sldId id="316" r:id="rId6"/>
    <p:sldId id="317" r:id="rId7"/>
    <p:sldId id="318" r:id="rId8"/>
    <p:sldId id="319" r:id="rId9"/>
    <p:sldId id="320" r:id="rId10"/>
    <p:sldId id="321" r:id="rId11"/>
    <p:sldId id="272" r:id="rId12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15"/>
      <p:bold r:id="rId16"/>
      <p:italic r:id="rId17"/>
      <p:boldItalic r:id="rId18"/>
    </p:embeddedFont>
  </p:embeddedFont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12133"/>
    <a:srgbClr val="797B7B"/>
    <a:srgbClr val="AF1428"/>
    <a:srgbClr val="E5838E"/>
    <a:srgbClr val="7FCEEF"/>
    <a:srgbClr val="575984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59" autoAdjust="0"/>
    <p:restoredTop sz="86323" autoAdjust="0"/>
  </p:normalViewPr>
  <p:slideViewPr>
    <p:cSldViewPr showGuides="1">
      <p:cViewPr>
        <p:scale>
          <a:sx n="70" d="100"/>
          <a:sy n="70" d="100"/>
        </p:scale>
        <p:origin x="18" y="-1002"/>
      </p:cViewPr>
      <p:guideLst>
        <p:guide orient="horz" pos="1076"/>
        <p:guide orient="horz" pos="3117"/>
        <p:guide pos="4694"/>
        <p:guide pos="38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53" d="100"/>
          <a:sy n="53" d="100"/>
        </p:scale>
        <p:origin x="-2868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73C9F8-ADB8-4658-9EDE-C61BA6C42B4E}" type="datetimeFigureOut">
              <a:rPr lang="de-DE" smtClean="0"/>
              <a:t>10.02.2014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3C4C8F-D8BB-4CA0-B1E0-86DE9254B6F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196348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56FA96-EF6B-4F01-8D50-B2DA5259DF25}" type="datetimeFigureOut">
              <a:rPr lang="de-DE" smtClean="0"/>
              <a:t>10.02.2014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AC6064-614A-4250-B67E-27F5A6F14CE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333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hyperlink" Target="http://de.creativecommons.org/was-ist-cc/" TargetMode="External"/><Relationship Id="rId4" Type="http://schemas.openxmlformats.org/officeDocument/2006/relationships/hyperlink" Target="http://ww.isb-w.eu/" TargetMode="Externa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24544" y="-20539"/>
            <a:ext cx="7776864" cy="5362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1758" y="411163"/>
            <a:ext cx="4104258" cy="3024683"/>
          </a:xfrm>
          <a:noFill/>
        </p:spPr>
        <p:txBody>
          <a:bodyPr anchor="ctr"/>
          <a:lstStyle>
            <a:lvl1pPr algn="l"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13"/>
          </p:nvPr>
        </p:nvSpPr>
        <p:spPr>
          <a:xfrm>
            <a:off x="612328" y="3435350"/>
            <a:ext cx="4103688" cy="1081088"/>
          </a:xfrm>
        </p:spPr>
        <p:txBody>
          <a:bodyPr anchor="t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pic>
        <p:nvPicPr>
          <p:cNvPr id="5" name="Bild 4" descr="Unbenannt-1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89272"/>
            <a:ext cx="2024127" cy="754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870890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611188" y="1708150"/>
            <a:ext cx="6840537" cy="3240088"/>
          </a:xfrm>
          <a:noFill/>
        </p:spPr>
        <p:txBody>
          <a:bodyPr anchor="ctr"/>
          <a:lstStyle>
            <a:lvl1pPr algn="ctr">
              <a:defRPr sz="3200">
                <a:solidFill>
                  <a:schemeClr val="tx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 noChangeAspect="1"/>
          </p:cNvSpPr>
          <p:nvPr>
            <p:ph type="subTitle" idx="1"/>
          </p:nvPr>
        </p:nvSpPr>
        <p:spPr>
          <a:xfrm>
            <a:off x="1259632" y="396082"/>
            <a:ext cx="4168080" cy="1312067"/>
          </a:xfrm>
          <a:solidFill>
            <a:srgbClr val="912133"/>
          </a:solidFill>
        </p:spPr>
        <p:txBody>
          <a:bodyPr anchor="b">
            <a:normAutofit/>
          </a:bodyPr>
          <a:lstStyle>
            <a:lvl1pPr marL="0" indent="0" algn="l">
              <a:buNone/>
              <a:defRPr sz="1200">
                <a:solidFill>
                  <a:schemeClr val="bg1"/>
                </a:solidFill>
                <a:latin typeface="AkkuratStd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8" name="Foliennummernplatzhalter 5"/>
          <p:cNvSpPr txBox="1">
            <a:spLocks/>
          </p:cNvSpPr>
          <p:nvPr userDrawn="1"/>
        </p:nvSpPr>
        <p:spPr>
          <a:xfrm>
            <a:off x="5427712" y="399634"/>
            <a:ext cx="1304528" cy="1308515"/>
          </a:xfrm>
          <a:prstGeom prst="rect">
            <a:avLst/>
          </a:prstGeom>
          <a:solidFill>
            <a:srgbClr val="797B7B"/>
          </a:solidFill>
        </p:spPr>
        <p:txBody>
          <a:bodyPr vert="horz" lIns="91440" tIns="45720" rIns="91440" bIns="45720" rtlCol="0" anchor="b">
            <a:no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900" kern="1200">
                <a:solidFill>
                  <a:schemeClr val="bg1"/>
                </a:solidFill>
                <a:latin typeface="AkkuratStd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smtClean="0">
                <a:latin typeface="AkkuratStd" pitchFamily="34" charset="0"/>
              </a:rPr>
              <a:t>www.isb-w.eu</a:t>
            </a:r>
            <a:endParaRPr lang="de-DE" dirty="0">
              <a:latin typeface="AkkuratStd" pitchFamily="34" charset="0"/>
            </a:endParaRPr>
          </a:p>
        </p:txBody>
      </p:sp>
      <p:sp>
        <p:nvSpPr>
          <p:cNvPr id="9" name="Bildplatzhalter 8"/>
          <p:cNvSpPr>
            <a:spLocks noGrp="1" noChangeAspect="1"/>
          </p:cNvSpPr>
          <p:nvPr>
            <p:ph type="pic" sz="quarter" idx="13"/>
          </p:nvPr>
        </p:nvSpPr>
        <p:spPr>
          <a:xfrm>
            <a:off x="0" y="396083"/>
            <a:ext cx="1312066" cy="1312066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0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7452320" y="4731990"/>
            <a:ext cx="1691680" cy="216024"/>
          </a:xfrm>
        </p:spPr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95138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d 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20538"/>
            <a:ext cx="7452320" cy="516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81112" y="1708150"/>
            <a:ext cx="6870613" cy="3239864"/>
          </a:xfrm>
          <a:prstGeom prst="rect">
            <a:avLst/>
          </a:prstGeom>
          <a:solidFill>
            <a:srgbClr val="797B7B">
              <a:alpha val="50000"/>
            </a:srgbClr>
          </a:solidFill>
        </p:spPr>
        <p:txBody>
          <a:bodyPr anchor="ctr"/>
          <a:lstStyle>
            <a:lvl1pPr algn="ctr">
              <a:defRPr sz="2400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11" name="Bild 4" descr="Unbenannt-1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89272"/>
            <a:ext cx="2024127" cy="754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544190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umsplatzhalter 7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11" name="Inhaltsplatzhalter 2"/>
          <p:cNvSpPr>
            <a:spLocks noGrp="1"/>
          </p:cNvSpPr>
          <p:nvPr>
            <p:ph sz="half" idx="1"/>
          </p:nvPr>
        </p:nvSpPr>
        <p:spPr>
          <a:xfrm>
            <a:off x="611187" y="1131590"/>
            <a:ext cx="6840537" cy="3816648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latin typeface="AkkuratStd" pitchFamily="34" charset="0"/>
              </a:defRPr>
            </a:lvl1pPr>
            <a:lvl2pPr marL="457200" indent="0">
              <a:buNone/>
              <a:defRPr sz="1800">
                <a:latin typeface="AkkuratStd" pitchFamily="34" charset="0"/>
              </a:defRPr>
            </a:lvl2pPr>
            <a:lvl3pPr marL="914400" indent="0">
              <a:buNone/>
              <a:defRPr sz="1800">
                <a:latin typeface="AkkuratStd" pitchFamily="34" charset="0"/>
              </a:defRPr>
            </a:lvl3pPr>
            <a:lvl4pPr marL="1371600" indent="0">
              <a:buNone/>
              <a:defRPr sz="1800">
                <a:latin typeface="AkkuratStd" pitchFamily="34" charset="0"/>
              </a:defRPr>
            </a:lvl4pPr>
            <a:lvl5pPr marL="1828800" indent="0">
              <a:buNone/>
              <a:defRPr sz="1800">
                <a:latin typeface="AkkuratStd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58736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93577" y="1708150"/>
            <a:ext cx="3384000" cy="3240088"/>
          </a:xfrm>
        </p:spPr>
        <p:txBody>
          <a:bodyPr anchor="ctr">
            <a:normAutofit/>
          </a:bodyPr>
          <a:lstStyle>
            <a:lvl1pPr>
              <a:defRPr sz="1800">
                <a:latin typeface="AkkuratStd" pitchFamily="34" charset="0"/>
              </a:defRPr>
            </a:lvl1pPr>
            <a:lvl2pPr>
              <a:defRPr sz="1800">
                <a:latin typeface="AkkuratStd" pitchFamily="34" charset="0"/>
              </a:defRPr>
            </a:lvl2pPr>
            <a:lvl3pPr>
              <a:defRPr sz="1800">
                <a:latin typeface="AkkuratStd" pitchFamily="34" charset="0"/>
              </a:defRPr>
            </a:lvl3pPr>
            <a:lvl4pPr>
              <a:defRPr sz="1800">
                <a:latin typeface="AkkuratStd" pitchFamily="34" charset="0"/>
              </a:defRPr>
            </a:lvl4pPr>
            <a:lvl5pPr>
              <a:defRPr sz="1800">
                <a:latin typeface="AkkuratStd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039125" y="1708150"/>
            <a:ext cx="3384000" cy="3240088"/>
          </a:xfrm>
        </p:spPr>
        <p:txBody>
          <a:bodyPr anchor="ctr">
            <a:normAutofit/>
          </a:bodyPr>
          <a:lstStyle>
            <a:lvl1pPr>
              <a:defRPr sz="1800">
                <a:latin typeface="AkkuratStd" pitchFamily="34" charset="0"/>
              </a:defRPr>
            </a:lvl1pPr>
            <a:lvl2pPr>
              <a:defRPr sz="1800">
                <a:latin typeface="AkkuratStd" pitchFamily="34" charset="0"/>
              </a:defRPr>
            </a:lvl2pPr>
            <a:lvl3pPr>
              <a:defRPr sz="1800">
                <a:latin typeface="AkkuratStd" pitchFamily="34" charset="0"/>
              </a:defRPr>
            </a:lvl3pPr>
            <a:lvl4pPr>
              <a:defRPr sz="1800">
                <a:latin typeface="AkkuratStd" pitchFamily="34" charset="0"/>
              </a:defRPr>
            </a:lvl4pPr>
            <a:lvl5pPr>
              <a:defRPr sz="1800">
                <a:latin typeface="AkkuratStd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565028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2699792" y="1708150"/>
            <a:ext cx="4751933" cy="3240088"/>
          </a:xfrm>
        </p:spPr>
        <p:txBody>
          <a:bodyPr/>
          <a:lstStyle>
            <a:lvl1pPr>
              <a:defRPr sz="1800">
                <a:latin typeface="AkkuratStd" pitchFamily="34" charset="0"/>
              </a:defRPr>
            </a:lvl1pPr>
            <a:lvl2pPr>
              <a:defRPr sz="1800">
                <a:latin typeface="AkkuratStd" pitchFamily="34" charset="0"/>
              </a:defRPr>
            </a:lvl2pPr>
            <a:lvl3pPr>
              <a:defRPr sz="1800">
                <a:latin typeface="AkkuratStd" pitchFamily="34" charset="0"/>
              </a:defRPr>
            </a:lvl3pPr>
            <a:lvl4pPr>
              <a:defRPr sz="1800">
                <a:latin typeface="AkkuratStd" pitchFamily="34" charset="0"/>
              </a:defRPr>
            </a:lvl4pPr>
            <a:lvl5pPr>
              <a:defRPr sz="1800">
                <a:latin typeface="AkkuratStd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11" name="Titel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5" name="Textplatzhalter 5"/>
          <p:cNvSpPr>
            <a:spLocks noGrp="1"/>
          </p:cNvSpPr>
          <p:nvPr>
            <p:ph type="body" sz="quarter" idx="17"/>
          </p:nvPr>
        </p:nvSpPr>
        <p:spPr>
          <a:xfrm>
            <a:off x="611188" y="1708150"/>
            <a:ext cx="2088604" cy="3240088"/>
          </a:xfrm>
          <a:prstGeom prst="rect">
            <a:avLst/>
          </a:prstGeom>
        </p:spPr>
        <p:txBody>
          <a:bodyPr lIns="71579" tIns="35790" rIns="71579" bIns="35790" numCol="1" anchor="t">
            <a:no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  <a:latin typeface="AkkuratStd" pitchFamily="34" charset="0"/>
              </a:defRPr>
            </a:lvl1pPr>
            <a:lvl2pPr marL="357896" indent="0">
              <a:buNone/>
              <a:defRPr sz="1400" b="1"/>
            </a:lvl2pPr>
            <a:lvl3pPr marL="715792" indent="0">
              <a:buNone/>
              <a:defRPr sz="1400" b="1"/>
            </a:lvl3pPr>
            <a:lvl4pPr marL="1073688" indent="0">
              <a:buNone/>
              <a:defRPr sz="1400" b="1"/>
            </a:lvl4pPr>
            <a:lvl5pPr marL="1431585" indent="0">
              <a:buNone/>
              <a:defRPr sz="1400" b="1"/>
            </a:lvl5pPr>
          </a:lstStyle>
          <a:p>
            <a:pPr lvl="0"/>
            <a:r>
              <a:rPr lang="de-DE" dirty="0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5377879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638252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Letzte Seite 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 1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r="-7173"/>
          <a:stretch/>
        </p:blipFill>
        <p:spPr bwMode="auto">
          <a:xfrm>
            <a:off x="-36512" y="0"/>
            <a:ext cx="7280069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Bild 4" descr="Unbenannt-1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220663"/>
            <a:ext cx="3029601" cy="1128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hteck 11"/>
          <p:cNvSpPr/>
          <p:nvPr userDrawn="1"/>
        </p:nvSpPr>
        <p:spPr>
          <a:xfrm>
            <a:off x="611188" y="411510"/>
            <a:ext cx="5761012" cy="4536728"/>
          </a:xfrm>
          <a:prstGeom prst="rect">
            <a:avLst/>
          </a:prstGeom>
        </p:spPr>
        <p:txBody>
          <a:bodyPr lIns="71579" tIns="35790" rIns="71579" bIns="35790" anchor="b">
            <a:noAutofit/>
          </a:bodyPr>
          <a:lstStyle/>
          <a:p>
            <a:r>
              <a:rPr lang="de-DE" sz="1800" kern="120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Alle Inhalte der Präsentation sind frei verfügbar und können (auch kommerziell) weiterverwendet</a:t>
            </a:r>
            <a:r>
              <a:rPr lang="de-DE" sz="1800" kern="1200" baseline="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 werden.</a:t>
            </a:r>
          </a:p>
          <a:p>
            <a:endParaRPr lang="de-DE" sz="1800" kern="1200" baseline="0" dirty="0" smtClean="0">
              <a:solidFill>
                <a:schemeClr val="tx1"/>
              </a:solidFill>
              <a:effectLst/>
              <a:latin typeface="AkkuratStd" pitchFamily="34" charset="0"/>
              <a:ea typeface="+mn-ea"/>
              <a:cs typeface="+mn-cs"/>
            </a:endParaRPr>
          </a:p>
          <a:p>
            <a:r>
              <a:rPr lang="de-DE" sz="1800" kern="1200" baseline="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Als Gegenleistung wird vereinbart, die Folien wie folgt zu kennzeichnen:</a:t>
            </a:r>
          </a:p>
          <a:p>
            <a:endParaRPr lang="de-DE" sz="1800" kern="1200" baseline="0" dirty="0" smtClean="0">
              <a:solidFill>
                <a:schemeClr val="tx1"/>
              </a:solidFill>
              <a:effectLst/>
              <a:latin typeface="AkkuratStd" pitchFamily="34" charset="0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i="1" kern="120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CC-</a:t>
            </a:r>
            <a:r>
              <a:rPr lang="de-DE" sz="1800" i="1" kern="1200" dirty="0" err="1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by</a:t>
            </a:r>
            <a:r>
              <a:rPr lang="de-DE" sz="1800" i="1" kern="120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-Lizenz, Autor: Bernd Schmid</a:t>
            </a:r>
            <a:r>
              <a:rPr lang="de-DE" sz="1800" i="1" kern="1200" baseline="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 </a:t>
            </a:r>
            <a:r>
              <a:rPr lang="de-DE" sz="1800" i="1" kern="120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für </a:t>
            </a:r>
            <a:r>
              <a:rPr lang="de-DE" sz="1800" i="1" u="sng" kern="120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  <a:hlinkClick r:id="rId4" tooltip="pb21.de - Web 2.0 in der politischen Bildung - ein &#10;Gemeinschaftsprojekt der bpb und des DGB Bildungswerks"/>
              </a:rPr>
              <a:t>isb-w.eu</a:t>
            </a:r>
            <a:r>
              <a:rPr lang="de-DE" sz="1800" i="1" kern="120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.</a:t>
            </a:r>
            <a:endParaRPr lang="de-DE" sz="1400" dirty="0" smtClean="0">
              <a:latin typeface="AkkuratStd" pitchFamily="34" charset="0"/>
            </a:endParaRP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400" dirty="0" smtClean="0">
              <a:latin typeface="AkkuratStd" pitchFamily="34" charset="0"/>
            </a:endParaRP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400" dirty="0" smtClean="0">
              <a:latin typeface="AkkuratStd" pitchFamily="34" charset="0"/>
            </a:endParaRP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400" dirty="0" smtClean="0">
              <a:latin typeface="AkkuratStd" pitchFamily="34" charset="0"/>
            </a:endParaRP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400" dirty="0" smtClean="0">
              <a:latin typeface="AkkuratStd" pitchFamily="34" charset="0"/>
            </a:endParaRP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400" dirty="0" smtClean="0">
                <a:latin typeface="AkkuratStd" pitchFamily="34" charset="0"/>
              </a:rPr>
              <a:t>Mehr</a:t>
            </a:r>
            <a:r>
              <a:rPr lang="de-DE" sz="1400" baseline="0" dirty="0" smtClean="0">
                <a:latin typeface="AkkuratStd" pitchFamily="34" charset="0"/>
              </a:rPr>
              <a:t> Informationen zur genannten </a:t>
            </a:r>
            <a:r>
              <a:rPr lang="de-DE" sz="1400" baseline="0" dirty="0" err="1" smtClean="0">
                <a:latin typeface="AkkuratStd" pitchFamily="34" charset="0"/>
              </a:rPr>
              <a:t>CreativeCommons</a:t>
            </a:r>
            <a:r>
              <a:rPr lang="de-DE" sz="1400" baseline="0" dirty="0" smtClean="0">
                <a:latin typeface="AkkuratStd" pitchFamily="34" charset="0"/>
              </a:rPr>
              <a:t> Lizenz gibt es unter: </a:t>
            </a:r>
            <a:r>
              <a:rPr lang="de-DE" sz="1400" u="sng" kern="120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  <a:hlinkClick r:id="rId5" tooltip="Wie können Sie unsere Inhalte &#10;weiterverwenden?"/>
              </a:rPr>
              <a:t>http://de.creativecommons.org/was-ist-cc/</a:t>
            </a:r>
            <a:endParaRPr lang="de-DE" sz="1400" baseline="0" dirty="0" smtClean="0">
              <a:latin typeface="AkkuratStd" pitchFamily="34" charset="0"/>
            </a:endParaRPr>
          </a:p>
        </p:txBody>
      </p:sp>
      <p:pic>
        <p:nvPicPr>
          <p:cNvPr id="19" name="Bild 1" descr="by-1.png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4114285"/>
            <a:ext cx="736447" cy="257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feld 1"/>
          <p:cNvSpPr txBox="1"/>
          <p:nvPr userDrawn="1"/>
        </p:nvSpPr>
        <p:spPr>
          <a:xfrm>
            <a:off x="6732240" y="3378354"/>
            <a:ext cx="2454822" cy="156966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Bold"/>
              </a:rPr>
              <a:t>isb</a:t>
            </a: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 GmbH </a:t>
            </a: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Schlosshof 1</a:t>
            </a:r>
            <a:endParaRPr lang="de-DE" sz="1600" baseline="0" dirty="0" smtClean="0">
              <a:solidFill>
                <a:srgbClr val="912133"/>
              </a:solidFill>
              <a:latin typeface="Akkurat-Light"/>
            </a:endParaRP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69168 Wiesloch</a:t>
            </a: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Fon: +49 (0)6222 81880</a:t>
            </a: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info@isb-w.eu</a:t>
            </a: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www.isb-w.eu</a:t>
            </a:r>
          </a:p>
        </p:txBody>
      </p:sp>
    </p:spTree>
    <p:extLst>
      <p:ext uri="{BB962C8B-B14F-4D97-AF65-F5344CB8AC3E}">
        <p14:creationId xmlns:p14="http://schemas.microsoft.com/office/powerpoint/2010/main" val="14645075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Letzte Seite 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 1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r="-7173"/>
          <a:stretch/>
        </p:blipFill>
        <p:spPr bwMode="auto">
          <a:xfrm>
            <a:off x="-36512" y="0"/>
            <a:ext cx="7280069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Bild 4" descr="Unbenannt-1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220663"/>
            <a:ext cx="3029601" cy="1128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hteck 11"/>
          <p:cNvSpPr/>
          <p:nvPr userDrawn="1"/>
        </p:nvSpPr>
        <p:spPr>
          <a:xfrm>
            <a:off x="611560" y="1131888"/>
            <a:ext cx="6144761" cy="3816350"/>
          </a:xfrm>
          <a:prstGeom prst="rect">
            <a:avLst/>
          </a:prstGeom>
        </p:spPr>
        <p:txBody>
          <a:bodyPr lIns="71579" tIns="35790" rIns="71579" bIns="35790" anchor="ctr">
            <a:noAutofit/>
          </a:bodyPr>
          <a:lstStyle/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600" dirty="0" smtClean="0">
              <a:latin typeface="AkkuratStd" pitchFamily="34" charset="0"/>
            </a:endParaRPr>
          </a:p>
        </p:txBody>
      </p:sp>
      <p:sp>
        <p:nvSpPr>
          <p:cNvPr id="3" name="Rechteck 2"/>
          <p:cNvSpPr/>
          <p:nvPr userDrawn="1"/>
        </p:nvSpPr>
        <p:spPr>
          <a:xfrm>
            <a:off x="611560" y="1707654"/>
            <a:ext cx="4572000" cy="2185214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nb-NO" sz="2800" dirty="0" smtClean="0">
                <a:solidFill>
                  <a:srgbClr val="575984"/>
                </a:solidFill>
                <a:latin typeface="Akkurat-Bold"/>
              </a:rPr>
              <a:t>»</a:t>
            </a:r>
            <a:r>
              <a:rPr lang="de-DE" sz="2800" dirty="0" smtClean="0">
                <a:solidFill>
                  <a:srgbClr val="575984"/>
                </a:solidFill>
                <a:latin typeface="Akkurat-Bold"/>
              </a:rPr>
              <a:t>Das Entscheidende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DE" sz="2800" dirty="0" smtClean="0">
                <a:solidFill>
                  <a:srgbClr val="575984"/>
                </a:solidFill>
                <a:latin typeface="Akkurat-Bold"/>
              </a:rPr>
              <a:t>ist selten verborgen,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DE" sz="2800" dirty="0" smtClean="0">
                <a:solidFill>
                  <a:srgbClr val="575984"/>
                </a:solidFill>
                <a:latin typeface="Akkurat-Bold"/>
              </a:rPr>
              <a:t>eher bleibt es unbeachtet.«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de-DE" sz="2800" dirty="0" smtClean="0">
              <a:solidFill>
                <a:srgbClr val="575984"/>
              </a:solidFill>
              <a:latin typeface="Akkurat-Bold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2000" dirty="0" smtClean="0">
                <a:solidFill>
                  <a:srgbClr val="575984"/>
                </a:solidFill>
                <a:latin typeface="Akkurat-Light"/>
              </a:rPr>
              <a:t>B. Schmid (1998) Originalton</a:t>
            </a:r>
          </a:p>
        </p:txBody>
      </p:sp>
      <p:sp>
        <p:nvSpPr>
          <p:cNvPr id="8" name="Textfeld 7"/>
          <p:cNvSpPr txBox="1"/>
          <p:nvPr userDrawn="1"/>
        </p:nvSpPr>
        <p:spPr>
          <a:xfrm>
            <a:off x="6732240" y="3378354"/>
            <a:ext cx="2454822" cy="156966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Bold"/>
              </a:rPr>
              <a:t>isb</a:t>
            </a: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 GmbH </a:t>
            </a: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Schlosshof 1</a:t>
            </a:r>
            <a:endParaRPr lang="de-DE" sz="1600" baseline="0" dirty="0" smtClean="0">
              <a:solidFill>
                <a:srgbClr val="912133"/>
              </a:solidFill>
              <a:latin typeface="Akkurat-Light"/>
            </a:endParaRP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69168 Wiesloch</a:t>
            </a: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Fon: +49 (0)6222 81880</a:t>
            </a: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info@isb-w.eu</a:t>
            </a: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www.isb-w.eu</a:t>
            </a:r>
          </a:p>
        </p:txBody>
      </p:sp>
    </p:spTree>
    <p:extLst>
      <p:ext uri="{BB962C8B-B14F-4D97-AF65-F5344CB8AC3E}">
        <p14:creationId xmlns:p14="http://schemas.microsoft.com/office/powerpoint/2010/main" val="1201669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hyperlink" Target="http://www.isb-w.eu/" TargetMode="Externa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11188" y="411510"/>
            <a:ext cx="6840537" cy="1296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11188" y="1707654"/>
            <a:ext cx="6840537" cy="32300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452320" y="4731990"/>
            <a:ext cx="1691680" cy="216024"/>
          </a:xfrm>
          <a:prstGeom prst="rect">
            <a:avLst/>
          </a:prstGeom>
          <a:solidFill>
            <a:srgbClr val="912133"/>
          </a:solidFill>
        </p:spPr>
        <p:txBody>
          <a:bodyPr vert="horz" wrap="square" lIns="91440" tIns="45720" rIns="91440" bIns="45720" rtlCol="0" anchor="ctr">
            <a:noAutofit/>
          </a:bodyPr>
          <a:lstStyle>
            <a:lvl1pPr algn="l">
              <a:defRPr sz="900">
                <a:solidFill>
                  <a:schemeClr val="bg1"/>
                </a:solidFill>
                <a:latin typeface="AkkuratStd" pitchFamily="34" charset="0"/>
              </a:defRPr>
            </a:lvl1pPr>
          </a:lstStyle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Textfeld 8"/>
          <p:cNvSpPr txBox="1"/>
          <p:nvPr userDrawn="1"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11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  <p:sp>
        <p:nvSpPr>
          <p:cNvPr id="10" name="Foliennummernplatzhalter 5"/>
          <p:cNvSpPr txBox="1">
            <a:spLocks/>
          </p:cNvSpPr>
          <p:nvPr userDrawn="1"/>
        </p:nvSpPr>
        <p:spPr>
          <a:xfrm>
            <a:off x="7452320" y="4937744"/>
            <a:ext cx="1691680" cy="205755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t">
            <a:no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900" kern="1200">
                <a:solidFill>
                  <a:schemeClr val="bg1"/>
                </a:solidFill>
                <a:latin typeface="AkkuratStd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dirty="0">
              <a:solidFill>
                <a:schemeClr val="tx1"/>
              </a:solidFill>
              <a:latin typeface="AkkuratStd" pitchFamily="34" charset="0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539552" y="4940920"/>
            <a:ext cx="4752528" cy="208930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900">
                <a:solidFill>
                  <a:schemeClr val="tx1"/>
                </a:solidFill>
                <a:latin typeface="AkkuratStd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5301239" y="4937744"/>
            <a:ext cx="2133600" cy="20575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900">
                <a:solidFill>
                  <a:schemeClr val="tx1"/>
                </a:solidFill>
                <a:latin typeface="AkkuratStd" pitchFamily="34" charset="0"/>
              </a:defRPr>
            </a:lvl1pPr>
          </a:lstStyle>
          <a:p>
            <a:endParaRPr lang="de-DE" dirty="0"/>
          </a:p>
        </p:txBody>
      </p:sp>
      <p:pic>
        <p:nvPicPr>
          <p:cNvPr id="7" name="Bild 4" descr="Unbenannt-1.png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89272"/>
            <a:ext cx="2024127" cy="754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60314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49" r:id="rId2"/>
    <p:sldLayoutId id="2147483658" r:id="rId3"/>
    <p:sldLayoutId id="2147483701" r:id="rId4"/>
    <p:sldLayoutId id="2147483652" r:id="rId5"/>
    <p:sldLayoutId id="2147483653" r:id="rId6"/>
    <p:sldLayoutId id="2147483654" r:id="rId7"/>
    <p:sldLayoutId id="2147483665" r:id="rId8"/>
    <p:sldLayoutId id="2147483666" r:id="rId9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rgbClr val="575984"/>
          </a:solidFill>
          <a:latin typeface="AkkuratStd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tx1"/>
          </a:solidFill>
          <a:latin typeface="AkkuratStd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tx1"/>
          </a:solidFill>
          <a:latin typeface="AkkuratStd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tx1"/>
          </a:solidFill>
          <a:latin typeface="AkkuratStd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tx1"/>
          </a:solidFill>
          <a:latin typeface="AkkuratStd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tx1"/>
          </a:solidFill>
          <a:latin typeface="AkkuratStd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sb-w.eu/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sb-w.eu/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sb-w.eu/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/>
            </a:r>
            <a:br>
              <a:rPr lang="de-DE" dirty="0"/>
            </a:br>
            <a:r>
              <a:rPr lang="de-DE" dirty="0"/>
              <a:t>Team-Entwicklung</a:t>
            </a:r>
            <a:br>
              <a:rPr lang="de-DE" dirty="0"/>
            </a:br>
            <a:r>
              <a:rPr lang="de-DE" dirty="0" smtClean="0"/>
              <a:t> </a:t>
            </a:r>
            <a:r>
              <a:rPr lang="de-DE" sz="1800" dirty="0"/>
              <a:t>ISB-Konzepte </a:t>
            </a:r>
            <a:r>
              <a:rPr lang="de-DE" sz="1800" dirty="0" smtClean="0"/>
              <a:t>kompakt</a:t>
            </a:r>
            <a:r>
              <a:rPr lang="de-DE" sz="1800" dirty="0"/>
              <a:t/>
            </a:r>
            <a:br>
              <a:rPr lang="de-DE" sz="1800" dirty="0"/>
            </a:br>
            <a:r>
              <a:rPr lang="de-DE" sz="1800" dirty="0"/>
              <a:t>Leitung: Dr. Bernd Schmid</a:t>
            </a:r>
            <a:br>
              <a:rPr lang="de-DE" sz="1800" dirty="0"/>
            </a:br>
            <a:r>
              <a:rPr lang="de-DE" sz="1800" dirty="0"/>
              <a:t>20.-22.11.2008</a:t>
            </a:r>
          </a:p>
        </p:txBody>
      </p:sp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Bernd Schmid</a:t>
            </a:r>
          </a:p>
          <a:p>
            <a:r>
              <a:rPr lang="de-DE" dirty="0" smtClean="0"/>
              <a:t>Isb systemische </a:t>
            </a:r>
            <a:r>
              <a:rPr lang="de-DE" dirty="0"/>
              <a:t>P</a:t>
            </a:r>
            <a:r>
              <a:rPr lang="de-DE" dirty="0" smtClean="0"/>
              <a:t>rofessionalität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  <p:pic>
        <p:nvPicPr>
          <p:cNvPr id="7" name="Bild 1" descr="by-1.png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37420" y="4731990"/>
            <a:ext cx="490964" cy="171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Bild 8"/>
          <p:cNvPicPr>
            <a:picLocks noGrp="1" noChangeAspect="1"/>
          </p:cNvPicPr>
          <p:nvPr>
            <p:ph type="pic" sz="quarter" idx="13"/>
          </p:nvPr>
        </p:nvPicPr>
        <p:blipFill>
          <a:blip r:embed="rId4"/>
          <a:srcRect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85867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Bsp. Bank Vertikale </a:t>
            </a:r>
            <a:r>
              <a:rPr lang="de-DE" dirty="0" smtClean="0"/>
              <a:t>Teamentwicklung</a:t>
            </a:r>
            <a:br>
              <a:rPr lang="de-DE" dirty="0" smtClean="0"/>
            </a:br>
            <a:r>
              <a:rPr lang="de-DE" sz="1600" dirty="0"/>
              <a:t>Beschreibung des Beispiels siehe Band 3 S. </a:t>
            </a:r>
            <a:r>
              <a:rPr lang="de-DE" sz="1600" dirty="0" smtClean="0"/>
              <a:t>202</a:t>
            </a:r>
            <a:endParaRPr lang="de-DE" sz="1600" dirty="0"/>
          </a:p>
        </p:txBody>
      </p:sp>
      <p:pic>
        <p:nvPicPr>
          <p:cNvPr id="6" name="Picture 2" descr="C:\Users\Praktikant\Downloads\BeispielFürFokusspezifischeSelektionVertikalerTeams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9766" y="1347688"/>
            <a:ext cx="5723380" cy="3816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3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10771602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49057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Definition </a:t>
            </a:r>
            <a:r>
              <a:rPr lang="de-DE" dirty="0" smtClean="0"/>
              <a:t>Team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Menschen mit gemeinsamer Verantwortung und Leistung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28857258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Virtuelles </a:t>
            </a:r>
            <a:r>
              <a:rPr lang="de-DE" dirty="0" smtClean="0"/>
              <a:t>Team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Der Begriff virtuelles Team beruht auf einer veralteten Definition von Team ( die beieinander sitzen). Gemeint sind reale Teams, die aber teilweise über Medien kommunizieren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29833962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Teamcoaching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Teamcoaching </a:t>
            </a:r>
            <a:r>
              <a:rPr lang="de-DE" dirty="0"/>
              <a:t>ist eine Beratung von Teams, bei der die </a:t>
            </a:r>
            <a:r>
              <a:rPr lang="de-DE" dirty="0" err="1"/>
              <a:t>Coachingperspektiven</a:t>
            </a:r>
            <a:r>
              <a:rPr lang="de-DE" dirty="0"/>
              <a:t> im Vordergrund </a:t>
            </a:r>
            <a:r>
              <a:rPr lang="de-DE" dirty="0" smtClean="0"/>
              <a:t>stehen</a:t>
            </a:r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28409861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Team-Coaching </a:t>
            </a:r>
            <a:br>
              <a:rPr lang="de-DE" dirty="0"/>
            </a:br>
            <a:r>
              <a:rPr lang="de-DE" dirty="0"/>
              <a:t>– ein zu definierender Ort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b="1" dirty="0"/>
              <a:t>Team</a:t>
            </a:r>
            <a:r>
              <a:rPr lang="de-DE" dirty="0"/>
              <a:t> definiert sich durch Leistung und Verantwortung</a:t>
            </a:r>
            <a:br>
              <a:rPr lang="de-DE" dirty="0"/>
            </a:br>
            <a:r>
              <a:rPr lang="de-DE" dirty="0"/>
              <a:t>in der Organisation</a:t>
            </a:r>
          </a:p>
          <a:p>
            <a:endParaRPr lang="de-DE" dirty="0"/>
          </a:p>
          <a:p>
            <a:r>
              <a:rPr lang="de-DE" b="1" dirty="0"/>
              <a:t>Coaching </a:t>
            </a:r>
            <a:r>
              <a:rPr lang="de-DE" dirty="0"/>
              <a:t>definiert sich durch</a:t>
            </a:r>
          </a:p>
          <a:p>
            <a:r>
              <a:rPr lang="de-DE" dirty="0"/>
              <a:t>die Perspektive des </a:t>
            </a:r>
            <a:r>
              <a:rPr lang="de-DE" dirty="0" smtClean="0"/>
              <a:t>Beratungsauftrags</a:t>
            </a:r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10828674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Designdreieck für Teamcoaching</a:t>
            </a:r>
          </a:p>
        </p:txBody>
      </p:sp>
      <p:pic>
        <p:nvPicPr>
          <p:cNvPr id="7" name="Picture 2" descr="C:\Users\Praktikant\Downloads\DesigndreieckFürTeamcoaching (1)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9766" y="1131888"/>
            <a:ext cx="5723380" cy="3816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3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41133750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b="1" dirty="0"/>
              <a:t>vertikale Optimierung </a:t>
            </a:r>
            <a:r>
              <a:rPr lang="de-DE" dirty="0"/>
              <a:t>sollte mit </a:t>
            </a:r>
          </a:p>
          <a:p>
            <a:r>
              <a:rPr lang="de-DE" b="1" dirty="0"/>
              <a:t>horizontaler Optimierung</a:t>
            </a:r>
            <a:r>
              <a:rPr lang="de-DE" dirty="0"/>
              <a:t> kombiniert werden. </a:t>
            </a:r>
          </a:p>
          <a:p>
            <a:endParaRPr lang="de-DE" dirty="0"/>
          </a:p>
          <a:p>
            <a:r>
              <a:rPr lang="de-DE" dirty="0"/>
              <a:t>Jede Führungskraft lernt als kompetente Drehscheibe einerseits in Teams auf gleicher Ebene und andererseits in Führungsbeziehungen zu fungieren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34037007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Teamcoaching </a:t>
            </a:r>
            <a:r>
              <a:rPr lang="de-DE" dirty="0" smtClean="0"/>
              <a:t>–</a:t>
            </a:r>
            <a:br>
              <a:rPr lang="de-DE" dirty="0" smtClean="0"/>
            </a:br>
            <a:r>
              <a:rPr lang="de-DE" dirty="0" smtClean="0"/>
              <a:t>Schnittpunkt </a:t>
            </a:r>
            <a:r>
              <a:rPr lang="de-DE" dirty="0"/>
              <a:t>Führung und Kooperation 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dirty="0"/>
          </a:p>
        </p:txBody>
      </p:sp>
      <p:pic>
        <p:nvPicPr>
          <p:cNvPr id="6" name="Picture 2" descr="C:\Users\Praktikant\Downloads\SteuerungDesTeamsDurchFührungUndKooperation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281" y="1131590"/>
            <a:ext cx="3816350" cy="3816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3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3365104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Teamcoaching </a:t>
            </a:r>
            <a:br>
              <a:rPr lang="de-DE" dirty="0"/>
            </a:br>
            <a:r>
              <a:rPr lang="de-DE" dirty="0"/>
              <a:t>–Vertikale Teamentwicklung 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  <p:pic>
        <p:nvPicPr>
          <p:cNvPr id="1026" name="Picture 2" descr="C:\Users\Andre\Dropbox\ISB Drop\Neue FolienSet zu SysDVD1\Archive\FokusspezifischeSelektionVertikalerTeams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347612"/>
            <a:ext cx="5509476" cy="3672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4691001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242</Words>
  <Application>Microsoft Office PowerPoint</Application>
  <PresentationFormat>Bildschirmpräsentation (16:9)</PresentationFormat>
  <Paragraphs>151</Paragraphs>
  <Slides>11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8" baseType="lpstr">
      <vt:lpstr>Arial</vt:lpstr>
      <vt:lpstr>AkkuratStd</vt:lpstr>
      <vt:lpstr>Akkurat-Bold</vt:lpstr>
      <vt:lpstr>Akkurat-Light</vt:lpstr>
      <vt:lpstr>Calibri</vt:lpstr>
      <vt:lpstr>Wingdings</vt:lpstr>
      <vt:lpstr>Larissa</vt:lpstr>
      <vt:lpstr> Team-Entwicklung  ISB-Konzepte kompakt Leitung: Dr. Bernd Schmid 20.-22.11.2008</vt:lpstr>
      <vt:lpstr>Definition Team</vt:lpstr>
      <vt:lpstr>Virtuelles Team</vt:lpstr>
      <vt:lpstr>Teamcoaching</vt:lpstr>
      <vt:lpstr>Team-Coaching  – ein zu definierender Ort</vt:lpstr>
      <vt:lpstr>Designdreieck für Teamcoaching</vt:lpstr>
      <vt:lpstr>PowerPoint-Präsentation</vt:lpstr>
      <vt:lpstr>Teamcoaching – Schnittpunkt Führung und Kooperation  </vt:lpstr>
      <vt:lpstr>Teamcoaching  –Vertikale Teamentwicklung </vt:lpstr>
      <vt:lpstr>Bsp. Bank Vertikale Teamentwicklung Beschreibung des Beispiels siehe Band 3 S. 202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Praktikant</dc:creator>
  <cp:lastModifiedBy>Andre</cp:lastModifiedBy>
  <cp:revision>124</cp:revision>
  <dcterms:created xsi:type="dcterms:W3CDTF">2013-08-19T11:12:10Z</dcterms:created>
  <dcterms:modified xsi:type="dcterms:W3CDTF">2014-02-10T11:30:00Z</dcterms:modified>
</cp:coreProperties>
</file>