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0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7" r:id="rId16"/>
    <p:sldId id="328" r:id="rId17"/>
    <p:sldId id="329" r:id="rId18"/>
    <p:sldId id="330" r:id="rId19"/>
    <p:sldId id="326" r:id="rId20"/>
    <p:sldId id="272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CEEF"/>
    <a:srgbClr val="912133"/>
    <a:srgbClr val="575984"/>
    <a:srgbClr val="E5838E"/>
    <a:srgbClr val="797B7B"/>
    <a:srgbClr val="AF1428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4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120" y="-834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10.02.2014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8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isb-w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Dilemma, Sinn +</a:t>
            </a:r>
            <a:br>
              <a:rPr lang="de-DE" dirty="0"/>
            </a:br>
            <a:r>
              <a:rPr lang="de-DE" dirty="0"/>
              <a:t>Komplexe Wirklichkeiten</a:t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Sinnzirkel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Sinnzirkel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37" y="1131888"/>
            <a:ext cx="6678039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10 Stationen im Sinn-Zirkel</a:t>
            </a:r>
            <a:endParaRPr lang="de-DE" dirty="0"/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91407755"/>
              </p:ext>
            </p:extLst>
          </p:nvPr>
        </p:nvGraphicFramePr>
        <p:xfrm>
          <a:off x="611188" y="1369030"/>
          <a:ext cx="6840538" cy="336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0269"/>
                <a:gridCol w="342026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chemeClr val="bg1"/>
                          </a:solidFill>
                        </a:rPr>
                        <a:t>Ringen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598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solidFill>
                            <a:schemeClr val="bg1"/>
                          </a:solidFill>
                        </a:rPr>
                        <a:t>Loslassen</a:t>
                      </a:r>
                      <a:endParaRPr lang="de-DE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598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Aktivieren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Fokussieren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Priorisieren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Begeistern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ankoppeln</a:t>
                      </a:r>
                      <a:endParaRPr lang="de-DE" sz="1600" dirty="0"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759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Aufgeben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Ohnmacht eingestehen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Sich-Anheimstellen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Leere zulassen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Distanz</a:t>
                      </a:r>
                      <a:r>
                        <a:rPr lang="de-DE" sz="1600" baseline="0" dirty="0" smtClean="0"/>
                        <a:t> herstellen, relativieren</a:t>
                      </a:r>
                      <a:endParaRPr lang="de-DE" sz="1600" dirty="0"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5759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de-DE" sz="1600" dirty="0" smtClean="0">
                          <a:solidFill>
                            <a:schemeClr val="bg1"/>
                          </a:solidFill>
                        </a:rPr>
                        <a:t>Sich erholen</a:t>
                      </a:r>
                      <a:endParaRPr lang="de-DE" sz="1600" dirty="0">
                        <a:solidFill>
                          <a:schemeClr val="bg1"/>
                        </a:solidFill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598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de-DE" sz="1600" dirty="0" smtClean="0">
                          <a:solidFill>
                            <a:schemeClr val="bg1"/>
                          </a:solidFill>
                        </a:rPr>
                        <a:t>Sinn erleben</a:t>
                      </a:r>
                      <a:endParaRPr lang="de-DE" sz="1600" dirty="0">
                        <a:solidFill>
                          <a:schemeClr val="bg1"/>
                        </a:solidFill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598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Pausen gönnen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Such-, Gär-, Schwebe-</a:t>
                      </a:r>
                      <a:r>
                        <a:rPr lang="de-DE" sz="1600" baseline="0" dirty="0" smtClean="0"/>
                        <a:t> und Reifeprozesse zulassen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baseline="0" dirty="0" smtClean="0"/>
                        <a:t>Kraft schöpfen</a:t>
                      </a:r>
                      <a:endParaRPr lang="de-DE" sz="1600" dirty="0"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759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Sich auf wesentliches besinnen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dirty="0" smtClean="0"/>
                        <a:t>Qualitatives</a:t>
                      </a:r>
                      <a:r>
                        <a:rPr lang="de-DE" sz="1600" baseline="0" dirty="0" smtClean="0"/>
                        <a:t> und fragmentarisches Denken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§"/>
                      </a:pPr>
                      <a:r>
                        <a:rPr lang="de-DE" sz="1600" baseline="0" dirty="0" smtClean="0"/>
                        <a:t>Sich auf ein menschliches Maß besinnen</a:t>
                      </a:r>
                      <a:endParaRPr lang="de-DE" sz="1600" dirty="0">
                        <a:latin typeface="AkkuratStd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5759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jeder Phase des </a:t>
            </a:r>
            <a:r>
              <a:rPr lang="de-DE" dirty="0" err="1"/>
              <a:t>Dilemmazirkel</a:t>
            </a:r>
            <a:r>
              <a:rPr lang="de-DE" dirty="0"/>
              <a:t> kann man durch positive Prozesse auch in entsprechende Phasen des Sinnzirkels „aufsteigen“, bzw. umkehrt vom Sinnzirkel durch Verfangen in negative Prozesse in den Dilemma-Zirkel absteigen „absteigen</a:t>
            </a:r>
            <a:r>
              <a:rPr lang="de-DE" dirty="0" smtClean="0"/>
              <a:t>“.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539775" y="214614"/>
            <a:ext cx="6840537" cy="1296640"/>
          </a:xfrm>
        </p:spPr>
        <p:txBody>
          <a:bodyPr/>
          <a:lstStyle/>
          <a:p>
            <a:r>
              <a:rPr lang="de-DE" dirty="0"/>
              <a:t>Dilemma-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und </a:t>
            </a:r>
            <a:r>
              <a:rPr lang="de-DE" dirty="0"/>
              <a:t>Sinnzirkel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1026" name="Picture 2" descr="C:\Users\Andre\Dropbox\ISB Drop\Neue FolienSet zu SysDVD1\Archive\VomDilemmaZumSinnzirk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9"/>
            <a:ext cx="3506141" cy="526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 + Komplexität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sz="2800" dirty="0" smtClean="0"/>
          </a:p>
          <a:p>
            <a:r>
              <a:rPr lang="de-DE" sz="2800" dirty="0" smtClean="0"/>
              <a:t>Dilemmata </a:t>
            </a:r>
            <a:r>
              <a:rPr lang="de-DE" sz="2800" dirty="0"/>
              <a:t>entstehen auch durch nicht bewältigte Komplexität</a:t>
            </a:r>
          </a:p>
          <a:p>
            <a:endParaRPr lang="de-DE" sz="1600" dirty="0" smtClean="0"/>
          </a:p>
          <a:p>
            <a:r>
              <a:rPr lang="de-DE" sz="1600" dirty="0" smtClean="0"/>
              <a:t>z.B</a:t>
            </a:r>
            <a:r>
              <a:rPr lang="de-DE" sz="1600" dirty="0"/>
              <a:t>. durch die Überlagerungen von mehreren Inszenierungsanforderungen,  die unterschiedliche </a:t>
            </a:r>
            <a:r>
              <a:rPr lang="de-DE" sz="1600" dirty="0" err="1"/>
              <a:t>Logiken</a:t>
            </a:r>
            <a:r>
              <a:rPr lang="de-DE" sz="1600" dirty="0"/>
              <a:t>, Verantwortlichkeiten, Zeit- und </a:t>
            </a:r>
            <a:r>
              <a:rPr lang="de-DE" sz="1600" dirty="0" err="1"/>
              <a:t>Rhytmusbedarfe</a:t>
            </a:r>
            <a:r>
              <a:rPr lang="de-DE" sz="1600" dirty="0"/>
              <a:t>, Abläufe und Rollenverteilungen haben</a:t>
            </a:r>
            <a:r>
              <a:rPr lang="de-DE" sz="1600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Sinn </a:t>
            </a:r>
            <a:r>
              <a:rPr lang="de-DE" dirty="0"/>
              <a:t>+ Wirtschaftlichkeit entstehen durch bewältigte </a:t>
            </a:r>
            <a:r>
              <a:rPr lang="de-DE" dirty="0" smtClean="0"/>
              <a:t>Komplexität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Wirtschaften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sz="2800" dirty="0" smtClean="0"/>
          </a:p>
          <a:p>
            <a:r>
              <a:rPr lang="de-DE" sz="2800" dirty="0" smtClean="0"/>
              <a:t>Wirtschaften </a:t>
            </a:r>
            <a:r>
              <a:rPr lang="de-DE" sz="2800" dirty="0"/>
              <a:t>meint intelligente Ressourcenkombination zur Herstellung eines Mehrwertes. </a:t>
            </a:r>
          </a:p>
          <a:p>
            <a:endParaRPr lang="de-DE" dirty="0"/>
          </a:p>
          <a:p>
            <a:r>
              <a:rPr lang="de-DE" sz="1600" dirty="0"/>
              <a:t>Insofern gilt Wirtschaften als zentrale Tätigkeit überall.</a:t>
            </a:r>
          </a:p>
          <a:p>
            <a:r>
              <a:rPr lang="de-DE" sz="1600" dirty="0"/>
              <a:t>Siehe Luhmann-Titel: „Die Wirtschaft der Gesellschaft“.</a:t>
            </a:r>
          </a:p>
          <a:p>
            <a:endParaRPr lang="de-DE" dirty="0"/>
          </a:p>
          <a:p>
            <a:r>
              <a:rPr lang="de-DE" dirty="0"/>
              <a:t>In diesem Sinn ist das Streben nach Gewinn allein kein Wirtschaften.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18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Widersprüchlichkeit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Zunächst Widersprüchliche Anforderungen gehören zu jeder komplexen Aufgabe und müssen nicht zu Dilemmata führen. </a:t>
            </a:r>
          </a:p>
          <a:p>
            <a:endParaRPr lang="de-DE" dirty="0"/>
          </a:p>
          <a:p>
            <a:r>
              <a:rPr lang="de-DE" dirty="0"/>
              <a:t>Paradoxien können durch Perspektiven, aus denen sich die scheinbare Widersprüchlichkeiten auflösen lassen gehandhabt werden.</a:t>
            </a:r>
          </a:p>
          <a:p>
            <a:endParaRPr lang="de-DE" dirty="0"/>
          </a:p>
          <a:p>
            <a:r>
              <a:rPr lang="de-DE" dirty="0"/>
              <a:t>Dennoch gibt es „objektive“ Unlösbarkeiten. Die Kunst liegt in der </a:t>
            </a:r>
            <a:r>
              <a:rPr lang="de-DE" dirty="0" smtClean="0"/>
              <a:t>Unterscheidung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18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 + Widersprüchlichkeit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Öfter entstehen Dilemmata durch die Unmöglichkeit oder Unfähigkeit durch Verschiebungen, Neukombinationen oder durch Herstellen von Viel-Sinnhaftigkeit Widersprüchlichkeit aufzulösen oder durch Kompromisse oder intelligente Lösungen 2. Grades zu beantworten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18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Kontrolldynamik,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/>
              <a:t>Treibsand“ + fiktive </a:t>
            </a:r>
            <a:r>
              <a:rPr lang="de-DE" dirty="0" smtClean="0"/>
              <a:t>Wirklichkeiten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505075" indent="-2505075">
              <a:tabLst>
                <a:tab pos="2505075" algn="l"/>
              </a:tabLst>
            </a:pPr>
            <a:endParaRPr lang="de-DE" b="1" dirty="0" smtClean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 smtClean="0"/>
              <a:t>Kontrolldynamik </a:t>
            </a:r>
            <a:r>
              <a:rPr lang="de-DE" dirty="0" smtClean="0"/>
              <a:t>	dysfunktionale </a:t>
            </a:r>
            <a:r>
              <a:rPr lang="de-DE" dirty="0"/>
              <a:t>Kontrolle </a:t>
            </a:r>
            <a:r>
              <a:rPr lang="de-DE" dirty="0" smtClean="0"/>
              <a:t>der Kommunikation </a:t>
            </a:r>
            <a:r>
              <a:rPr lang="de-DE" dirty="0"/>
              <a:t>oder des Partners </a:t>
            </a:r>
          </a:p>
          <a:p>
            <a:pPr marL="2505075" indent="-2505075">
              <a:tabLst>
                <a:tab pos="2505075" algn="l"/>
              </a:tabLst>
            </a:pPr>
            <a:endParaRPr lang="de-DE" dirty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 smtClean="0"/>
              <a:t>Treibsand</a:t>
            </a:r>
            <a:r>
              <a:rPr lang="de-DE" dirty="0" smtClean="0"/>
              <a:t>	Wirklichkeitsstil</a:t>
            </a:r>
            <a:r>
              <a:rPr lang="de-DE" dirty="0"/>
              <a:t>, mit geringer </a:t>
            </a:r>
            <a:r>
              <a:rPr lang="de-DE" dirty="0" smtClean="0"/>
              <a:t>Festigkeit der </a:t>
            </a:r>
            <a:r>
              <a:rPr lang="de-DE" dirty="0"/>
              <a:t>Wirklichkeiten </a:t>
            </a:r>
          </a:p>
          <a:p>
            <a:pPr marL="2505075" indent="-2505075">
              <a:tabLst>
                <a:tab pos="2505075" algn="l"/>
              </a:tabLst>
            </a:pPr>
            <a:endParaRPr lang="de-DE" dirty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/>
              <a:t>Fiktive </a:t>
            </a:r>
            <a:r>
              <a:rPr lang="de-DE" b="1" dirty="0" smtClean="0"/>
              <a:t>Wirklichkeiten</a:t>
            </a:r>
            <a:r>
              <a:rPr lang="de-DE" dirty="0" smtClean="0"/>
              <a:t>	Fakten</a:t>
            </a:r>
            <a:r>
              <a:rPr lang="de-DE" dirty="0"/>
              <a:t>, Visionen und Fiktionen </a:t>
            </a:r>
            <a:r>
              <a:rPr lang="de-DE" dirty="0" smtClean="0"/>
              <a:t>werden nicht </a:t>
            </a:r>
            <a:r>
              <a:rPr lang="de-DE" dirty="0"/>
              <a:t>angemessen unterschieden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18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Kultur der Fiktionen,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blinken keine Warnlampen, wenn Innovationsszenarien nicht mit Realitäten zu vereinbaren sind,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führt die Nichterreichung von Zielen und die Nichteinhaltung von Zeitplänen nicht zu Lernvorgängen, sondern zu neuen fiktiven Vorgaben. 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Dilemma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Dilemmata sind: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Herausforderungen</a:t>
            </a:r>
            <a:r>
              <a:rPr lang="de-DE" dirty="0"/>
              <a:t>, in deren </a:t>
            </a:r>
            <a:r>
              <a:rPr lang="de-DE" dirty="0" smtClean="0"/>
              <a:t>Logik Unlösbarkeiten eingebaut </a:t>
            </a:r>
            <a:r>
              <a:rPr lang="de-DE" dirty="0"/>
              <a:t>sind.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Innerhalb </a:t>
            </a:r>
            <a:r>
              <a:rPr lang="de-DE" dirty="0"/>
              <a:t>dieser Logik gibt </a:t>
            </a:r>
            <a:r>
              <a:rPr lang="de-DE" dirty="0" smtClean="0"/>
              <a:t>es </a:t>
            </a:r>
            <a:r>
              <a:rPr lang="de-DE" dirty="0"/>
              <a:t>keine oder </a:t>
            </a:r>
            <a:r>
              <a:rPr lang="de-DE" dirty="0" smtClean="0"/>
              <a:t>nur unbefriedigende </a:t>
            </a:r>
            <a:r>
              <a:rPr lang="de-DE" dirty="0"/>
              <a:t>Lösungen.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Dilemma-Gleichungen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de-DE" b="1" dirty="0" smtClean="0"/>
              <a:t>Beispiel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Dominanz </a:t>
            </a:r>
            <a:r>
              <a:rPr lang="de-DE" dirty="0"/>
              <a:t>= </a:t>
            </a:r>
            <a:r>
              <a:rPr lang="de-DE" dirty="0" smtClean="0"/>
              <a:t>Unmensch</a:t>
            </a:r>
            <a:endParaRPr lang="de-DE" dirty="0"/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Dominanzverzicht </a:t>
            </a:r>
            <a:r>
              <a:rPr lang="de-DE" dirty="0"/>
              <a:t>= </a:t>
            </a:r>
            <a:r>
              <a:rPr lang="de-DE" dirty="0" smtClean="0"/>
              <a:t>Schwächling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Dilemma-Inszenierungen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Auf derselben Bühne soll zur gleichen Zeit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eine </a:t>
            </a:r>
            <a:r>
              <a:rPr lang="de-DE" dirty="0"/>
              <a:t>Inszenierung nach </a:t>
            </a:r>
            <a:r>
              <a:rPr lang="de-DE" dirty="0" smtClean="0"/>
              <a:t>unverträglichen Gesichtspunkten </a:t>
            </a:r>
            <a:r>
              <a:rPr lang="de-DE" dirty="0"/>
              <a:t>gestaltet werden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mit </a:t>
            </a:r>
            <a:r>
              <a:rPr lang="de-DE" dirty="0"/>
              <a:t>denselben Ressourcen </a:t>
            </a:r>
            <a:r>
              <a:rPr lang="de-DE" dirty="0" smtClean="0"/>
              <a:t>Verschiedenes inszeniert </a:t>
            </a:r>
            <a:r>
              <a:rPr lang="de-DE" dirty="0"/>
              <a:t>werden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Dilemma-Zirkel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HaltungenUndDynamikenImDilemmazirkel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37" y="1131888"/>
            <a:ext cx="6678039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Chancenreiche Haltungen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Verzweiflung </a:t>
            </a:r>
            <a:r>
              <a:rPr lang="de-DE" dirty="0"/>
              <a:t>annehmen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Distanz </a:t>
            </a:r>
            <a:r>
              <a:rPr lang="de-DE" dirty="0"/>
              <a:t>gewinnen + in </a:t>
            </a:r>
            <a:r>
              <a:rPr lang="de-DE" dirty="0" smtClean="0"/>
              <a:t>Beziehung bleiben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möglichen </a:t>
            </a:r>
            <a:r>
              <a:rPr lang="de-DE" dirty="0"/>
              <a:t>Verlust akzeptieren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Örtlich </a:t>
            </a:r>
            <a:r>
              <a:rPr lang="de-DE" dirty="0"/>
              <a:t>+ Zeitlich entzerren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Zum </a:t>
            </a:r>
            <a:r>
              <a:rPr lang="de-DE" dirty="0"/>
              <a:t>Wesentlichen und zum </a:t>
            </a:r>
            <a:r>
              <a:rPr lang="de-DE" dirty="0" smtClean="0"/>
              <a:t>menschlichen </a:t>
            </a:r>
            <a:r>
              <a:rPr lang="de-DE" dirty="0"/>
              <a:t>Maß zurückfinden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Zweifel + Zuversicht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de-DE" sz="2800" dirty="0"/>
          </a:p>
          <a:p>
            <a:r>
              <a:rPr lang="de-DE" sz="2800" dirty="0"/>
              <a:t>Man soll nicht hoffen, ohne zu zweifeln</a:t>
            </a:r>
          </a:p>
          <a:p>
            <a:r>
              <a:rPr lang="de-DE" sz="2800" dirty="0"/>
              <a:t>und nicht zweifeln, ohne zu hoffen </a:t>
            </a:r>
          </a:p>
          <a:p>
            <a:r>
              <a:rPr lang="de-DE" sz="2800" dirty="0" smtClean="0"/>
              <a:t>	- Seneca</a:t>
            </a:r>
            <a:endParaRPr lang="de-DE" sz="2800" dirty="0"/>
          </a:p>
          <a:p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Verzweifelung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eine </a:t>
            </a:r>
            <a:r>
              <a:rPr lang="de-DE" dirty="0"/>
              <a:t>professionelle Kompetenz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Mit </a:t>
            </a:r>
            <a:r>
              <a:rPr lang="de-DE" dirty="0" err="1" smtClean="0"/>
              <a:t>Verzweifelung</a:t>
            </a:r>
            <a:r>
              <a:rPr lang="de-DE" dirty="0" smtClean="0"/>
              <a:t> </a:t>
            </a:r>
            <a:r>
              <a:rPr lang="de-DE" dirty="0"/>
              <a:t>ist nicht immer eine intensive Emotion gemeint, </a:t>
            </a:r>
            <a:r>
              <a:rPr lang="de-DE" dirty="0" smtClean="0"/>
              <a:t>sondern </a:t>
            </a:r>
            <a:r>
              <a:rPr lang="de-DE" dirty="0"/>
              <a:t>auch das schleichende Gefühl von Sinnlosigkeit bei gegenwärtigen Lösungsversuchen, die nur mangels Eingeständnis oder Alternativen weiterverfolgt werden. </a:t>
            </a:r>
          </a:p>
          <a:p>
            <a:endParaRPr lang="de-DE" dirty="0"/>
          </a:p>
          <a:p>
            <a:r>
              <a:rPr lang="de-DE" dirty="0" smtClean="0"/>
              <a:t>Dies </a:t>
            </a:r>
            <a:r>
              <a:rPr lang="de-DE" dirty="0"/>
              <a:t>gilt es zu entdecken. </a:t>
            </a:r>
            <a:endParaRPr lang="de-DE" dirty="0" smtClean="0"/>
          </a:p>
          <a:p>
            <a:endParaRPr lang="de-DE" dirty="0"/>
          </a:p>
          <a:p>
            <a:r>
              <a:rPr lang="de-DE" sz="1400" dirty="0"/>
              <a:t>„</a:t>
            </a:r>
            <a:r>
              <a:rPr lang="de-DE" sz="1400" dirty="0" err="1"/>
              <a:t>Verzweifelung</a:t>
            </a:r>
            <a:r>
              <a:rPr lang="de-DE" sz="1400" dirty="0"/>
              <a:t> eine professionelle Kompetenz“ Dialog mit Matthias Varga von </a:t>
            </a:r>
            <a:r>
              <a:rPr lang="de-DE" sz="1400" dirty="0" err="1"/>
              <a:t>Kibed</a:t>
            </a:r>
            <a:r>
              <a:rPr lang="de-DE" sz="1400" dirty="0"/>
              <a:t> ISB-Schrift 316 in LO </a:t>
            </a:r>
            <a:r>
              <a:rPr lang="de-DE" sz="1400" dirty="0" smtClean="0"/>
              <a:t>26/2005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 </a:t>
            </a:r>
            <a:r>
              <a:rPr lang="de-DE" dirty="0"/>
              <a:t>Zeiten Loslassen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Geh ich zeitig in die Leere</a:t>
            </a:r>
          </a:p>
          <a:p>
            <a:r>
              <a:rPr lang="de-DE" sz="2000" dirty="0"/>
              <a:t>Komm ich aus der Leere voll</a:t>
            </a:r>
          </a:p>
          <a:p>
            <a:r>
              <a:rPr lang="de-DE" sz="2000" dirty="0"/>
              <a:t>Wenn ich mit dem Nichts verkehre</a:t>
            </a:r>
          </a:p>
          <a:p>
            <a:r>
              <a:rPr lang="de-DE" sz="2000" dirty="0"/>
              <a:t>Weiß ich wieder was ich soll</a:t>
            </a:r>
          </a:p>
          <a:p>
            <a:r>
              <a:rPr lang="de-DE" sz="2000" dirty="0" smtClean="0"/>
              <a:t>…..</a:t>
            </a:r>
          </a:p>
          <a:p>
            <a:r>
              <a:rPr lang="de-DE" sz="2000" dirty="0" smtClean="0"/>
              <a:t>	- Bert Brecht</a:t>
            </a:r>
            <a:endParaRPr lang="de-DE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936</Words>
  <Application>Microsoft Office PowerPoint</Application>
  <PresentationFormat>Bildschirmpräsentation (16:9)</PresentationFormat>
  <Paragraphs>565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AkkuratStd</vt:lpstr>
      <vt:lpstr>Akkurat-Bold</vt:lpstr>
      <vt:lpstr>Calibri</vt:lpstr>
      <vt:lpstr>Akkurat-Light</vt:lpstr>
      <vt:lpstr>Wingdings</vt:lpstr>
      <vt:lpstr>Larissa</vt:lpstr>
      <vt:lpstr> Dilemma, Sinn + Komplexe Wirklichkeiten  ISB-Konzepte kompakt Leitung: Dr. Bernd Schmid 20.-22.11.2008</vt:lpstr>
      <vt:lpstr>Definition Dilemma</vt:lpstr>
      <vt:lpstr>Dilemma-Gleichungen</vt:lpstr>
      <vt:lpstr>Dilemma-Inszenierungen</vt:lpstr>
      <vt:lpstr>Dilemma-Zirkel</vt:lpstr>
      <vt:lpstr>Chancenreiche Haltungen</vt:lpstr>
      <vt:lpstr>Zweifel + Zuversicht</vt:lpstr>
      <vt:lpstr>Verzweifelung  eine professionelle Kompetenz</vt:lpstr>
      <vt:lpstr>bei Zeiten Loslassen</vt:lpstr>
      <vt:lpstr>Der Sinnzirkel</vt:lpstr>
      <vt:lpstr>10 Stationen im Sinn-Zirkel</vt:lpstr>
      <vt:lpstr>PowerPoint-Präsentation</vt:lpstr>
      <vt:lpstr>Dilemma-  und Sinnzirkel</vt:lpstr>
      <vt:lpstr>Dilemma + Komplexität</vt:lpstr>
      <vt:lpstr>Wirtschaften</vt:lpstr>
      <vt:lpstr>Widersprüchlichkeit</vt:lpstr>
      <vt:lpstr>Dilemma + Widersprüchlichkeit</vt:lpstr>
      <vt:lpstr>Kontrolldynamik,  „Treibsand“ + fiktive Wirklichkeiten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166</cp:revision>
  <dcterms:created xsi:type="dcterms:W3CDTF">2013-08-19T11:12:10Z</dcterms:created>
  <dcterms:modified xsi:type="dcterms:W3CDTF">2014-02-10T14:31:12Z</dcterms:modified>
</cp:coreProperties>
</file>