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5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289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2133"/>
    <a:srgbClr val="797B7B"/>
    <a:srgbClr val="AF1428"/>
    <a:srgbClr val="E5838E"/>
    <a:srgbClr val="7FCEEF"/>
    <a:srgbClr val="575984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13" autoAdjust="0"/>
    <p:restoredTop sz="86323" autoAdjust="0"/>
  </p:normalViewPr>
  <p:slideViewPr>
    <p:cSldViewPr showGuides="1">
      <p:cViewPr>
        <p:scale>
          <a:sx n="60" d="100"/>
          <a:sy n="60" d="100"/>
        </p:scale>
        <p:origin x="-234" y="-1200"/>
      </p:cViewPr>
      <p:guideLst>
        <p:guide orient="horz" pos="1076"/>
        <p:guide orient="horz" pos="3117"/>
        <p:guide pos="4694"/>
        <p:guide pos="3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3C9F8-ADB8-4658-9EDE-C61BA6C42B4E}" type="datetimeFigureOut">
              <a:rPr lang="de-DE" smtClean="0"/>
              <a:t>10.02.2014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C4C8F-D8BB-4CA0-B1E0-86DE9254B6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634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6FA96-EF6B-4F01-8D50-B2DA5259DF25}" type="datetimeFigureOut">
              <a:rPr lang="de-DE" smtClean="0"/>
              <a:t>10.02.2014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C6064-614A-4250-B67E-27F5A6F14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33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hyperlink" Target="http://de.creativecommons.org/was-ist-cc/" TargetMode="External"/><Relationship Id="rId4" Type="http://schemas.openxmlformats.org/officeDocument/2006/relationships/hyperlink" Target="http://ww.isb-w.eu/" TargetMode="Externa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4" y="-20539"/>
            <a:ext cx="7776864" cy="536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758" y="411163"/>
            <a:ext cx="4104258" cy="3024683"/>
          </a:xfrm>
          <a:noFill/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12328" y="3435350"/>
            <a:ext cx="4103688" cy="1081088"/>
          </a:xfrm>
        </p:spPr>
        <p:txBody>
          <a:bodyPr anchor="t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5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7089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611188" y="1708150"/>
            <a:ext cx="6840537" cy="3240088"/>
          </a:xfrm>
          <a:noFill/>
        </p:spPr>
        <p:txBody>
          <a:bodyPr anchor="ctr"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 noChangeAspect="1"/>
          </p:cNvSpPr>
          <p:nvPr>
            <p:ph type="subTitle" idx="1"/>
          </p:nvPr>
        </p:nvSpPr>
        <p:spPr>
          <a:xfrm>
            <a:off x="1259632" y="396082"/>
            <a:ext cx="4168080" cy="1312067"/>
          </a:xfrm>
          <a:solidFill>
            <a:srgbClr val="912133"/>
          </a:solidFill>
        </p:spPr>
        <p:txBody>
          <a:bodyPr anchor="b"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kkuratSt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5427712" y="399634"/>
            <a:ext cx="1304528" cy="1308515"/>
          </a:xfrm>
          <a:prstGeom prst="rect">
            <a:avLst/>
          </a:prstGeom>
          <a:solidFill>
            <a:srgbClr val="797B7B"/>
          </a:solidFill>
        </p:spPr>
        <p:txBody>
          <a:bodyPr vert="horz" lIns="91440" tIns="45720" rIns="91440" bIns="45720" rtlCol="0" anchor="b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latin typeface="AkkuratStd" pitchFamily="34" charset="0"/>
              </a:rPr>
              <a:t>www.isb-w.eu</a:t>
            </a:r>
            <a:endParaRPr lang="de-DE" dirty="0">
              <a:latin typeface="AkkuratStd" pitchFamily="34" charset="0"/>
            </a:endParaRPr>
          </a:p>
        </p:txBody>
      </p:sp>
      <p:sp>
        <p:nvSpPr>
          <p:cNvPr id="9" name="Bildplatzhalter 8"/>
          <p:cNvSpPr>
            <a:spLocks noGrp="1" noChangeAspect="1"/>
          </p:cNvSpPr>
          <p:nvPr>
            <p:ph type="pic" sz="quarter" idx="13"/>
          </p:nvPr>
        </p:nvSpPr>
        <p:spPr>
          <a:xfrm>
            <a:off x="0" y="396083"/>
            <a:ext cx="1312066" cy="131206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7452320" y="4731990"/>
            <a:ext cx="1691680" cy="216024"/>
          </a:xfrm>
        </p:spPr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9513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7452320" cy="51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1112" y="1708150"/>
            <a:ext cx="6870613" cy="3239864"/>
          </a:xfrm>
          <a:prstGeom prst="rect">
            <a:avLst/>
          </a:prstGeom>
          <a:solidFill>
            <a:srgbClr val="797B7B">
              <a:alpha val="50000"/>
            </a:srgbClr>
          </a:solidFill>
        </p:spPr>
        <p:txBody>
          <a:bodyPr anchor="ctr"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1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4419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"/>
          </p:nvPr>
        </p:nvSpPr>
        <p:spPr>
          <a:xfrm>
            <a:off x="611187" y="1131590"/>
            <a:ext cx="6840537" cy="3816648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latin typeface="AkkuratStd" pitchFamily="34" charset="0"/>
              </a:defRPr>
            </a:lvl1pPr>
            <a:lvl2pPr marL="457200" indent="0">
              <a:buNone/>
              <a:defRPr sz="1800">
                <a:latin typeface="AkkuratStd" pitchFamily="34" charset="0"/>
              </a:defRPr>
            </a:lvl2pPr>
            <a:lvl3pPr marL="914400" indent="0">
              <a:buNone/>
              <a:defRPr sz="1800">
                <a:latin typeface="AkkuratStd" pitchFamily="34" charset="0"/>
              </a:defRPr>
            </a:lvl3pPr>
            <a:lvl4pPr marL="1371600" indent="0">
              <a:buNone/>
              <a:defRPr sz="1800">
                <a:latin typeface="AkkuratStd" pitchFamily="34" charset="0"/>
              </a:defRPr>
            </a:lvl4pPr>
            <a:lvl5pPr marL="1828800" indent="0">
              <a:buNone/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5873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93577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39125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6502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699792" y="1708150"/>
            <a:ext cx="4751933" cy="3240088"/>
          </a:xfrm>
        </p:spPr>
        <p:txBody>
          <a:bodyPr/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611188" y="1708150"/>
            <a:ext cx="2088604" cy="3240088"/>
          </a:xfrm>
          <a:prstGeom prst="rect">
            <a:avLst/>
          </a:prstGeom>
        </p:spPr>
        <p:txBody>
          <a:bodyPr lIns="71579" tIns="35790" rIns="71579" bIns="35790" numCol="1" anchor="t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kkuratStd" pitchFamily="34" charset="0"/>
              </a:defRPr>
            </a:lvl1pPr>
            <a:lvl2pPr marL="357896" indent="0">
              <a:buNone/>
              <a:defRPr sz="1400" b="1"/>
            </a:lvl2pPr>
            <a:lvl3pPr marL="715792" indent="0">
              <a:buNone/>
              <a:defRPr sz="1400" b="1"/>
            </a:lvl3pPr>
            <a:lvl4pPr marL="1073688" indent="0">
              <a:buNone/>
              <a:defRPr sz="1400" b="1"/>
            </a:lvl4pPr>
            <a:lvl5pPr marL="1431585" indent="0">
              <a:buNone/>
              <a:defRPr sz="1400" b="1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37787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3825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188" y="411510"/>
            <a:ext cx="5761012" cy="4536728"/>
          </a:xfrm>
          <a:prstGeom prst="rect">
            <a:avLst/>
          </a:prstGeom>
        </p:spPr>
        <p:txBody>
          <a:bodyPr lIns="71579" tIns="35790" rIns="71579" bIns="35790" anchor="b">
            <a:noAutofit/>
          </a:bodyPr>
          <a:lstStyle/>
          <a:p>
            <a:r>
              <a:rPr lang="de-DE" sz="1800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Alle Inhalte der Präsentation sind frei verfügbar und können (auch kommerziell) weiterverwendet</a:t>
            </a:r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werden.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Als Gegenleistung wird vereinbart, die Folien wie folgt zu kennzeichnen: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CC-</a:t>
            </a:r>
            <a:r>
              <a:rPr lang="de-DE" sz="1800" i="1" kern="1200" dirty="0" err="1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by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-Lizenz, Autor: Bernd Schmid</a:t>
            </a:r>
            <a:r>
              <a:rPr lang="de-DE" sz="1800" i="1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für </a:t>
            </a:r>
            <a:r>
              <a:rPr lang="de-DE" sz="1800" i="1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4" tooltip="pb21.de - Web 2.0 in der politischen Bildung - ein &#10;Gemeinschaftsprojekt der bpb und des DGB Bildungswerks"/>
              </a:rPr>
              <a:t>isb-w.eu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.</a:t>
            </a: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dirty="0" smtClean="0">
                <a:latin typeface="AkkuratStd" pitchFamily="34" charset="0"/>
              </a:rPr>
              <a:t>Mehr</a:t>
            </a:r>
            <a:r>
              <a:rPr lang="de-DE" sz="1400" baseline="0" dirty="0" smtClean="0">
                <a:latin typeface="AkkuratStd" pitchFamily="34" charset="0"/>
              </a:rPr>
              <a:t> Informationen zur genannten </a:t>
            </a:r>
            <a:r>
              <a:rPr lang="de-DE" sz="1400" baseline="0" dirty="0" err="1" smtClean="0">
                <a:latin typeface="AkkuratStd" pitchFamily="34" charset="0"/>
              </a:rPr>
              <a:t>CreativeCommons</a:t>
            </a:r>
            <a:r>
              <a:rPr lang="de-DE" sz="1400" baseline="0" dirty="0" smtClean="0">
                <a:latin typeface="AkkuratStd" pitchFamily="34" charset="0"/>
              </a:rPr>
              <a:t> Lizenz gibt es unter: </a:t>
            </a:r>
            <a:r>
              <a:rPr lang="de-DE" sz="1400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5" tooltip="Wie können Sie unsere Inhalte &#10;weiterverwenden?"/>
              </a:rPr>
              <a:t>http://de.creativecommons.org/was-ist-cc/</a:t>
            </a:r>
            <a:endParaRPr lang="de-DE" sz="1400" baseline="0" dirty="0" smtClean="0">
              <a:latin typeface="AkkuratStd" pitchFamily="34" charset="0"/>
            </a:endParaRPr>
          </a:p>
        </p:txBody>
      </p:sp>
      <p:pic>
        <p:nvPicPr>
          <p:cNvPr id="19" name="Bild 1" descr="by-1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114285"/>
            <a:ext cx="736447" cy="25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464507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560" y="1131888"/>
            <a:ext cx="6144761" cy="3816350"/>
          </a:xfrm>
          <a:prstGeom prst="rect">
            <a:avLst/>
          </a:prstGeom>
        </p:spPr>
        <p:txBody>
          <a:bodyPr lIns="71579" tIns="35790" rIns="71579" bIns="35790" anchor="ctr">
            <a:no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 smtClean="0">
              <a:latin typeface="AkkuratStd" pitchFamily="34" charset="0"/>
            </a:endParaRPr>
          </a:p>
        </p:txBody>
      </p:sp>
      <p:sp>
        <p:nvSpPr>
          <p:cNvPr id="3" name="Rechteck 2"/>
          <p:cNvSpPr/>
          <p:nvPr userDrawn="1"/>
        </p:nvSpPr>
        <p:spPr>
          <a:xfrm>
            <a:off x="611560" y="1707654"/>
            <a:ext cx="4572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b-NO" sz="2800" dirty="0" smtClean="0">
                <a:solidFill>
                  <a:srgbClr val="575984"/>
                </a:solidFill>
                <a:latin typeface="Akkurat-Bold"/>
              </a:rPr>
              <a:t>»</a:t>
            </a: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Das Entscheidende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ist selten verborgen,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eher bleibt es unbeachtet.«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de-DE" sz="2800" dirty="0" smtClean="0">
              <a:solidFill>
                <a:srgbClr val="575984"/>
              </a:solidFill>
              <a:latin typeface="Akkurat-Bold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2000" dirty="0" smtClean="0">
                <a:solidFill>
                  <a:srgbClr val="575984"/>
                </a:solidFill>
                <a:latin typeface="Akkurat-Light"/>
              </a:rPr>
              <a:t>B. Schmid (1998) Originalton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2016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isb-w.eu/" TargetMode="Externa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11188" y="411510"/>
            <a:ext cx="6840537" cy="1296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1188" y="1707654"/>
            <a:ext cx="6840537" cy="3230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452320" y="4731990"/>
            <a:ext cx="1691680" cy="216024"/>
          </a:xfrm>
          <a:prstGeom prst="rect">
            <a:avLst/>
          </a:prstGeom>
          <a:solidFill>
            <a:srgbClr val="912133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bg1"/>
                </a:solidFill>
                <a:latin typeface="AkkuratStd" pitchFamily="34" charset="0"/>
              </a:defRPr>
            </a:lvl1pPr>
          </a:lstStyle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/>
          <p:cNvSpPr txBox="1"/>
          <p:nvPr userDrawn="1"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11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7452320" y="4937744"/>
            <a:ext cx="1691680" cy="20575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chemeClr val="tx1"/>
              </a:solidFill>
              <a:latin typeface="AkkuratStd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552" y="4940920"/>
            <a:ext cx="4752528" cy="20893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301239" y="4937744"/>
            <a:ext cx="2133600" cy="20575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pic>
        <p:nvPicPr>
          <p:cNvPr id="7" name="Bild 4" descr="Unbenannt-1.png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031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8" r:id="rId3"/>
    <p:sldLayoutId id="2147483701" r:id="rId4"/>
    <p:sldLayoutId id="2147483652" r:id="rId5"/>
    <p:sldLayoutId id="2147483653" r:id="rId6"/>
    <p:sldLayoutId id="2147483654" r:id="rId7"/>
    <p:sldLayoutId id="2147483665" r:id="rId8"/>
    <p:sldLayoutId id="2147483666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575984"/>
          </a:solidFill>
          <a:latin typeface="AkkuratStd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isb-w.eu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>Persönlichkeit</a:t>
            </a:r>
            <a:br>
              <a:rPr lang="de-DE" dirty="0"/>
            </a:br>
            <a:r>
              <a:rPr lang="de-DE" dirty="0" smtClean="0"/>
              <a:t> </a:t>
            </a:r>
            <a:r>
              <a:rPr lang="de-DE" sz="1800" dirty="0"/>
              <a:t>ISB-Konzepte </a:t>
            </a:r>
            <a:r>
              <a:rPr lang="de-DE" sz="1800" dirty="0" smtClean="0"/>
              <a:t>kompakt</a:t>
            </a:r>
            <a:r>
              <a:rPr lang="de-DE" sz="1800" dirty="0"/>
              <a:t/>
            </a:r>
            <a:br>
              <a:rPr lang="de-DE" sz="1800" dirty="0"/>
            </a:br>
            <a:r>
              <a:rPr lang="de-DE" sz="1800" dirty="0"/>
              <a:t>Leitung: Dr. Bernd Schmid</a:t>
            </a:r>
            <a:br>
              <a:rPr lang="de-DE" sz="1800" dirty="0"/>
            </a:br>
            <a:r>
              <a:rPr lang="de-DE" sz="1800" dirty="0"/>
              <a:t>20.-22.11.2008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Bernd Schmid</a:t>
            </a:r>
          </a:p>
          <a:p>
            <a:r>
              <a:rPr lang="de-DE" dirty="0" smtClean="0"/>
              <a:t>Isb systemische </a:t>
            </a:r>
            <a:r>
              <a:rPr lang="de-DE" dirty="0"/>
              <a:t>P</a:t>
            </a:r>
            <a:r>
              <a:rPr lang="de-DE" dirty="0" smtClean="0"/>
              <a:t>rofessionalität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7" name="Bild 1" descr="by-1.pn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7420" y="4731990"/>
            <a:ext cx="490964" cy="17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8"/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794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Jungsche Typenlehre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1026" name="Picture 2" descr="C:\Users\Andre\Dropbox\ISB Drop\Neue FolienSet zu SysDVD1\Archive\VierModiDesWirklichkeitsbezug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22674"/>
            <a:ext cx="5832648" cy="388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2454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Fünf Antreiberdynamiken  (Taibi Kahler):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000" dirty="0" smtClean="0"/>
              <a:t>Ich bin OK, wenn ich stark bin.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000" dirty="0" smtClean="0"/>
              <a:t>Ich bin OK, wenn ich perfekt bin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000" dirty="0" smtClean="0"/>
              <a:t>Ich bin OK, wenn ich gefällig bin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000" dirty="0" smtClean="0"/>
              <a:t>Ich bin OK, wenn ich mich beeile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000" dirty="0" smtClean="0"/>
              <a:t>Ich bin OK, wenn ich mich anstrenge</a:t>
            </a:r>
          </a:p>
          <a:p>
            <a:endParaRPr lang="de-DE" sz="2000" dirty="0" smtClean="0"/>
          </a:p>
          <a:p>
            <a:r>
              <a:rPr lang="de-DE" sz="2000" dirty="0" smtClean="0"/>
              <a:t>B.S.: als Klima-Beschreibung + Konterdynamiken</a:t>
            </a:r>
            <a:endParaRPr lang="de-DE" sz="2000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744000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Identitätsüberzeugungen</a:t>
            </a:r>
            <a:br>
              <a:rPr lang="de-DE" smtClean="0"/>
            </a:br>
            <a:r>
              <a:rPr lang="de-DE" smtClean="0"/>
              <a:t>Passamtsarbeit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Unpassende Identitätsüberzeugungen wirken wie Fremdkörper und bleiben unberührt von korrigierenden Erfahrungen:</a:t>
            </a:r>
          </a:p>
          <a:p>
            <a:endParaRPr lang="de-DE" dirty="0" smtClean="0"/>
          </a:p>
          <a:p>
            <a:r>
              <a:rPr lang="de-DE" dirty="0" smtClean="0"/>
              <a:t>Dadurch leben diese Menschen bestimmte Seiten ihrer selbst nicht, weil sie sie als nicht zu sich passend erleben. </a:t>
            </a:r>
          </a:p>
          <a:p>
            <a:r>
              <a:rPr lang="de-DE" dirty="0" smtClean="0"/>
              <a:t>Oder sie leben sie, bringen sie aber nicht in Verbindung mit dem eigenen Selbstbild, der eigenen Identität.</a:t>
            </a:r>
          </a:p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82799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 anchor="t">
            <a:normAutofit/>
          </a:bodyPr>
          <a:lstStyle/>
          <a:p>
            <a:endParaRPr lang="de-DE" sz="2400" dirty="0" smtClean="0"/>
          </a:p>
          <a:p>
            <a:r>
              <a:rPr lang="de-DE" sz="2400" dirty="0" smtClean="0"/>
              <a:t>Professionelle Individuation</a:t>
            </a:r>
            <a:br>
              <a:rPr lang="de-DE" sz="2400" dirty="0" smtClean="0"/>
            </a:br>
            <a:r>
              <a:rPr lang="de-DE" sz="2400" dirty="0" smtClean="0"/>
              <a:t>= Jemand werden, nicht etwas werden </a:t>
            </a:r>
            <a:br>
              <a:rPr lang="de-DE" sz="2400" dirty="0" smtClean="0"/>
            </a:b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Das Eigene finden in den Welten</a:t>
            </a:r>
            <a:br>
              <a:rPr lang="de-DE" sz="2400" dirty="0" smtClean="0"/>
            </a:br>
            <a:r>
              <a:rPr lang="de-DE" sz="2400" dirty="0" smtClean="0"/>
              <a:t> = Persönlichkeiten -keine Techniker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703282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Der Mensch, ein mythisches </a:t>
            </a:r>
            <a:br>
              <a:rPr lang="de-DE" smtClean="0"/>
            </a:br>
            <a:r>
              <a:rPr lang="de-DE" smtClean="0"/>
              <a:t>(seine Bestimmung suchendes) Wesen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 err="1" smtClean="0"/>
              <a:t>Daimon</a:t>
            </a:r>
            <a:r>
              <a:rPr lang="de-DE" dirty="0" smtClean="0"/>
              <a:t>- oder Genius-Konzept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 smtClean="0"/>
              <a:t>Wann ist meine Seele ganz dabei?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 smtClean="0"/>
              <a:t>Welcher Geist hat sich in mir verkörpert?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 smtClean="0"/>
              <a:t>Welches Thema wird durch mich lebendig?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 smtClean="0"/>
              <a:t>Spiegelung:</a:t>
            </a:r>
            <a:br>
              <a:rPr lang="de-DE" dirty="0" smtClean="0"/>
            </a:br>
            <a:r>
              <a:rPr lang="de-DE" dirty="0" smtClean="0"/>
              <a:t>Ich bin jemand, der steht für ........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6153339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Picture 5" descr="Südafrika 3 21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80" y="282359"/>
            <a:ext cx="6157044" cy="4617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27551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Picture 2" descr="D:\Eigene Dateien\Eigene Bilder\Beruf\Bilder Website\Zirku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2359"/>
            <a:ext cx="6159847" cy="4617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0944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220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Picture 2" descr="C:\Users\Praktikant\Downloads\DreiweltenModellDerPersönlichkeit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381" y="370833"/>
            <a:ext cx="5770151" cy="4617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015301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Picture 2" descr="C:\Users\Praktikant\Downloads\RollenbereicheDerPersönlichkeit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37" y="843558"/>
            <a:ext cx="6678039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886895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/>
        <p:txBody>
          <a:bodyPr anchor="t">
            <a:normAutofit/>
          </a:bodyPr>
          <a:lstStyle/>
          <a:p>
            <a:r>
              <a:rPr lang="de-DE" sz="2400" dirty="0" smtClean="0"/>
              <a:t>Beispiel:</a:t>
            </a:r>
          </a:p>
          <a:p>
            <a:r>
              <a:rPr lang="de-DE" sz="2400" dirty="0" smtClean="0"/>
              <a:t>Familienunternehmen verschiedene Bezüge:</a:t>
            </a:r>
            <a:br>
              <a:rPr lang="de-DE" sz="2400" dirty="0" smtClean="0"/>
            </a:br>
            <a:endParaRPr lang="de-DE" sz="2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400" dirty="0" smtClean="0"/>
              <a:t>Familie</a:t>
            </a:r>
            <a:endParaRPr lang="de-DE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400" dirty="0" smtClean="0"/>
              <a:t>Eigentümer</a:t>
            </a:r>
            <a:endParaRPr lang="de-DE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400" dirty="0" smtClean="0"/>
              <a:t>Geschäftsführer </a:t>
            </a:r>
            <a:endParaRPr lang="de-DE" sz="2400" dirty="0"/>
          </a:p>
          <a:p>
            <a:endParaRPr lang="de-DE" sz="2400" dirty="0"/>
          </a:p>
          <a:p>
            <a:r>
              <a:rPr lang="de-DE" sz="2400" dirty="0" err="1" smtClean="0"/>
              <a:t>Arist</a:t>
            </a:r>
            <a:r>
              <a:rPr lang="de-DE" sz="2400" dirty="0" smtClean="0"/>
              <a:t> von Schlippe DBVC-Kongress Potsdam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827299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 anchor="t">
            <a:noAutofit/>
          </a:bodyPr>
          <a:lstStyle/>
          <a:p>
            <a:r>
              <a:rPr lang="de-DE" sz="2400" dirty="0" smtClean="0"/>
              <a:t>Verschiedene Mentalitäten und Wirklichkeitsorientierungen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sz="2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400" dirty="0" smtClean="0"/>
              <a:t>Angestellter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400" dirty="0" smtClean="0"/>
              <a:t>Freiberufler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400" dirty="0" smtClean="0"/>
              <a:t>Unternehmer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400" dirty="0" smtClean="0"/>
              <a:t>Investor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509276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7" name="Picture 2" descr="C:\Users\Praktikant\Downloads\PerspektivenDerTheatermetapher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440" y="339502"/>
            <a:ext cx="4617784" cy="4617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68476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5122" name="Picture 2" descr="C:\Users\Praktikant\Downloads\IchDuMenschenInInterakti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523" y="243452"/>
            <a:ext cx="4198732" cy="239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Praktikant\Downloads\IchEsMenschenInInterak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624" y="2548534"/>
            <a:ext cx="4198732" cy="239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4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35902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Picture 2" descr="C:\Users\Praktikant\Downloads\IntegrierteBegegnung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37" y="771550"/>
            <a:ext cx="6678039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62615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308176" y="4527054"/>
            <a:ext cx="1828800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endParaRPr lang="de-DE">
              <a:latin typeface="AkkuratStd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1026" name="Picture 2" descr="C:\Users\Andre\Dropbox\ISB Drop\Neue FolienSet zu SysDVD1\Archive\IntensitätsverstärkerVerminder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01" y="756000"/>
            <a:ext cx="6552295" cy="374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19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360</Words>
  <Application>Microsoft Office PowerPoint</Application>
  <PresentationFormat>Bildschirmpräsentation (16:9)</PresentationFormat>
  <Paragraphs>222</Paragraphs>
  <Slides>17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4" baseType="lpstr">
      <vt:lpstr>Arial</vt:lpstr>
      <vt:lpstr>AkkuratStd</vt:lpstr>
      <vt:lpstr>Akkurat-Bold</vt:lpstr>
      <vt:lpstr>Akkurat-Light</vt:lpstr>
      <vt:lpstr>Calibri</vt:lpstr>
      <vt:lpstr>Wingdings</vt:lpstr>
      <vt:lpstr>Larissa</vt:lpstr>
      <vt:lpstr> Persönlichkeit  ISB-Konzepte kompakt Leitung: Dr. Bernd Schmid 20.-22.11.2008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Jungsche Typenlehre</vt:lpstr>
      <vt:lpstr>Fünf Antreiberdynamiken  (Taibi Kahler):</vt:lpstr>
      <vt:lpstr>Identitätsüberzeugungen Passamtsarbeit</vt:lpstr>
      <vt:lpstr>PowerPoint-Präsentation</vt:lpstr>
      <vt:lpstr>Der Mensch, ein mythisches  (seine Bestimmung suchendes) Wesen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Praktikant</dc:creator>
  <cp:lastModifiedBy>Andre</cp:lastModifiedBy>
  <cp:revision>117</cp:revision>
  <dcterms:created xsi:type="dcterms:W3CDTF">2013-08-19T11:12:10Z</dcterms:created>
  <dcterms:modified xsi:type="dcterms:W3CDTF">2014-02-10T15:02:11Z</dcterms:modified>
</cp:coreProperties>
</file>