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90" r:id="rId2"/>
    <p:sldId id="313" r:id="rId3"/>
    <p:sldId id="314" r:id="rId4"/>
    <p:sldId id="315" r:id="rId5"/>
    <p:sldId id="316" r:id="rId6"/>
    <p:sldId id="317" r:id="rId7"/>
    <p:sldId id="318" r:id="rId8"/>
    <p:sldId id="323" r:id="rId9"/>
    <p:sldId id="324" r:id="rId10"/>
    <p:sldId id="325" r:id="rId11"/>
    <p:sldId id="320" r:id="rId12"/>
    <p:sldId id="321" r:id="rId13"/>
    <p:sldId id="322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272" r:id="rId30"/>
  </p:sldIdLst>
  <p:sldSz cx="9144000" cy="5143500" type="screen16x9"/>
  <p:notesSz cx="6858000" cy="9144000"/>
  <p:embeddedFontLst>
    <p:embeddedFont>
      <p:font typeface="Calibri" pitchFamily="34" charset="0"/>
      <p:regular r:id="rId33"/>
      <p:bold r:id="rId34"/>
      <p:italic r:id="rId35"/>
      <p:boldItalic r:id="rId36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12133"/>
    <a:srgbClr val="797B7B"/>
    <a:srgbClr val="AF1428"/>
    <a:srgbClr val="E5838E"/>
    <a:srgbClr val="7FCEEF"/>
    <a:srgbClr val="575984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23" autoAdjust="0"/>
  </p:normalViewPr>
  <p:slideViewPr>
    <p:cSldViewPr showGuides="1">
      <p:cViewPr>
        <p:scale>
          <a:sx n="80" d="100"/>
          <a:sy n="80" d="100"/>
        </p:scale>
        <p:origin x="-594" y="-258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pPr/>
              <a:t>12.11.2017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pPr/>
              <a:t>12.11.2017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C5F0F6-E2B3-4EDA-B6FE-F92CD400F1D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86738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8708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708150"/>
            <a:ext cx="6841132" cy="324016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25786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611188" y="1708150"/>
            <a:ext cx="6840537" cy="32400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10896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452320" y="4731990"/>
            <a:ext cx="1691680" cy="216024"/>
          </a:xfrm>
        </p:spPr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43951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0" y="-20538"/>
            <a:ext cx="7452320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5441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"/>
          </p:nvPr>
        </p:nvSpPr>
        <p:spPr>
          <a:xfrm>
            <a:off x="611187" y="1131590"/>
            <a:ext cx="6840537" cy="3816648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kkuratStd" pitchFamily="34" charset="0"/>
              </a:defRPr>
            </a:lvl1pPr>
            <a:lvl2pPr marL="457200" indent="0">
              <a:buNone/>
              <a:defRPr sz="1800">
                <a:latin typeface="AkkuratStd" pitchFamily="34" charset="0"/>
              </a:defRPr>
            </a:lvl2pPr>
            <a:lvl3pPr marL="914400" indent="0">
              <a:buNone/>
              <a:defRPr sz="1800">
                <a:latin typeface="AkkuratStd" pitchFamily="34" charset="0"/>
              </a:defRPr>
            </a:lvl3pPr>
            <a:lvl4pPr marL="1371600" indent="0">
              <a:buNone/>
              <a:defRPr sz="1800">
                <a:latin typeface="AkkuratStd" pitchFamily="34" charset="0"/>
              </a:defRPr>
            </a:lvl4pPr>
            <a:lvl5pPr marL="1828800" indent="0">
              <a:buNone/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956502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3537787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46382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xmlns="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xmlns="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isb-w.e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1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701" r:id="rId4"/>
    <p:sldLayoutId id="2147483652" r:id="rId5"/>
    <p:sldLayoutId id="2147483653" r:id="rId6"/>
    <p:sldLayoutId id="2147483654" r:id="rId7"/>
    <p:sldLayoutId id="2147483665" r:id="rId8"/>
    <p:sldLayoutId id="2147483666" r:id="rId9"/>
    <p:sldLayoutId id="2147483702" r:id="rId10"/>
    <p:sldLayoutId id="214748370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isb-w.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Meta-Konzepte + Methoden</a:t>
            </a:r>
            <a:br>
              <a:rPr lang="de-DE" dirty="0"/>
            </a:br>
            <a:r>
              <a:rPr lang="de-DE" dirty="0" smtClean="0"/>
              <a:t> </a:t>
            </a:r>
            <a:r>
              <a:rPr lang="de-DE" sz="1800" dirty="0"/>
              <a:t>ISB-Konzepte </a:t>
            </a:r>
            <a:r>
              <a:rPr lang="de-DE" sz="1800" dirty="0" smtClean="0"/>
              <a:t>kompakt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Leitung: Dr. Bernd Schmid</a:t>
            </a:r>
            <a:br>
              <a:rPr lang="de-DE" sz="1800" dirty="0"/>
            </a:br>
            <a:r>
              <a:rPr lang="de-DE" sz="1800" dirty="0"/>
              <a:t>20.-22.11.2008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Schmid</a:t>
            </a:r>
          </a:p>
          <a:p>
            <a:r>
              <a:rPr lang="de-DE" dirty="0" smtClean="0"/>
              <a:t>Isb systemische </a:t>
            </a:r>
            <a:r>
              <a:rPr lang="de-DE" dirty="0"/>
              <a:t>P</a:t>
            </a:r>
            <a:r>
              <a:rPr lang="de-DE" dirty="0" smtClean="0"/>
              <a:t>rofessionalität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8586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4" name="Rectangle 46"/>
          <p:cNvSpPr>
            <a:spLocks noChangeArrowheads="1"/>
          </p:cNvSpPr>
          <p:nvPr/>
        </p:nvSpPr>
        <p:spPr bwMode="auto">
          <a:xfrm>
            <a:off x="0" y="1501807"/>
            <a:ext cx="9144000" cy="561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351" tIns="41782" rIns="80351" bIns="41782">
            <a:spAutoFit/>
          </a:bodyPr>
          <a:lstStyle/>
          <a:p>
            <a:pPr algn="just"/>
            <a:r>
              <a:rPr lang="de-DE" sz="1300">
                <a:cs typeface="Arial" charset="0"/>
              </a:rPr>
              <a:t> </a:t>
            </a:r>
            <a:endParaRPr lang="de-DE" sz="1100">
              <a:cs typeface="Arial" charset="0"/>
            </a:endParaRPr>
          </a:p>
          <a:p>
            <a:pPr eaLnBrk="0" hangingPunct="0"/>
            <a:endParaRPr lang="de-DE">
              <a:latin typeface="Times New Roman" pitchFamily="18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245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Kernprägnante Definitionen </a:t>
            </a:r>
            <a:br>
              <a:rPr lang="de-DE" dirty="0" smtClean="0"/>
            </a:br>
            <a:r>
              <a:rPr lang="de-DE" sz="1600" dirty="0" smtClean="0"/>
              <a:t>Beispiel als Topographische </a:t>
            </a:r>
            <a:r>
              <a:rPr lang="de-DE" sz="1600" dirty="0"/>
              <a:t>Darstellung </a:t>
            </a:r>
            <a:endParaRPr lang="de-DE" sz="1600" dirty="0" smtClean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8908" y="1131888"/>
            <a:ext cx="5725097" cy="3816350"/>
          </a:xfrm>
        </p:spPr>
      </p:pic>
      <p:sp>
        <p:nvSpPr>
          <p:cNvPr id="48" name="Textfeld 47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246584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Scheinwerfer-Metapher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Wissenschaftlich gesprochen:</a:t>
            </a:r>
          </a:p>
          <a:p>
            <a:endParaRPr lang="de-DE" dirty="0"/>
          </a:p>
          <a:p>
            <a:r>
              <a:rPr lang="de-DE" sz="2400" dirty="0"/>
              <a:t>dimensionale statt kategoriale Systeme </a:t>
            </a:r>
          </a:p>
          <a:p>
            <a:endParaRPr lang="de-DE" sz="2400" dirty="0"/>
          </a:p>
          <a:p>
            <a:r>
              <a:rPr lang="de-DE" sz="2400" dirty="0"/>
              <a:t>keine Systeme, sondern eher </a:t>
            </a:r>
            <a:r>
              <a:rPr lang="de-DE" sz="2400" dirty="0" smtClean="0"/>
              <a:t>Kataloge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1901575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11187" y="411510"/>
            <a:ext cx="6840537" cy="4536728"/>
          </a:xfrm>
        </p:spPr>
        <p:txBody>
          <a:bodyPr/>
          <a:lstStyle/>
          <a:p>
            <a:r>
              <a:rPr lang="de-DE" b="1" dirty="0" smtClean="0"/>
              <a:t>horizontale Fokussierung</a:t>
            </a:r>
          </a:p>
          <a:p>
            <a:r>
              <a:rPr lang="de-DE" dirty="0" smtClean="0"/>
              <a:t>Wirklichkeitsbetrachtungen innerhalb einer bestimmten Ebene oder Inszenierung lassen sich als horizontale Fokussierung bezeichnen.</a:t>
            </a:r>
          </a:p>
          <a:p>
            <a:r>
              <a:rPr lang="de-DE" dirty="0" smtClean="0"/>
              <a:t> </a:t>
            </a:r>
          </a:p>
          <a:p>
            <a:r>
              <a:rPr lang="de-DE" b="1" dirty="0" smtClean="0"/>
              <a:t>Vertikale Fokussierung </a:t>
            </a:r>
            <a:r>
              <a:rPr lang="de-DE" dirty="0" smtClean="0"/>
              <a:t>meint, Prinzipien oder Wesensverwandtschaften über verschiedenen Dinge hinweg zu betrachten, d.h. es wird versucht, Prinzipien oder Ähnlichkeiten über verschiedene Szenen hinweg zu erkennen 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4049430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Fragmentarischer Ansatz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400" dirty="0" smtClean="0"/>
              <a:t> Ein </a:t>
            </a:r>
            <a:r>
              <a:rPr lang="de-DE" sz="2400" dirty="0"/>
              <a:t>Fragment ist ein Teil, das für das Ganze steht.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de-DE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400" dirty="0"/>
              <a:t> Qualitativer </a:t>
            </a:r>
            <a:r>
              <a:rPr lang="de-DE" sz="2400" dirty="0" smtClean="0"/>
              <a:t>Transfer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924576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Hologramm-Prinzip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Aus </a:t>
            </a:r>
            <a:r>
              <a:rPr lang="de-DE" sz="2400" dirty="0"/>
              <a:t>jeder Betrachtungsperspektive kann die gesamte Information erschlossen werden.</a:t>
            </a:r>
          </a:p>
          <a:p>
            <a:endParaRPr lang="de-DE" sz="2400" dirty="0" smtClean="0"/>
          </a:p>
          <a:p>
            <a:r>
              <a:rPr lang="de-DE" sz="2400" dirty="0" smtClean="0"/>
              <a:t>Sie </a:t>
            </a:r>
            <a:r>
              <a:rPr lang="de-DE" sz="2400" dirty="0"/>
              <a:t>ordnet sich aber in unterschiedlicher Dichte, in Vorder- und Hintergründigkeit an</a:t>
            </a:r>
            <a:r>
              <a:rPr lang="de-DE" sz="2400" dirty="0" smtClean="0"/>
              <a:t>.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2957242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 Praktische Nützlichkeit </a:t>
            </a:r>
            <a:r>
              <a:rPr lang="de-DE" dirty="0" smtClean="0"/>
              <a:t>bei </a:t>
            </a:r>
            <a:r>
              <a:rPr lang="de-DE" dirty="0"/>
              <a:t>intellektueller Klarheit. </a:t>
            </a:r>
            <a:br>
              <a:rPr lang="de-DE" dirty="0"/>
            </a:b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Jedes </a:t>
            </a:r>
            <a:r>
              <a:rPr lang="de-DE" sz="2400" dirty="0"/>
              <a:t>Konzept hat </a:t>
            </a:r>
          </a:p>
          <a:p>
            <a:r>
              <a:rPr lang="de-DE" sz="2400" dirty="0" smtClean="0"/>
              <a:t>einen </a:t>
            </a:r>
            <a:r>
              <a:rPr lang="de-DE" sz="2400" dirty="0"/>
              <a:t>Gültigkeitsbereich, </a:t>
            </a:r>
          </a:p>
          <a:p>
            <a:r>
              <a:rPr lang="de-DE" sz="2400" dirty="0" smtClean="0"/>
              <a:t>einen </a:t>
            </a:r>
            <a:r>
              <a:rPr lang="de-DE" sz="2400" dirty="0"/>
              <a:t>Randbereich und </a:t>
            </a:r>
          </a:p>
          <a:p>
            <a:r>
              <a:rPr lang="de-DE" sz="2400" dirty="0" smtClean="0"/>
              <a:t>einen </a:t>
            </a:r>
            <a:r>
              <a:rPr lang="de-DE" sz="2400" dirty="0" err="1"/>
              <a:t>Unsinnsbereich</a:t>
            </a:r>
            <a:r>
              <a:rPr lang="de-DE" sz="2400" dirty="0"/>
              <a:t>	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121190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Situative Evaluation: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Evidenz </a:t>
            </a:r>
            <a:r>
              <a:rPr lang="de-DE" dirty="0"/>
              <a:t>im Kontakt (Harald Lesch)</a:t>
            </a:r>
          </a:p>
          <a:p>
            <a:endParaRPr lang="de-DE" dirty="0"/>
          </a:p>
          <a:p>
            <a:r>
              <a:rPr lang="de-DE" sz="2400" dirty="0"/>
              <a:t>Wer wirklich fragt, </a:t>
            </a:r>
          </a:p>
          <a:p>
            <a:r>
              <a:rPr lang="de-DE" sz="2400" dirty="0"/>
              <a:t>respektiert Antworten und </a:t>
            </a:r>
          </a:p>
          <a:p>
            <a:r>
              <a:rPr lang="de-DE" sz="2400" dirty="0"/>
              <a:t>lernt aus ihnen.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254318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Einfachheit </a:t>
            </a:r>
            <a:r>
              <a:rPr lang="de-DE" sz="2400" dirty="0"/>
              <a:t>+ Übersichtlichkeit der Modelle </a:t>
            </a:r>
            <a:br>
              <a:rPr lang="de-DE" sz="2400" dirty="0"/>
            </a:br>
            <a:endParaRPr lang="de-DE" sz="2400" dirty="0" smtClean="0"/>
          </a:p>
          <a:p>
            <a:r>
              <a:rPr lang="de-DE" sz="2400" dirty="0" smtClean="0"/>
              <a:t>bei </a:t>
            </a:r>
            <a:r>
              <a:rPr lang="de-DE" sz="2400" dirty="0"/>
              <a:t>Offenheit für die ganze </a:t>
            </a:r>
            <a:r>
              <a:rPr lang="de-DE" sz="2400" dirty="0" smtClean="0"/>
              <a:t>Komplexität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3230848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Bausatzprinzip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die </a:t>
            </a:r>
            <a:r>
              <a:rPr lang="de-DE" sz="2400" dirty="0"/>
              <a:t>Modelle sollten untereinander ankoppelbar sein, </a:t>
            </a:r>
            <a:r>
              <a:rPr lang="de-DE" sz="2400" dirty="0" smtClean="0"/>
              <a:t>allerdings </a:t>
            </a:r>
            <a:r>
              <a:rPr lang="de-DE" sz="2400" dirty="0"/>
              <a:t>nur nach Bedarf.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31096605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4536728"/>
          </a:xfrm>
        </p:spPr>
        <p:txBody>
          <a:bodyPr/>
          <a:lstStyle/>
          <a:p>
            <a:r>
              <a:rPr lang="de-DE" dirty="0"/>
              <a:t>Komplementarität und </a:t>
            </a:r>
            <a:br>
              <a:rPr lang="de-DE" dirty="0"/>
            </a:br>
            <a:r>
              <a:rPr lang="de-DE" dirty="0" smtClean="0"/>
              <a:t>Integration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2156401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619672" y="699542"/>
            <a:ext cx="5121936" cy="409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2885725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4536728"/>
          </a:xfrm>
        </p:spPr>
        <p:txBody>
          <a:bodyPr/>
          <a:lstStyle/>
          <a:p>
            <a:r>
              <a:rPr lang="de-DE" dirty="0"/>
              <a:t>Modellökonomie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21564018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Lernen anhand dieser Modelle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Neben </a:t>
            </a:r>
            <a:r>
              <a:rPr lang="de-DE" sz="2400" b="1" dirty="0"/>
              <a:t>bewusst erklärendem Lehren </a:t>
            </a:r>
            <a:r>
              <a:rPr lang="de-DE" sz="2400" dirty="0"/>
              <a:t>der schematischen Oberfläche, geht es auch um </a:t>
            </a:r>
            <a:r>
              <a:rPr lang="de-DE" sz="2400" b="1" dirty="0"/>
              <a:t>unbewusst-intuitives Begreifen </a:t>
            </a:r>
            <a:r>
              <a:rPr lang="de-DE" sz="2400" dirty="0"/>
              <a:t>der Dimensionen und der damit adressierten Tiefenstruktur der Wirklichkeit.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31729752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Förderung </a:t>
            </a:r>
            <a:r>
              <a:rPr lang="de-DE" sz="2400" dirty="0"/>
              <a:t>des </a:t>
            </a:r>
          </a:p>
          <a:p>
            <a:r>
              <a:rPr lang="de-DE" sz="2400" dirty="0" smtClean="0"/>
              <a:t>unbewusstes </a:t>
            </a:r>
            <a:r>
              <a:rPr lang="de-DE" sz="2400" dirty="0"/>
              <a:t>Denkens </a:t>
            </a:r>
          </a:p>
          <a:p>
            <a:r>
              <a:rPr lang="de-DE" sz="2400" dirty="0" smtClean="0"/>
              <a:t>in </a:t>
            </a:r>
            <a:r>
              <a:rPr lang="de-DE" sz="2400" dirty="0"/>
              <a:t>diesen </a:t>
            </a:r>
            <a:r>
              <a:rPr lang="de-DE" sz="2400" dirty="0" smtClean="0"/>
              <a:t>Modellen</a:t>
            </a:r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22639065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Perspektivenwachheit </a:t>
            </a:r>
            <a:br>
              <a:rPr lang="de-DE" dirty="0"/>
            </a:br>
            <a:r>
              <a:rPr lang="de-DE" dirty="0"/>
              <a:t>(Scheinwerfermetapher</a:t>
            </a:r>
            <a:r>
              <a:rPr lang="de-DE" dirty="0" smtClean="0"/>
              <a:t>):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 smtClean="0"/>
              <a:t>Welche </a:t>
            </a:r>
            <a:r>
              <a:rPr lang="de-DE" sz="2400" dirty="0"/>
              <a:t>Scheinwerfer sind gerade an</a:t>
            </a:r>
            <a:r>
              <a:rPr lang="de-DE" sz="2400" dirty="0" smtClean="0"/>
              <a:t>?</a:t>
            </a:r>
            <a:endParaRPr lang="de-DE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/>
              <a:t>Was für ein Licht werfen diese</a:t>
            </a:r>
            <a:r>
              <a:rPr lang="de-DE" sz="2400" dirty="0" smtClean="0"/>
              <a:t>?</a:t>
            </a:r>
            <a:endParaRPr lang="de-DE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/>
              <a:t>Welche kann ich ausschalten</a:t>
            </a:r>
            <a:r>
              <a:rPr lang="de-DE" sz="2400" dirty="0" smtClean="0"/>
              <a:t>?</a:t>
            </a:r>
            <a:endParaRPr lang="de-DE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/>
              <a:t>Welche sollten hinzukommen</a:t>
            </a:r>
            <a:r>
              <a:rPr lang="de-DE" sz="2400" dirty="0" smtClean="0"/>
              <a:t>?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11671328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Forschendes Vorgehen: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Modelle </a:t>
            </a:r>
            <a:r>
              <a:rPr lang="de-DE" sz="2400" dirty="0"/>
              <a:t>sind </a:t>
            </a:r>
            <a:r>
              <a:rPr lang="de-DE" sz="2400" b="1" dirty="0"/>
              <a:t>keine Antworten</a:t>
            </a:r>
            <a:r>
              <a:rPr lang="de-DE" sz="2400" dirty="0"/>
              <a:t>, </a:t>
            </a:r>
            <a:endParaRPr lang="de-DE" sz="2400" dirty="0" smtClean="0"/>
          </a:p>
          <a:p>
            <a:r>
              <a:rPr lang="de-DE" sz="2400" dirty="0" smtClean="0"/>
              <a:t>sondern </a:t>
            </a:r>
            <a:r>
              <a:rPr lang="de-DE" sz="2400" b="1" dirty="0"/>
              <a:t>organisieren Fragestellungen</a:t>
            </a:r>
            <a:r>
              <a:rPr lang="de-DE" sz="2400" dirty="0" smtClean="0"/>
              <a:t>.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38016518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r>
              <a:rPr lang="de-DE" sz="2400" dirty="0" smtClean="0"/>
              <a:t>Die </a:t>
            </a:r>
            <a:r>
              <a:rPr lang="de-DE" sz="2400" dirty="0"/>
              <a:t>wichtigen Dinge sind nicht verborgen ,sondern der Beobachter muss sich verändern, um sie  sehen zu können. </a:t>
            </a:r>
          </a:p>
          <a:p>
            <a:endParaRPr lang="de-DE" sz="2400" dirty="0"/>
          </a:p>
          <a:p>
            <a:r>
              <a:rPr lang="de-DE" sz="2400" dirty="0" smtClean="0"/>
              <a:t>So </a:t>
            </a:r>
            <a:r>
              <a:rPr lang="de-DE" sz="2400" dirty="0"/>
              <a:t>gesehen lässt sich Verborgenes nicht dadurch erkennen, dass man bohrt, sondern in dem man bezüglich der  Wahrnehmungs- und </a:t>
            </a:r>
            <a:r>
              <a:rPr lang="de-DE" sz="2400" dirty="0" err="1"/>
              <a:t>Verstehensmöglichkeiten</a:t>
            </a:r>
            <a:r>
              <a:rPr lang="de-DE" sz="2400" dirty="0"/>
              <a:t> dazulernt.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38016518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Pragmatische Unterscheidungen von</a:t>
            </a:r>
            <a:br>
              <a:rPr lang="de-DE" dirty="0"/>
            </a:br>
            <a:r>
              <a:rPr lang="de-DE" dirty="0"/>
              <a:t>Wirklichkeiten 1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Unter </a:t>
            </a:r>
            <a:r>
              <a:rPr lang="de-DE" b="1" dirty="0"/>
              <a:t>Konsistenz</a:t>
            </a:r>
            <a:r>
              <a:rPr lang="de-DE" dirty="0"/>
              <a:t> wird nach der inneren Stimmigkeit von Wirklichkeitsbildern gefragt.</a:t>
            </a:r>
          </a:p>
          <a:p>
            <a:endParaRPr lang="de-DE" dirty="0"/>
          </a:p>
          <a:p>
            <a:r>
              <a:rPr lang="de-DE" dirty="0"/>
              <a:t>Unter </a:t>
            </a:r>
            <a:r>
              <a:rPr lang="de-DE" b="1" dirty="0"/>
              <a:t>Stabilität</a:t>
            </a:r>
            <a:r>
              <a:rPr lang="de-DE" dirty="0"/>
              <a:t> wird verstanden, wie stabil ein Wirklichkeitsbild gegenüber dem </a:t>
            </a:r>
            <a:r>
              <a:rPr lang="de-DE" dirty="0" err="1"/>
              <a:t>Einfluß</a:t>
            </a:r>
            <a:r>
              <a:rPr lang="de-DE" dirty="0"/>
              <a:t> konkurrierender Wirklichkeitsbilder ist.</a:t>
            </a:r>
          </a:p>
          <a:p>
            <a:endParaRPr lang="de-DE" dirty="0"/>
          </a:p>
          <a:p>
            <a:r>
              <a:rPr lang="de-DE" dirty="0"/>
              <a:t>Mit </a:t>
            </a:r>
            <a:r>
              <a:rPr lang="de-DE" b="1" dirty="0"/>
              <a:t>Konstanz</a:t>
            </a:r>
            <a:r>
              <a:rPr lang="de-DE" dirty="0"/>
              <a:t> ist die zeitliche Stabilität von Wirklichkeitsbildern gemeint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38016518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Pragmatische Unterscheidungen von</a:t>
            </a:r>
            <a:br>
              <a:rPr lang="de-DE" dirty="0"/>
            </a:br>
            <a:r>
              <a:rPr lang="de-DE" dirty="0"/>
              <a:t>Wirklichkeiten </a:t>
            </a:r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Unter </a:t>
            </a:r>
            <a:r>
              <a:rPr lang="de-DE" b="1" dirty="0"/>
              <a:t>Inhalt</a:t>
            </a:r>
            <a:r>
              <a:rPr lang="de-DE" dirty="0"/>
              <a:t> wird der Bezug zwischen dem Bild und dem Objekt, welches es repräsentiert, verstanden. </a:t>
            </a:r>
          </a:p>
          <a:p>
            <a:endParaRPr lang="de-DE" dirty="0"/>
          </a:p>
          <a:p>
            <a:r>
              <a:rPr lang="de-DE" b="1" dirty="0"/>
              <a:t>Gehalt</a:t>
            </a:r>
            <a:r>
              <a:rPr lang="de-DE" dirty="0"/>
              <a:t> meint die sinnstiftende Qualität eines Bildes.</a:t>
            </a:r>
          </a:p>
          <a:p>
            <a:endParaRPr lang="de-DE" dirty="0"/>
          </a:p>
          <a:p>
            <a:r>
              <a:rPr lang="de-DE" b="1" dirty="0"/>
              <a:t>Belegbarkeit</a:t>
            </a:r>
            <a:r>
              <a:rPr lang="de-DE" dirty="0"/>
              <a:t> fragt nach akzeptierten Formen von Gültigkeitsnachweisen (z.B. experimentelle Belege</a:t>
            </a:r>
            <a:r>
              <a:rPr lang="de-DE" dirty="0" smtClean="0"/>
              <a:t>).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11333012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Pragmatische Unterscheidungen von</a:t>
            </a:r>
            <a:br>
              <a:rPr lang="de-DE" dirty="0"/>
            </a:br>
            <a:r>
              <a:rPr lang="de-DE" dirty="0"/>
              <a:t>Wirklichkeiten </a:t>
            </a:r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Die Kategorie der </a:t>
            </a:r>
            <a:r>
              <a:rPr lang="de-DE" b="1" dirty="0"/>
              <a:t>Bewegkraft </a:t>
            </a:r>
            <a:r>
              <a:rPr lang="de-DE" dirty="0"/>
              <a:t>fokussiert, inwiefern das Bild erlebnismäßige oder handlungsmäßige Bewegung auslöst.</a:t>
            </a:r>
          </a:p>
          <a:p>
            <a:endParaRPr lang="de-DE" dirty="0"/>
          </a:p>
          <a:p>
            <a:r>
              <a:rPr lang="de-DE" b="1" dirty="0"/>
              <a:t>Bei Entstehung</a:t>
            </a:r>
            <a:r>
              <a:rPr lang="de-DE" dirty="0"/>
              <a:t> interessiert die Entstehungsgeschichte eines Bildes.</a:t>
            </a:r>
          </a:p>
          <a:p>
            <a:endParaRPr lang="de-DE" dirty="0"/>
          </a:p>
          <a:p>
            <a:r>
              <a:rPr lang="de-DE" b="1" dirty="0"/>
              <a:t>Bei Konsequenz</a:t>
            </a:r>
            <a:r>
              <a:rPr lang="de-DE" dirty="0"/>
              <a:t> kommen die Folgen, die mit Wirklichkeitsbildern verknüpft sind, in den Blick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11333012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490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11187" y="411510"/>
            <a:ext cx="6840537" cy="45367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400" dirty="0"/>
              <a:t>Wissenschaft </a:t>
            </a:r>
          </a:p>
          <a:p>
            <a:pPr>
              <a:lnSpc>
                <a:spcPct val="150000"/>
              </a:lnSpc>
            </a:pPr>
            <a:r>
              <a:rPr lang="de-DE" sz="2400" dirty="0"/>
              <a:t>ist ein systematisiertes Verfahren</a:t>
            </a:r>
            <a:r>
              <a:rPr lang="de-DE" sz="2400" dirty="0" smtClean="0"/>
              <a:t>,</a:t>
            </a:r>
            <a:endParaRPr lang="de-DE" sz="2400" dirty="0"/>
          </a:p>
          <a:p>
            <a:pPr>
              <a:lnSpc>
                <a:spcPct val="150000"/>
              </a:lnSpc>
            </a:pPr>
            <a:r>
              <a:rPr lang="de-DE" sz="2400" dirty="0"/>
              <a:t>um Erfahrungen zu gewinnen und </a:t>
            </a:r>
          </a:p>
          <a:p>
            <a:pPr>
              <a:lnSpc>
                <a:spcPct val="150000"/>
              </a:lnSpc>
            </a:pPr>
            <a:r>
              <a:rPr lang="de-DE" sz="2400" dirty="0"/>
              <a:t>um Erfahrungen auszuwerten</a:t>
            </a:r>
            <a:r>
              <a:rPr lang="de-DE" sz="2400" dirty="0" smtClean="0"/>
              <a:t>.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1592108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Modelle und Methoden sind </a:t>
            </a:r>
            <a:r>
              <a:rPr lang="de-DE" dirty="0" smtClean="0"/>
              <a:t>Werkzeuge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Was </a:t>
            </a:r>
            <a:r>
              <a:rPr lang="de-DE" dirty="0"/>
              <a:t>leistet das Werkzeug?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Ist </a:t>
            </a:r>
            <a:r>
              <a:rPr lang="de-DE" dirty="0"/>
              <a:t>es flexibel und doch </a:t>
            </a:r>
            <a:r>
              <a:rPr lang="de-DE" dirty="0" smtClean="0"/>
              <a:t>spezifisch verwendbar</a:t>
            </a:r>
            <a:r>
              <a:rPr lang="de-DE" dirty="0"/>
              <a:t>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Wie </a:t>
            </a:r>
            <a:r>
              <a:rPr lang="de-DE" dirty="0"/>
              <a:t>gut ist es mit anderen </a:t>
            </a:r>
            <a:r>
              <a:rPr lang="de-DE" dirty="0" smtClean="0"/>
              <a:t>Werkzeugen und </a:t>
            </a:r>
            <a:r>
              <a:rPr lang="de-DE" dirty="0"/>
              <a:t>Entwicklungen kombinierbar?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Welche </a:t>
            </a:r>
            <a:r>
              <a:rPr lang="de-DE" dirty="0"/>
              <a:t>weiteren Ressourcen </a:t>
            </a:r>
            <a:r>
              <a:rPr lang="de-DE" dirty="0" smtClean="0"/>
              <a:t>verbraucht sein </a:t>
            </a:r>
            <a:r>
              <a:rPr lang="de-DE" dirty="0"/>
              <a:t>Einsatz?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Braucht </a:t>
            </a:r>
            <a:r>
              <a:rPr lang="de-DE" dirty="0"/>
              <a:t>man dauerhaft Spezialisten oder ist </a:t>
            </a:r>
            <a:r>
              <a:rPr lang="de-DE" dirty="0" smtClean="0"/>
              <a:t>es integrierbar?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1740964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11187" y="411510"/>
            <a:ext cx="6840537" cy="4536728"/>
          </a:xfrm>
        </p:spPr>
        <p:txBody>
          <a:bodyPr>
            <a:normAutofit/>
          </a:bodyPr>
          <a:lstStyle/>
          <a:p>
            <a:r>
              <a:rPr lang="de-DE" sz="2400" dirty="0"/>
              <a:t>Erklärungs- (Frage-) Wert der Konzepte auf Ebene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/>
              <a:t> Individueller Organisation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/>
              <a:t> Teamorganisation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/>
              <a:t> Organisation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400" dirty="0"/>
              <a:t> Gesellschaft</a:t>
            </a:r>
          </a:p>
          <a:p>
            <a:r>
              <a:rPr lang="de-DE" sz="2400" dirty="0"/>
              <a:t>Beispiel: Integrität + </a:t>
            </a:r>
            <a:r>
              <a:rPr lang="de-DE" sz="2400" dirty="0" smtClean="0"/>
              <a:t>Integration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620654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11187" y="411510"/>
            <a:ext cx="6840537" cy="4536728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 Konzepte als exemplarische Denkinstrumente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 Methoden als exemplarische Vorgehensweisen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 Konflikt Moses + Aron (Gottsuche und </a:t>
            </a:r>
            <a:r>
              <a:rPr lang="de-DE" dirty="0" smtClean="0"/>
              <a:t>Götzendienst / </a:t>
            </a:r>
            <a:r>
              <a:rPr lang="de-DE" dirty="0"/>
              <a:t>Kreativität und Gewohnheit)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 Prinzip Kochrezept (50% Essenherstellen </a:t>
            </a:r>
            <a:br>
              <a:rPr lang="de-DE" dirty="0"/>
            </a:br>
            <a:r>
              <a:rPr lang="de-DE" dirty="0" smtClean="0"/>
              <a:t>50</a:t>
            </a:r>
            <a:r>
              <a:rPr lang="de-DE" dirty="0"/>
              <a:t>% </a:t>
            </a:r>
            <a:r>
              <a:rPr lang="de-DE" dirty="0" err="1"/>
              <a:t>Logiken</a:t>
            </a:r>
            <a:r>
              <a:rPr lang="de-DE" dirty="0"/>
              <a:t> verstehen für eigene Rezepte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2062370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11187" y="411510"/>
            <a:ext cx="6840537" cy="4536728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 Duales Prinzip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 Deduktives Lernen - Induktives Lernen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 Erfahren, Probieren und Hinterfragen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  (supervisionsorientiertes Lernen, Aktionsforschung)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 Kollegiales Lernen, Programmqualität, bei   </a:t>
            </a:r>
            <a:r>
              <a:rPr lang="de-DE" dirty="0" err="1"/>
              <a:t>verschienen</a:t>
            </a:r>
            <a:r>
              <a:rPr lang="de-DE" dirty="0"/>
              <a:t> Persönlichkeiten, für verschiedene </a:t>
            </a:r>
            <a:r>
              <a:rPr lang="de-DE" dirty="0" smtClean="0"/>
              <a:t>Lernstile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1841572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2534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Randscharfe und kernprägnante </a:t>
            </a:r>
            <a:br>
              <a:rPr lang="de-DE" dirty="0" smtClean="0"/>
            </a:br>
            <a:r>
              <a:rPr lang="de-DE" dirty="0" smtClean="0"/>
              <a:t>Begriffe nach George Steiner</a:t>
            </a:r>
          </a:p>
        </p:txBody>
      </p:sp>
      <p:sp>
        <p:nvSpPr>
          <p:cNvPr id="22535" name="Textplatzhalt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>
                <a:solidFill>
                  <a:srgbClr val="912133"/>
                </a:solidFill>
              </a:rPr>
              <a:t>Randscharfe Begriffe </a:t>
            </a:r>
          </a:p>
          <a:p>
            <a:pPr lvl="1"/>
            <a:r>
              <a:rPr lang="de-DE" sz="1800" dirty="0" smtClean="0"/>
              <a:t>sind solche, die sich definitorisch genau von angrenzenden Begriffen abgrenzen lassen. </a:t>
            </a:r>
          </a:p>
          <a:p>
            <a:pPr lvl="1"/>
            <a:endParaRPr lang="de-DE" sz="1800" dirty="0" smtClean="0"/>
          </a:p>
          <a:p>
            <a:r>
              <a:rPr lang="de-DE" sz="2000" dirty="0" smtClean="0">
                <a:solidFill>
                  <a:srgbClr val="912133"/>
                </a:solidFill>
              </a:rPr>
              <a:t>Kernprägnante Begriffe </a:t>
            </a:r>
          </a:p>
          <a:p>
            <a:pPr lvl="1"/>
            <a:r>
              <a:rPr lang="de-DE" sz="1800" dirty="0" smtClean="0"/>
              <a:t>sind solche, die an den Rändern unscharf werden, jedoch vom Kern oder Wesen des Begriffs her bei allen ein gemeinsames und seelisch vielschichtiges Verständnis auslösen.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3594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355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Randscharfe Definition </a:t>
            </a:r>
            <a:br>
              <a:rPr lang="de-DE" dirty="0" smtClean="0"/>
            </a:br>
            <a:r>
              <a:rPr lang="de-DE" sz="1600" dirty="0"/>
              <a:t>Beispiel als Topographische Darstellung </a:t>
            </a:r>
            <a:endParaRPr lang="de-DE" sz="1600" dirty="0" smtClean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5808" y="1131888"/>
            <a:ext cx="4771296" cy="3816350"/>
          </a:xfrm>
        </p:spPr>
      </p:pic>
      <p:sp>
        <p:nvSpPr>
          <p:cNvPr id="20" name="Textfeld 1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4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xmlns="" val="82132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997</Words>
  <Application>Microsoft Office PowerPoint</Application>
  <PresentationFormat>Bildschirmpräsentation (16:9)</PresentationFormat>
  <Paragraphs>477</Paragraphs>
  <Slides>29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7" baseType="lpstr">
      <vt:lpstr>Arial</vt:lpstr>
      <vt:lpstr>AkkuratStd</vt:lpstr>
      <vt:lpstr>Wingdings</vt:lpstr>
      <vt:lpstr>Calibri</vt:lpstr>
      <vt:lpstr>Times New Roman</vt:lpstr>
      <vt:lpstr>Akkurat-Bold</vt:lpstr>
      <vt:lpstr>Akkurat-Light</vt:lpstr>
      <vt:lpstr>Larissa</vt:lpstr>
      <vt:lpstr> Meta-Konzepte + Methoden  ISB-Konzepte kompakt Leitung: Dr. Bernd Schmid 20.-22.11.2008</vt:lpstr>
      <vt:lpstr>Folie 2</vt:lpstr>
      <vt:lpstr>Folie 3</vt:lpstr>
      <vt:lpstr>Modelle und Methoden sind Werkzeuge</vt:lpstr>
      <vt:lpstr>Folie 5</vt:lpstr>
      <vt:lpstr>Folie 6</vt:lpstr>
      <vt:lpstr>Folie 7</vt:lpstr>
      <vt:lpstr>Randscharfe und kernprägnante  Begriffe nach George Steiner</vt:lpstr>
      <vt:lpstr>Randscharfe Definition  Beispiel als Topographische Darstellung </vt:lpstr>
      <vt:lpstr>Kernprägnante Definitionen  Beispiel als Topographische Darstellung </vt:lpstr>
      <vt:lpstr>Scheinwerfer-Metapher</vt:lpstr>
      <vt:lpstr>Folie 12</vt:lpstr>
      <vt:lpstr>Fragmentarischer Ansatz</vt:lpstr>
      <vt:lpstr>Hologramm-Prinzip</vt:lpstr>
      <vt:lpstr> Praktische Nützlichkeit bei intellektueller Klarheit.  </vt:lpstr>
      <vt:lpstr>Situative Evaluation: </vt:lpstr>
      <vt:lpstr>Folie 17</vt:lpstr>
      <vt:lpstr>Bausatzprinzip</vt:lpstr>
      <vt:lpstr>Komplementarität und  Integration</vt:lpstr>
      <vt:lpstr>Modellökonomie</vt:lpstr>
      <vt:lpstr>Lernen anhand dieser Modelle</vt:lpstr>
      <vt:lpstr>Folie 22</vt:lpstr>
      <vt:lpstr>Perspektivenwachheit  (Scheinwerfermetapher):</vt:lpstr>
      <vt:lpstr>Forschendes Vorgehen:</vt:lpstr>
      <vt:lpstr>Folie 25</vt:lpstr>
      <vt:lpstr>Pragmatische Unterscheidungen von Wirklichkeiten 1</vt:lpstr>
      <vt:lpstr>Pragmatische Unterscheidungen von Wirklichkeiten 2</vt:lpstr>
      <vt:lpstr>Pragmatische Unterscheidungen von Wirklichkeiten 3</vt:lpstr>
      <vt:lpstr>Folie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Lisa</cp:lastModifiedBy>
  <cp:revision>133</cp:revision>
  <dcterms:created xsi:type="dcterms:W3CDTF">2013-08-19T11:12:10Z</dcterms:created>
  <dcterms:modified xsi:type="dcterms:W3CDTF">2017-11-12T11:19:36Z</dcterms:modified>
</cp:coreProperties>
</file>