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17" r:id="rId2"/>
    <p:sldId id="812" r:id="rId3"/>
    <p:sldId id="710" r:id="rId4"/>
    <p:sldId id="711" r:id="rId5"/>
    <p:sldId id="780" r:id="rId6"/>
    <p:sldId id="782" r:id="rId7"/>
    <p:sldId id="800" r:id="rId8"/>
    <p:sldId id="815" r:id="rId9"/>
    <p:sldId id="786" r:id="rId10"/>
    <p:sldId id="817" r:id="rId11"/>
    <p:sldId id="781" r:id="rId12"/>
    <p:sldId id="818" r:id="rId13"/>
    <p:sldId id="819" r:id="rId14"/>
    <p:sldId id="792" r:id="rId15"/>
    <p:sldId id="809" r:id="rId16"/>
    <p:sldId id="810" r:id="rId17"/>
    <p:sldId id="804" r:id="rId18"/>
    <p:sldId id="805" r:id="rId19"/>
    <p:sldId id="806" r:id="rId20"/>
    <p:sldId id="807" r:id="rId21"/>
    <p:sldId id="797" r:id="rId22"/>
    <p:sldId id="304" r:id="rId2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Trebuchet MS" panose="020B0603020202020204" pitchFamily="34" charset="0"/>
      <p:regular r:id="rId30"/>
      <p:bold r:id="rId31"/>
      <p:italic r:id="rId32"/>
      <p:boldItalic r:id="rId33"/>
    </p:embeddedFont>
    <p:embeddedFont>
      <p:font typeface="ＭＳ Ｐゴシック" panose="020B0600070205080204" pitchFamily="34" charset="-128"/>
      <p:regular r:id="rId34"/>
    </p:embeddedFont>
  </p:embeddedFontLst>
  <p:defaultTextStyle>
    <a:defPPr>
      <a:defRPr lang="de-DE"/>
    </a:defPPr>
    <a:lvl1pPr marL="0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5762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1522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67279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3040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78797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34559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0316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46075" algn="l" defTabSz="911522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12133"/>
    <a:srgbClr val="AF1428"/>
    <a:srgbClr val="FFFFFF"/>
    <a:srgbClr val="797B7B"/>
    <a:srgbClr val="E5838E"/>
    <a:srgbClr val="7FCEEF"/>
    <a:srgbClr val="575984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8883" autoAdjust="0"/>
    <p:restoredTop sz="98918" autoAdjust="0"/>
  </p:normalViewPr>
  <p:slideViewPr>
    <p:cSldViewPr showGuides="1">
      <p:cViewPr>
        <p:scale>
          <a:sx n="81" d="100"/>
          <a:sy n="81" d="100"/>
        </p:scale>
        <p:origin x="-1680" y="-1110"/>
      </p:cViewPr>
      <p:guideLst>
        <p:guide orient="horz" pos="1076"/>
        <p:guide orient="horz" pos="3117"/>
        <p:guide pos="4694"/>
        <p:guide pos="385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10" d="100"/>
        <a:sy n="210" d="100"/>
      </p:scale>
      <p:origin x="0" y="6096"/>
    </p:cViewPr>
  </p:sorterViewPr>
  <p:notesViewPr>
    <p:cSldViewPr showGuides="1"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33" Type="http://schemas.openxmlformats.org/officeDocument/2006/relationships/font" Target="fonts/font8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7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font" Target="fonts/font5.fntdata"/><Relationship Id="rId35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4.xml"/><Relationship Id="rId1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3C9F8-ADB8-4658-9EDE-C61BA6C42B4E}" type="datetimeFigureOut">
              <a:rPr lang="de-DE" smtClean="0"/>
              <a:t>08.09.2017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3C4C8F-D8BB-4CA0-B1E0-86DE9254B6F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196348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FA96-EF6B-4F01-8D50-B2DA5259DF25}" type="datetimeFigureOut">
              <a:rPr lang="de-DE" smtClean="0"/>
              <a:t>08.09.2017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AC6064-614A-4250-B67E-27F5A6F14CE3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733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762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1522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67279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3040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78797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34559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0316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46075" algn="l" defTabSz="911522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E09CE2-35F5-3E49-92A4-529A7252EB76}" type="slidenum">
              <a:rPr lang="de-DE"/>
              <a:pPr>
                <a:defRPr/>
              </a:pPr>
              <a:t>3</a:t>
            </a:fld>
            <a:endParaRPr lang="de-DE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de-DE" smtClean="0"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AE09CE2-35F5-3E49-92A4-529A7252EB76}" type="slidenum">
              <a:rPr lang="de-DE"/>
              <a:pPr>
                <a:defRPr/>
              </a:pPr>
              <a:t>4</a:t>
            </a:fld>
            <a:endParaRPr lang="de-DE"/>
          </a:p>
        </p:txBody>
      </p:sp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de-DE" smtClean="0"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hyperlink" Target="http://de.creativecommons.org/was-ist-cc/" TargetMode="External"/><Relationship Id="rId4" Type="http://schemas.openxmlformats.org/officeDocument/2006/relationships/hyperlink" Target="http://ww.isb-w.eu/" TargetMode="Externa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ild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24542" y="-20538"/>
            <a:ext cx="7776864" cy="5362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11758" y="411163"/>
            <a:ext cx="4104258" cy="3024683"/>
          </a:xfrm>
          <a:noFill/>
        </p:spPr>
        <p:txBody>
          <a:bodyPr anchor="ctr"/>
          <a:lstStyle>
            <a:lvl1pPr algn="l">
              <a:defRPr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3"/>
          </p:nvPr>
        </p:nvSpPr>
        <p:spPr>
          <a:xfrm>
            <a:off x="612328" y="3435350"/>
            <a:ext cx="4103688" cy="1081088"/>
          </a:xfrm>
        </p:spPr>
        <p:txBody>
          <a:bodyPr anchor="t">
            <a:noAutofit/>
          </a:bodyPr>
          <a:lstStyle>
            <a:lvl1pPr marL="0" indent="0">
              <a:buNone/>
              <a:defRPr sz="1800"/>
            </a:lvl1pPr>
            <a:lvl2pPr marL="455762" indent="0">
              <a:buNone/>
              <a:defRPr sz="1800"/>
            </a:lvl2pPr>
            <a:lvl3pPr marL="911522" indent="0">
              <a:buNone/>
              <a:defRPr sz="1800"/>
            </a:lvl3pPr>
            <a:lvl4pPr marL="1367279" indent="0">
              <a:buNone/>
              <a:defRPr sz="1800"/>
            </a:lvl4pPr>
            <a:lvl5pPr marL="1823040" indent="0">
              <a:buNone/>
              <a:defRPr sz="1800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pic>
        <p:nvPicPr>
          <p:cNvPr id="5" name="Bild 4" descr="Unbenannt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73" y="89272"/>
            <a:ext cx="2024127" cy="75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870890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11205" y="411510"/>
            <a:ext cx="6840537" cy="1296640"/>
          </a:xfrm>
          <a:prstGeom prst="rect">
            <a:avLst/>
          </a:prstGeom>
        </p:spPr>
        <p:txBody>
          <a:bodyPr lIns="91146" tIns="45577" rIns="91146" bIns="45577"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5301239" y="4937761"/>
            <a:ext cx="2133600" cy="205755"/>
          </a:xfrm>
          <a:prstGeom prst="rect">
            <a:avLst/>
          </a:prstGeom>
        </p:spPr>
        <p:txBody>
          <a:bodyPr lIns="91146" tIns="45577" rIns="91146" bIns="45577"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>
          <a:xfrm>
            <a:off x="539552" y="4940920"/>
            <a:ext cx="4752528" cy="208930"/>
          </a:xfrm>
          <a:prstGeom prst="rect">
            <a:avLst/>
          </a:prstGeom>
        </p:spPr>
        <p:txBody>
          <a:bodyPr lIns="91146" tIns="45577" rIns="91146" bIns="45577"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>
          <a:xfrm>
            <a:off x="7452321" y="4731990"/>
            <a:ext cx="1691680" cy="216024"/>
          </a:xfrm>
          <a:prstGeom prst="rect">
            <a:avLst/>
          </a:prstGeom>
        </p:spPr>
        <p:txBody>
          <a:bodyPr lIns="91146" tIns="45577" rIns="91146" bIns="45577"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5"/>
          <p:cNvSpPr>
            <a:spLocks noGrp="1"/>
          </p:cNvSpPr>
          <p:nvPr>
            <p:ph type="body" sz="quarter" idx="14"/>
          </p:nvPr>
        </p:nvSpPr>
        <p:spPr>
          <a:xfrm>
            <a:off x="7452321" y="1708150"/>
            <a:ext cx="1691680" cy="3023840"/>
          </a:xfrm>
          <a:prstGeom prst="rect">
            <a:avLst/>
          </a:prstGeom>
        </p:spPr>
        <p:txBody>
          <a:bodyPr lIns="71351" tIns="35673" rIns="71351" bIns="35673" numCol="1" anchor="t">
            <a:noAutofit/>
          </a:bodyPr>
          <a:lstStyle>
            <a:lvl1pPr marL="0" indent="0" algn="l">
              <a:buNone/>
              <a:defRPr sz="1600" b="0">
                <a:solidFill>
                  <a:srgbClr val="575984"/>
                </a:solidFill>
                <a:latin typeface="AkkuratStd" pitchFamily="34" charset="0"/>
              </a:defRPr>
            </a:lvl1pPr>
            <a:lvl2pPr marL="356751" indent="0">
              <a:buNone/>
              <a:defRPr sz="1400" b="1"/>
            </a:lvl2pPr>
            <a:lvl3pPr marL="713499" indent="0">
              <a:buNone/>
              <a:defRPr sz="1400" b="1"/>
            </a:lvl3pPr>
            <a:lvl4pPr marL="1070249" indent="0">
              <a:buNone/>
              <a:defRPr sz="1400" b="1"/>
            </a:lvl4pPr>
            <a:lvl5pPr marL="1427002" indent="0">
              <a:buNone/>
              <a:defRPr sz="1400" b="1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5"/>
          </p:nvPr>
        </p:nvSpPr>
        <p:spPr>
          <a:xfrm>
            <a:off x="611205" y="1708150"/>
            <a:ext cx="6840537" cy="3240088"/>
          </a:xfrm>
          <a:prstGeom prst="rect">
            <a:avLst/>
          </a:prstGeom>
        </p:spPr>
        <p:txBody>
          <a:bodyPr lIns="91146" tIns="45577" rIns="91146" bIns="45577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8344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60758" y="1347416"/>
            <a:ext cx="6598990" cy="1106955"/>
          </a:xfrm>
          <a:prstGeom prst="rect">
            <a:avLst/>
          </a:prstGeo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13"/>
          </p:nvPr>
        </p:nvSpPr>
        <p:spPr>
          <a:xfrm>
            <a:off x="1367595" y="1739214"/>
            <a:ext cx="6592154" cy="3252746"/>
          </a:xfrm>
          <a:prstGeom prst="rect">
            <a:avLst/>
          </a:prstGeom>
        </p:spPr>
        <p:txBody>
          <a:bodyPr/>
          <a:lstStyle>
            <a:lvl1pPr marL="0" indent="0" algn="just">
              <a:buNone/>
              <a:defRPr sz="1900">
                <a:latin typeface="Akkurat-Light"/>
              </a:defRPr>
            </a:lvl1pPr>
            <a:lvl2pPr marL="356769" indent="0" algn="just">
              <a:buNone/>
              <a:defRPr sz="1600">
                <a:latin typeface="Akkurat-Light"/>
              </a:defRPr>
            </a:lvl2pPr>
            <a:lvl3pPr marL="713537" indent="0" algn="just">
              <a:buNone/>
              <a:defRPr sz="1400">
                <a:latin typeface="Akkurat-Light"/>
              </a:defRPr>
            </a:lvl3pPr>
            <a:lvl4pPr marL="1070305" indent="0" algn="just">
              <a:buNone/>
              <a:defRPr sz="1300">
                <a:latin typeface="Akkurat-Light"/>
              </a:defRPr>
            </a:lvl4pPr>
            <a:lvl5pPr marL="1427076" indent="0" algn="just">
              <a:buNone/>
              <a:defRPr sz="1300">
                <a:latin typeface="Akkurat-Light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Fußzeilenplatzhalt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Seite </a:t>
            </a:r>
            <a:fld id="{BFB7A3F0-C307-4F64-87E9-DEC32E8CE313}" type="slidenum">
              <a:rPr lang="de-DE" sz="1100"/>
              <a:pPr>
                <a:defRPr/>
              </a:pPr>
              <a:t>‹Nr.›</a:t>
            </a:fld>
            <a:endParaRPr lang="de-DE" sz="900"/>
          </a:p>
        </p:txBody>
      </p:sp>
    </p:spTree>
    <p:extLst>
      <p:ext uri="{BB962C8B-B14F-4D97-AF65-F5344CB8AC3E}">
        <p14:creationId xmlns:p14="http://schemas.microsoft.com/office/powerpoint/2010/main" val="2447595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11205" y="411510"/>
            <a:ext cx="6840537" cy="1296640"/>
          </a:xfrm>
          <a:prstGeom prst="rect">
            <a:avLst/>
          </a:prstGeom>
        </p:spPr>
        <p:txBody>
          <a:bodyPr lIns="91146" tIns="45577" rIns="91146" bIns="45577"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5301239" y="4937761"/>
            <a:ext cx="2133600" cy="205755"/>
          </a:xfrm>
          <a:prstGeom prst="rect">
            <a:avLst/>
          </a:prstGeom>
        </p:spPr>
        <p:txBody>
          <a:bodyPr lIns="91146" tIns="45577" rIns="91146" bIns="45577"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5"/>
          <p:cNvSpPr>
            <a:spLocks noGrp="1"/>
          </p:cNvSpPr>
          <p:nvPr>
            <p:ph type="body" sz="quarter" idx="14"/>
          </p:nvPr>
        </p:nvSpPr>
        <p:spPr>
          <a:xfrm>
            <a:off x="7452321" y="1708150"/>
            <a:ext cx="1691680" cy="3023840"/>
          </a:xfrm>
          <a:prstGeom prst="rect">
            <a:avLst/>
          </a:prstGeom>
        </p:spPr>
        <p:txBody>
          <a:bodyPr lIns="71351" tIns="35673" rIns="71351" bIns="35673" numCol="1" anchor="t">
            <a:noAutofit/>
          </a:bodyPr>
          <a:lstStyle>
            <a:lvl1pPr marL="0" indent="0" algn="l">
              <a:buNone/>
              <a:defRPr sz="1600" b="0">
                <a:solidFill>
                  <a:srgbClr val="575984"/>
                </a:solidFill>
                <a:latin typeface="AkkuratStd" pitchFamily="34" charset="0"/>
              </a:defRPr>
            </a:lvl1pPr>
            <a:lvl2pPr marL="356751" indent="0">
              <a:buNone/>
              <a:defRPr sz="1400" b="1"/>
            </a:lvl2pPr>
            <a:lvl3pPr marL="713499" indent="0">
              <a:buNone/>
              <a:defRPr sz="1400" b="1"/>
            </a:lvl3pPr>
            <a:lvl4pPr marL="1070249" indent="0">
              <a:buNone/>
              <a:defRPr sz="1400" b="1"/>
            </a:lvl4pPr>
            <a:lvl5pPr marL="1427002" indent="0">
              <a:buNone/>
              <a:defRPr sz="1400" b="1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5"/>
          </p:nvPr>
        </p:nvSpPr>
        <p:spPr>
          <a:xfrm>
            <a:off x="611205" y="1708150"/>
            <a:ext cx="6840537" cy="3240088"/>
          </a:xfrm>
          <a:prstGeom prst="rect">
            <a:avLst/>
          </a:prstGeom>
        </p:spPr>
        <p:txBody>
          <a:bodyPr lIns="91146" tIns="45577" rIns="91146" bIns="45577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88174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611205" y="411510"/>
            <a:ext cx="6840537" cy="1296640"/>
          </a:xfrm>
          <a:prstGeom prst="rect">
            <a:avLst/>
          </a:prstGeom>
        </p:spPr>
        <p:txBody>
          <a:bodyPr lIns="91146" tIns="45577" rIns="91146" bIns="45577"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0" name="Datumsplatzhalter 9"/>
          <p:cNvSpPr>
            <a:spLocks noGrp="1"/>
          </p:cNvSpPr>
          <p:nvPr>
            <p:ph type="dt" sz="half" idx="10"/>
          </p:nvPr>
        </p:nvSpPr>
        <p:spPr>
          <a:xfrm>
            <a:off x="5301239" y="4937761"/>
            <a:ext cx="2133600" cy="205755"/>
          </a:xfrm>
          <a:prstGeom prst="rect">
            <a:avLst/>
          </a:prstGeom>
        </p:spPr>
        <p:txBody>
          <a:bodyPr lIns="91146" tIns="45577" rIns="91146" bIns="45577"/>
          <a:lstStyle/>
          <a:p>
            <a:endParaRPr lang="de-DE" dirty="0"/>
          </a:p>
        </p:txBody>
      </p:sp>
      <p:sp>
        <p:nvSpPr>
          <p:cNvPr id="11" name="Fußzeilenplatzhalt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5"/>
          <p:cNvSpPr>
            <a:spLocks noGrp="1"/>
          </p:cNvSpPr>
          <p:nvPr>
            <p:ph type="body" sz="quarter" idx="14"/>
          </p:nvPr>
        </p:nvSpPr>
        <p:spPr>
          <a:xfrm>
            <a:off x="7452321" y="1708150"/>
            <a:ext cx="1691680" cy="3023840"/>
          </a:xfrm>
          <a:prstGeom prst="rect">
            <a:avLst/>
          </a:prstGeom>
        </p:spPr>
        <p:txBody>
          <a:bodyPr lIns="71351" tIns="35673" rIns="71351" bIns="35673" numCol="1" anchor="t">
            <a:noAutofit/>
          </a:bodyPr>
          <a:lstStyle>
            <a:lvl1pPr marL="0" indent="0" algn="l">
              <a:buNone/>
              <a:defRPr sz="1600" b="0">
                <a:solidFill>
                  <a:srgbClr val="575984"/>
                </a:solidFill>
                <a:latin typeface="AkkuratStd" pitchFamily="34" charset="0"/>
              </a:defRPr>
            </a:lvl1pPr>
            <a:lvl2pPr marL="356751" indent="0">
              <a:buNone/>
              <a:defRPr sz="1400" b="1"/>
            </a:lvl2pPr>
            <a:lvl3pPr marL="713499" indent="0">
              <a:buNone/>
              <a:defRPr sz="1400" b="1"/>
            </a:lvl3pPr>
            <a:lvl4pPr marL="1070249" indent="0">
              <a:buNone/>
              <a:defRPr sz="1400" b="1"/>
            </a:lvl4pPr>
            <a:lvl5pPr marL="1427002" indent="0">
              <a:buNone/>
              <a:defRPr sz="1400" b="1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quarter" idx="15"/>
          </p:nvPr>
        </p:nvSpPr>
        <p:spPr>
          <a:xfrm>
            <a:off x="611205" y="1708150"/>
            <a:ext cx="6840537" cy="3240088"/>
          </a:xfrm>
          <a:prstGeom prst="rect">
            <a:avLst/>
          </a:prstGeom>
        </p:spPr>
        <p:txBody>
          <a:bodyPr lIns="91146" tIns="45577" rIns="91146" bIns="45577"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78232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- -</a:t>
            </a:r>
          </a:p>
        </p:txBody>
      </p:sp>
    </p:spTree>
    <p:extLst>
      <p:ext uri="{BB962C8B-B14F-4D97-AF65-F5344CB8AC3E}">
        <p14:creationId xmlns:p14="http://schemas.microsoft.com/office/powerpoint/2010/main" val="3540169310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itel 11"/>
          <p:cNvSpPr>
            <a:spLocks noGrp="1"/>
          </p:cNvSpPr>
          <p:nvPr>
            <p:ph type="title"/>
          </p:nvPr>
        </p:nvSpPr>
        <p:spPr>
          <a:xfrm>
            <a:off x="611205" y="1708150"/>
            <a:ext cx="6840537" cy="3240088"/>
          </a:xfrm>
          <a:noFill/>
        </p:spPr>
        <p:txBody>
          <a:bodyPr anchor="ctr"/>
          <a:lstStyle>
            <a:lvl1pPr algn="ctr">
              <a:defRPr sz="3200">
                <a:solidFill>
                  <a:schemeClr val="tx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 noChangeAspect="1"/>
          </p:cNvSpPr>
          <p:nvPr>
            <p:ph type="subTitle" idx="1"/>
          </p:nvPr>
        </p:nvSpPr>
        <p:spPr>
          <a:xfrm>
            <a:off x="1259633" y="396099"/>
            <a:ext cx="4168080" cy="1312067"/>
          </a:xfrm>
          <a:solidFill>
            <a:srgbClr val="912133"/>
          </a:solidFill>
        </p:spPr>
        <p:txBody>
          <a:bodyPr anchor="b">
            <a:normAutofit/>
          </a:bodyPr>
          <a:lstStyle>
            <a:lvl1pPr marL="0" indent="0" algn="l">
              <a:buNone/>
              <a:defRPr sz="1200">
                <a:solidFill>
                  <a:schemeClr val="bg1"/>
                </a:solidFill>
                <a:latin typeface="AkkuratStd" pitchFamily="34" charset="0"/>
              </a:defRPr>
            </a:lvl1pPr>
            <a:lvl2pPr marL="4557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1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7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30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8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455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03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60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 smtClean="0"/>
              <a:t>Formatvorlage des Untertitelmasters durch Klicken bearbeiten</a:t>
            </a:r>
            <a:endParaRPr lang="de-DE" dirty="0"/>
          </a:p>
        </p:txBody>
      </p:sp>
      <p:sp>
        <p:nvSpPr>
          <p:cNvPr id="8" name="Foliennummernplatzhalter 5"/>
          <p:cNvSpPr txBox="1">
            <a:spLocks/>
          </p:cNvSpPr>
          <p:nvPr userDrawn="1"/>
        </p:nvSpPr>
        <p:spPr>
          <a:xfrm>
            <a:off x="5427712" y="399634"/>
            <a:ext cx="1304528" cy="1308515"/>
          </a:xfrm>
          <a:prstGeom prst="rect">
            <a:avLst/>
          </a:prstGeom>
          <a:solidFill>
            <a:srgbClr val="797B7B"/>
          </a:solidFill>
        </p:spPr>
        <p:txBody>
          <a:bodyPr vert="horz" lIns="91151" tIns="45578" rIns="91151" bIns="45578" rtlCol="0" anchor="b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kkuratStd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>
                <a:latin typeface="AkkuratStd" pitchFamily="34" charset="0"/>
              </a:rPr>
              <a:t>www.isb-w.eu</a:t>
            </a:r>
            <a:endParaRPr lang="de-DE" dirty="0">
              <a:latin typeface="AkkuratStd" pitchFamily="34" charset="0"/>
            </a:endParaRPr>
          </a:p>
        </p:txBody>
      </p:sp>
      <p:sp>
        <p:nvSpPr>
          <p:cNvPr id="9" name="Bildplatzhalter 8"/>
          <p:cNvSpPr>
            <a:spLocks noGrp="1" noChangeAspect="1"/>
          </p:cNvSpPr>
          <p:nvPr>
            <p:ph type="pic" sz="quarter" idx="13"/>
          </p:nvPr>
        </p:nvSpPr>
        <p:spPr>
          <a:xfrm>
            <a:off x="0" y="396084"/>
            <a:ext cx="1312066" cy="131206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0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7452321" y="4731990"/>
            <a:ext cx="1691680" cy="216024"/>
          </a:xfrm>
        </p:spPr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5138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20538"/>
            <a:ext cx="7452320" cy="516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81129" y="1708150"/>
            <a:ext cx="6870613" cy="3239864"/>
          </a:xfrm>
          <a:prstGeom prst="rect">
            <a:avLst/>
          </a:prstGeom>
          <a:solidFill>
            <a:srgbClr val="797B7B">
              <a:alpha val="50000"/>
            </a:srgbClr>
          </a:solidFill>
        </p:spPr>
        <p:txBody>
          <a:bodyPr anchor="ctr"/>
          <a:lstStyle>
            <a:lvl1pPr algn="ctr">
              <a:defRPr sz="240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1" name="Bild 4" descr="Unbenannt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73" y="89272"/>
            <a:ext cx="2024127" cy="75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4419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umsplatzhalter 7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1" name="Inhaltsplatzhalter 2"/>
          <p:cNvSpPr>
            <a:spLocks noGrp="1"/>
          </p:cNvSpPr>
          <p:nvPr>
            <p:ph sz="half" idx="1"/>
          </p:nvPr>
        </p:nvSpPr>
        <p:spPr>
          <a:xfrm>
            <a:off x="611204" y="1131591"/>
            <a:ext cx="6840537" cy="3816648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latin typeface="AkkuratStd" pitchFamily="34" charset="0"/>
              </a:defRPr>
            </a:lvl1pPr>
            <a:lvl2pPr marL="455762" indent="0">
              <a:buNone/>
              <a:defRPr sz="1800">
                <a:latin typeface="AkkuratStd" pitchFamily="34" charset="0"/>
              </a:defRPr>
            </a:lvl2pPr>
            <a:lvl3pPr marL="911522" indent="0">
              <a:buNone/>
              <a:defRPr sz="1800">
                <a:latin typeface="AkkuratStd" pitchFamily="34" charset="0"/>
              </a:defRPr>
            </a:lvl3pPr>
            <a:lvl4pPr marL="1367279" indent="0">
              <a:buNone/>
              <a:defRPr sz="1800">
                <a:latin typeface="AkkuratStd" pitchFamily="34" charset="0"/>
              </a:defRPr>
            </a:lvl4pPr>
            <a:lvl5pPr marL="1823040" indent="0">
              <a:buNone/>
              <a:defRPr sz="1800">
                <a:latin typeface="AkkuratStd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058736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93579" y="1708150"/>
            <a:ext cx="3384000" cy="3240088"/>
          </a:xfrm>
        </p:spPr>
        <p:txBody>
          <a:bodyPr anchor="ctr">
            <a:normAutofit/>
          </a:bodyPr>
          <a:lstStyle>
            <a:lvl1pPr>
              <a:defRPr sz="1800">
                <a:latin typeface="AkkuratStd" pitchFamily="34" charset="0"/>
              </a:defRPr>
            </a:lvl1pPr>
            <a:lvl2pPr>
              <a:defRPr sz="1800">
                <a:latin typeface="AkkuratStd" pitchFamily="34" charset="0"/>
              </a:defRPr>
            </a:lvl2pPr>
            <a:lvl3pPr>
              <a:defRPr sz="1800">
                <a:latin typeface="AkkuratStd" pitchFamily="34" charset="0"/>
              </a:defRPr>
            </a:lvl3pPr>
            <a:lvl4pPr>
              <a:defRPr sz="1800">
                <a:latin typeface="AkkuratStd" pitchFamily="34" charset="0"/>
              </a:defRPr>
            </a:lvl4pPr>
            <a:lvl5pPr>
              <a:defRPr sz="1800">
                <a:latin typeface="AkkuratStd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039125" y="1708150"/>
            <a:ext cx="3384000" cy="3240088"/>
          </a:xfrm>
        </p:spPr>
        <p:txBody>
          <a:bodyPr anchor="ctr">
            <a:normAutofit/>
          </a:bodyPr>
          <a:lstStyle>
            <a:lvl1pPr>
              <a:defRPr sz="1800">
                <a:latin typeface="AkkuratStd" pitchFamily="34" charset="0"/>
              </a:defRPr>
            </a:lvl1pPr>
            <a:lvl2pPr>
              <a:defRPr sz="1800">
                <a:latin typeface="AkkuratStd" pitchFamily="34" charset="0"/>
              </a:defRPr>
            </a:lvl2pPr>
            <a:lvl3pPr>
              <a:defRPr sz="1800">
                <a:latin typeface="AkkuratStd" pitchFamily="34" charset="0"/>
              </a:defRPr>
            </a:lvl3pPr>
            <a:lvl4pPr>
              <a:defRPr sz="1800">
                <a:latin typeface="AkkuratStd" pitchFamily="34" charset="0"/>
              </a:defRPr>
            </a:lvl4pPr>
            <a:lvl5pPr>
              <a:defRPr sz="1800">
                <a:latin typeface="AkkuratStd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65028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2699792" y="1708150"/>
            <a:ext cx="4751933" cy="3240088"/>
          </a:xfrm>
        </p:spPr>
        <p:txBody>
          <a:bodyPr/>
          <a:lstStyle>
            <a:lvl1pPr>
              <a:defRPr sz="1800">
                <a:latin typeface="AkkuratStd" pitchFamily="34" charset="0"/>
              </a:defRPr>
            </a:lvl1pPr>
            <a:lvl2pPr>
              <a:defRPr sz="1800">
                <a:latin typeface="AkkuratStd" pitchFamily="34" charset="0"/>
              </a:defRPr>
            </a:lvl2pPr>
            <a:lvl3pPr>
              <a:defRPr sz="1800">
                <a:latin typeface="AkkuratStd" pitchFamily="34" charset="0"/>
              </a:defRPr>
            </a:lvl3pPr>
            <a:lvl4pPr>
              <a:defRPr sz="1800">
                <a:latin typeface="AkkuratStd" pitchFamily="34" charset="0"/>
              </a:defRPr>
            </a:lvl4pPr>
            <a:lvl5pPr>
              <a:defRPr sz="1800">
                <a:latin typeface="AkkuratStd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5" name="Textplatzhalter 5"/>
          <p:cNvSpPr>
            <a:spLocks noGrp="1"/>
          </p:cNvSpPr>
          <p:nvPr>
            <p:ph type="body" sz="quarter" idx="17"/>
          </p:nvPr>
        </p:nvSpPr>
        <p:spPr>
          <a:xfrm>
            <a:off x="611189" y="1708150"/>
            <a:ext cx="2088604" cy="3240088"/>
          </a:xfrm>
          <a:prstGeom prst="rect">
            <a:avLst/>
          </a:prstGeom>
        </p:spPr>
        <p:txBody>
          <a:bodyPr lIns="71354" tIns="35675" rIns="71354" bIns="35675" numCol="1" anchor="t">
            <a:noAutofit/>
          </a:bodyPr>
          <a:lstStyle>
            <a:lvl1pPr marL="0" indent="0" algn="l">
              <a:buNone/>
              <a:defRPr sz="1800" b="0">
                <a:solidFill>
                  <a:schemeClr val="tx1"/>
                </a:solidFill>
                <a:latin typeface="AkkuratStd" pitchFamily="34" charset="0"/>
              </a:defRPr>
            </a:lvl1pPr>
            <a:lvl2pPr marL="356769" indent="0">
              <a:buNone/>
              <a:defRPr sz="1400" b="1"/>
            </a:lvl2pPr>
            <a:lvl3pPr marL="713537" indent="0">
              <a:buNone/>
              <a:defRPr sz="1400" b="1"/>
            </a:lvl3pPr>
            <a:lvl4pPr marL="1070305" indent="0">
              <a:buNone/>
              <a:defRPr sz="1400" b="1"/>
            </a:lvl4pPr>
            <a:lvl5pPr marL="1427076" indent="0">
              <a:buNone/>
              <a:defRPr sz="1400" b="1"/>
            </a:lvl5pPr>
          </a:lstStyle>
          <a:p>
            <a:pPr lvl="0"/>
            <a:r>
              <a:rPr lang="de-DE" dirty="0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5377879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3825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Letzte Seit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7173"/>
          <a:stretch/>
        </p:blipFill>
        <p:spPr bwMode="auto">
          <a:xfrm>
            <a:off x="-36512" y="0"/>
            <a:ext cx="728006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ild 4" descr="Unbenannt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20663"/>
            <a:ext cx="3029601" cy="112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hteck 11"/>
          <p:cNvSpPr/>
          <p:nvPr userDrawn="1"/>
        </p:nvSpPr>
        <p:spPr>
          <a:xfrm>
            <a:off x="611188" y="411510"/>
            <a:ext cx="5761012" cy="4536728"/>
          </a:xfrm>
          <a:prstGeom prst="rect">
            <a:avLst/>
          </a:prstGeom>
        </p:spPr>
        <p:txBody>
          <a:bodyPr lIns="71354" tIns="35675" rIns="71354" bIns="35675" anchor="b">
            <a:noAutofit/>
          </a:bodyPr>
          <a:lstStyle/>
          <a:p>
            <a:r>
              <a:rPr lang="de-DE" sz="1800" kern="120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Alle Inhalte der Präsentation sind frei verfügbar und können (auch kommerziell) weiterverwendet</a:t>
            </a:r>
            <a:r>
              <a:rPr lang="de-DE" sz="1800" kern="1200" baseline="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 werden.</a:t>
            </a:r>
          </a:p>
          <a:p>
            <a:endParaRPr lang="de-DE" sz="1800" kern="1200" baseline="0" dirty="0" smtClean="0">
              <a:solidFill>
                <a:schemeClr val="tx1"/>
              </a:solidFill>
              <a:effectLst/>
              <a:latin typeface="AkkuratStd" pitchFamily="34" charset="0"/>
              <a:ea typeface="+mn-ea"/>
              <a:cs typeface="+mn-cs"/>
            </a:endParaRPr>
          </a:p>
          <a:p>
            <a:r>
              <a:rPr lang="de-DE" sz="1800" kern="1200" baseline="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Als Gegenleistung wird vereinbart, die Folien wie folgt zu kennzeichnen:</a:t>
            </a:r>
          </a:p>
          <a:p>
            <a:endParaRPr lang="de-DE" sz="1800" kern="1200" baseline="0" dirty="0" smtClean="0">
              <a:solidFill>
                <a:schemeClr val="tx1"/>
              </a:solidFill>
              <a:effectLst/>
              <a:latin typeface="AkkuratStd" pitchFamily="34" charset="0"/>
              <a:ea typeface="+mn-ea"/>
              <a:cs typeface="+mn-cs"/>
            </a:endParaRPr>
          </a:p>
          <a:p>
            <a:pPr marL="0" marR="0" indent="0" algn="l" defTabSz="911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800" i="1" kern="120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CC-</a:t>
            </a:r>
            <a:r>
              <a:rPr lang="de-DE" sz="1800" i="1" kern="1200" dirty="0" err="1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by</a:t>
            </a:r>
            <a:r>
              <a:rPr lang="de-DE" sz="1800" i="1" kern="120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-Lizenz, Autor: Bernd Schmid</a:t>
            </a:r>
            <a:r>
              <a:rPr lang="de-DE" sz="1800" i="1" kern="1200" baseline="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 </a:t>
            </a:r>
            <a:r>
              <a:rPr lang="de-DE" sz="1800" i="1" kern="120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für </a:t>
            </a:r>
            <a:r>
              <a:rPr lang="de-DE" sz="1800" i="1" u="sng" kern="120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  <a:hlinkClick r:id="rId4" tooltip="pb21.de - Web 2.0 in der politischen Bildung - ein &#10;Gemeinschaftsprojekt der bpb und des DGB Bildungswerks"/>
              </a:rPr>
              <a:t>isb-w.eu</a:t>
            </a:r>
            <a:r>
              <a:rPr lang="de-DE" sz="1800" i="1" kern="120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</a:rPr>
              <a:t>.</a:t>
            </a:r>
            <a:endParaRPr lang="de-DE" sz="1400" dirty="0" smtClean="0">
              <a:latin typeface="AkkuratStd" pitchFamily="34" charset="0"/>
            </a:endParaRP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400" dirty="0" smtClean="0">
              <a:latin typeface="AkkuratStd" pitchFamily="34" charset="0"/>
            </a:endParaRP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400" dirty="0" smtClean="0">
              <a:latin typeface="AkkuratStd" pitchFamily="34" charset="0"/>
            </a:endParaRP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400" dirty="0" smtClean="0">
              <a:latin typeface="AkkuratStd" pitchFamily="34" charset="0"/>
            </a:endParaRP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400" dirty="0" smtClean="0">
              <a:latin typeface="AkkuratStd" pitchFamily="34" charset="0"/>
            </a:endParaRP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dirty="0" smtClean="0">
                <a:latin typeface="AkkuratStd" pitchFamily="34" charset="0"/>
              </a:rPr>
              <a:t>Mehr</a:t>
            </a:r>
            <a:r>
              <a:rPr lang="de-DE" sz="1400" baseline="0" dirty="0" smtClean="0">
                <a:latin typeface="AkkuratStd" pitchFamily="34" charset="0"/>
              </a:rPr>
              <a:t> Informationen zur genannten </a:t>
            </a:r>
            <a:r>
              <a:rPr lang="de-DE" sz="1400" baseline="0" dirty="0" err="1" smtClean="0">
                <a:latin typeface="AkkuratStd" pitchFamily="34" charset="0"/>
              </a:rPr>
              <a:t>CreativeCommons</a:t>
            </a:r>
            <a:r>
              <a:rPr lang="de-DE" sz="1400" baseline="0" dirty="0" smtClean="0">
                <a:latin typeface="AkkuratStd" pitchFamily="34" charset="0"/>
              </a:rPr>
              <a:t> Lizenz gibt es unter: </a:t>
            </a:r>
            <a:r>
              <a:rPr lang="de-DE" sz="1400" u="sng" kern="1200" dirty="0" smtClean="0">
                <a:solidFill>
                  <a:schemeClr val="tx1"/>
                </a:solidFill>
                <a:effectLst/>
                <a:latin typeface="AkkuratStd" pitchFamily="34" charset="0"/>
                <a:ea typeface="+mn-ea"/>
                <a:cs typeface="+mn-cs"/>
                <a:hlinkClick r:id="rId5" tooltip="Wie können Sie unsere Inhalte &#10;weiterverwenden?"/>
              </a:rPr>
              <a:t>http://de.creativecommons.org/was-ist-cc/</a:t>
            </a:r>
            <a:endParaRPr lang="de-DE" sz="1400" baseline="0" dirty="0" smtClean="0">
              <a:latin typeface="AkkuratStd" pitchFamily="34" charset="0"/>
            </a:endParaRPr>
          </a:p>
        </p:txBody>
      </p:sp>
      <p:pic>
        <p:nvPicPr>
          <p:cNvPr id="19" name="Bild 1" descr="by-1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70" y="4114302"/>
            <a:ext cx="736447" cy="25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feld 1"/>
          <p:cNvSpPr txBox="1"/>
          <p:nvPr userDrawn="1"/>
        </p:nvSpPr>
        <p:spPr>
          <a:xfrm>
            <a:off x="6732240" y="3329190"/>
            <a:ext cx="2454822" cy="1618824"/>
          </a:xfrm>
          <a:prstGeom prst="rect">
            <a:avLst/>
          </a:prstGeom>
          <a:noFill/>
        </p:spPr>
        <p:txBody>
          <a:bodyPr wrap="square" lIns="91151" tIns="45578" rIns="91151" bIns="45578" rtlCol="0" anchor="b">
            <a:spAutoFit/>
          </a:bodyPr>
          <a:lstStyle/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Bold"/>
              </a:rPr>
              <a:t>isb</a:t>
            </a: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 GmbH 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Schlosshof 1</a:t>
            </a:r>
            <a:endParaRPr lang="de-DE" sz="1600" baseline="0" dirty="0" smtClean="0">
              <a:solidFill>
                <a:srgbClr val="912133"/>
              </a:solidFill>
              <a:latin typeface="Akkurat-Light"/>
            </a:endParaRP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69168 Wiesloch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Fon: +49 (0)6222 81880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info@isb-w.eu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www.isb-w.eu</a:t>
            </a:r>
          </a:p>
        </p:txBody>
      </p:sp>
    </p:spTree>
    <p:extLst>
      <p:ext uri="{BB962C8B-B14F-4D97-AF65-F5344CB8AC3E}">
        <p14:creationId xmlns:p14="http://schemas.microsoft.com/office/powerpoint/2010/main" val="1464507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Letzte Seite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 1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7173"/>
          <a:stretch/>
        </p:blipFill>
        <p:spPr bwMode="auto">
          <a:xfrm>
            <a:off x="-36512" y="0"/>
            <a:ext cx="7280069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Bild 4" descr="Unbenannt-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68144" y="220663"/>
            <a:ext cx="3029601" cy="1128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Rechteck 11"/>
          <p:cNvSpPr/>
          <p:nvPr userDrawn="1"/>
        </p:nvSpPr>
        <p:spPr>
          <a:xfrm>
            <a:off x="611561" y="1131889"/>
            <a:ext cx="6144761" cy="3816350"/>
          </a:xfrm>
          <a:prstGeom prst="rect">
            <a:avLst/>
          </a:prstGeom>
        </p:spPr>
        <p:txBody>
          <a:bodyPr lIns="71354" tIns="35675" rIns="71354" bIns="35675" anchor="ctr">
            <a:noAutofit/>
          </a:bodyPr>
          <a:lstStyle/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600" dirty="0" smtClean="0">
              <a:latin typeface="AkkuratStd" pitchFamily="34" charset="0"/>
            </a:endParaRPr>
          </a:p>
        </p:txBody>
      </p:sp>
      <p:sp>
        <p:nvSpPr>
          <p:cNvPr id="3" name="Rechteck 2"/>
          <p:cNvSpPr/>
          <p:nvPr userDrawn="1"/>
        </p:nvSpPr>
        <p:spPr>
          <a:xfrm>
            <a:off x="611560" y="1707659"/>
            <a:ext cx="4572000" cy="2123371"/>
          </a:xfrm>
          <a:prstGeom prst="rect">
            <a:avLst/>
          </a:prstGeom>
        </p:spPr>
        <p:txBody>
          <a:bodyPr lIns="91151" tIns="45578" rIns="91151" bIns="45578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b-NO" sz="2800" dirty="0" smtClean="0">
                <a:solidFill>
                  <a:srgbClr val="575984"/>
                </a:solidFill>
                <a:latin typeface="Akkurat-Bold"/>
              </a:rPr>
              <a:t>»</a:t>
            </a:r>
            <a:r>
              <a:rPr lang="de-DE" sz="2800" dirty="0" smtClean="0">
                <a:solidFill>
                  <a:srgbClr val="575984"/>
                </a:solidFill>
                <a:latin typeface="Akkurat-Bold"/>
              </a:rPr>
              <a:t>Das Entscheidende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2800" dirty="0" smtClean="0">
                <a:solidFill>
                  <a:srgbClr val="575984"/>
                </a:solidFill>
                <a:latin typeface="Akkurat-Bold"/>
              </a:rPr>
              <a:t>ist selten verborgen,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2800" dirty="0" smtClean="0">
                <a:solidFill>
                  <a:srgbClr val="575984"/>
                </a:solidFill>
                <a:latin typeface="Akkurat-Bold"/>
              </a:rPr>
              <a:t>eher bleibt es unbeachtet.«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de-DE" sz="2800" dirty="0" smtClean="0">
              <a:solidFill>
                <a:srgbClr val="575984"/>
              </a:solidFill>
              <a:latin typeface="Akkurat-Bold"/>
            </a:endParaRPr>
          </a:p>
          <a:p>
            <a:pPr marL="0" marR="0" indent="0" algn="l" defTabSz="91152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de-DE" sz="2000" dirty="0" smtClean="0">
                <a:solidFill>
                  <a:srgbClr val="575984"/>
                </a:solidFill>
                <a:latin typeface="Akkurat-Light"/>
              </a:rPr>
              <a:t>B. Schmid (1998) Originalton</a:t>
            </a:r>
          </a:p>
        </p:txBody>
      </p:sp>
      <p:sp>
        <p:nvSpPr>
          <p:cNvPr id="8" name="Textfeld 7"/>
          <p:cNvSpPr txBox="1"/>
          <p:nvPr userDrawn="1"/>
        </p:nvSpPr>
        <p:spPr>
          <a:xfrm>
            <a:off x="6732240" y="3329190"/>
            <a:ext cx="2454822" cy="1618824"/>
          </a:xfrm>
          <a:prstGeom prst="rect">
            <a:avLst/>
          </a:prstGeom>
          <a:noFill/>
        </p:spPr>
        <p:txBody>
          <a:bodyPr wrap="square" lIns="91151" tIns="45578" rIns="91151" bIns="45578" rtlCol="0" anchor="b">
            <a:spAutoFit/>
          </a:bodyPr>
          <a:lstStyle/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Bold"/>
              </a:rPr>
              <a:t>isb</a:t>
            </a: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 GmbH 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Schlosshof 1</a:t>
            </a:r>
            <a:endParaRPr lang="de-DE" sz="1600" baseline="0" dirty="0" smtClean="0">
              <a:solidFill>
                <a:srgbClr val="912133"/>
              </a:solidFill>
              <a:latin typeface="Akkurat-Light"/>
            </a:endParaRP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69168 Wiesloch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Fon: +49 (0)6222 81880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info@isb-w.eu</a:t>
            </a:r>
          </a:p>
          <a:p>
            <a:pPr defTabSz="388413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 smtClean="0">
                <a:solidFill>
                  <a:srgbClr val="912133"/>
                </a:solidFill>
                <a:latin typeface="Akkurat-Light"/>
              </a:rPr>
              <a:t>www.isb-w.eu</a:t>
            </a:r>
          </a:p>
        </p:txBody>
      </p:sp>
    </p:spTree>
    <p:extLst>
      <p:ext uri="{BB962C8B-B14F-4D97-AF65-F5344CB8AC3E}">
        <p14:creationId xmlns:p14="http://schemas.microsoft.com/office/powerpoint/2010/main" val="1201669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611205" y="411510"/>
            <a:ext cx="6840537" cy="1296640"/>
          </a:xfrm>
          <a:prstGeom prst="rect">
            <a:avLst/>
          </a:prstGeom>
        </p:spPr>
        <p:txBody>
          <a:bodyPr vert="horz" lIns="91151" tIns="45578" rIns="91151" bIns="45578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11205" y="1707654"/>
            <a:ext cx="6840537" cy="3230090"/>
          </a:xfrm>
          <a:prstGeom prst="rect">
            <a:avLst/>
          </a:prstGeom>
        </p:spPr>
        <p:txBody>
          <a:bodyPr vert="horz" lIns="91151" tIns="45578" rIns="91151" bIns="45578" rtlCol="0" anchor="ctr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452321" y="4731990"/>
            <a:ext cx="1691680" cy="216024"/>
          </a:xfrm>
          <a:prstGeom prst="rect">
            <a:avLst/>
          </a:prstGeom>
          <a:solidFill>
            <a:srgbClr val="912133"/>
          </a:solidFill>
        </p:spPr>
        <p:txBody>
          <a:bodyPr vert="horz" wrap="square" lIns="91151" tIns="45578" rIns="91151" bIns="45578" rtlCol="0" anchor="ctr">
            <a:noAutofit/>
          </a:bodyPr>
          <a:lstStyle>
            <a:lvl1pPr algn="l">
              <a:defRPr sz="900">
                <a:solidFill>
                  <a:schemeClr val="bg1"/>
                </a:solidFill>
                <a:latin typeface="AkkuratStd" pitchFamily="34" charset="0"/>
              </a:defRPr>
            </a:lvl1pPr>
          </a:lstStyle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9" name="Textfeld 8"/>
          <p:cNvSpPr txBox="1"/>
          <p:nvPr userDrawn="1"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51" tIns="45578" rIns="91151" bIns="45578" rtlCol="0" anchor="t">
            <a:noAutofit/>
          </a:bodyPr>
          <a:lstStyle/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CC-</a:t>
            </a:r>
            <a:r>
              <a:rPr lang="de-DE" sz="700" b="0" dirty="0" err="1" smtClean="0">
                <a:solidFill>
                  <a:schemeClr val="tx1"/>
                </a:solidFill>
                <a:latin typeface="AkkuratStd" pitchFamily="34" charset="0"/>
              </a:rPr>
              <a:t>by</a:t>
            </a:r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für </a:t>
            </a:r>
            <a:r>
              <a:rPr lang="de-DE" sz="700" dirty="0" smtClean="0">
                <a:solidFill>
                  <a:schemeClr val="tx1"/>
                </a:solidFill>
                <a:latin typeface="AkkuratStd" pitchFamily="34" charset="0"/>
                <a:hlinkClick r:id="rId16"/>
              </a:rPr>
              <a:t>isb-w.eu</a:t>
            </a:r>
            <a:endParaRPr lang="de-DE" sz="70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marL="0" marR="0" indent="0" algn="l" defTabSz="911522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00" b="0" i="1" dirty="0" smtClean="0">
                <a:solidFill>
                  <a:schemeClr val="tx1"/>
                </a:solidFill>
                <a:latin typeface="AkkuratStd" pitchFamily="34" charset="0"/>
              </a:rPr>
              <a:t>Systemische Professionalität 2013</a:t>
            </a:r>
          </a:p>
        </p:txBody>
      </p:sp>
      <p:sp>
        <p:nvSpPr>
          <p:cNvPr id="10" name="Foliennummernplatzhalter 5"/>
          <p:cNvSpPr txBox="1">
            <a:spLocks/>
          </p:cNvSpPr>
          <p:nvPr userDrawn="1"/>
        </p:nvSpPr>
        <p:spPr>
          <a:xfrm>
            <a:off x="7452321" y="4937761"/>
            <a:ext cx="1691680" cy="205755"/>
          </a:xfrm>
          <a:prstGeom prst="rect">
            <a:avLst/>
          </a:prstGeom>
          <a:noFill/>
        </p:spPr>
        <p:txBody>
          <a:bodyPr vert="horz" wrap="square" lIns="91151" tIns="45578" rIns="91151" bIns="45578" rtlCol="0" anchor="t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900" kern="1200">
                <a:solidFill>
                  <a:schemeClr val="bg1"/>
                </a:solidFill>
                <a:latin typeface="AkkuratStd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>
              <a:solidFill>
                <a:schemeClr val="tx1"/>
              </a:solidFill>
              <a:latin typeface="AkkuratStd" pitchFamily="34" charset="0"/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39552" y="4940920"/>
            <a:ext cx="4752528" cy="208930"/>
          </a:xfrm>
          <a:prstGeom prst="rect">
            <a:avLst/>
          </a:prstGeom>
        </p:spPr>
        <p:txBody>
          <a:bodyPr vert="horz" lIns="91151" tIns="45578" rIns="91151" bIns="45578" rtlCol="0" anchor="t"/>
          <a:lstStyle>
            <a:lvl1pPr algn="l">
              <a:defRPr sz="900">
                <a:solidFill>
                  <a:schemeClr val="tx1"/>
                </a:solidFill>
                <a:latin typeface="AkkuratStd" pitchFamily="34" charset="0"/>
              </a:defRPr>
            </a:lvl1pPr>
          </a:lstStyle>
          <a:p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5301239" y="4937761"/>
            <a:ext cx="2133600" cy="205755"/>
          </a:xfrm>
          <a:prstGeom prst="rect">
            <a:avLst/>
          </a:prstGeom>
        </p:spPr>
        <p:txBody>
          <a:bodyPr vert="horz" lIns="91151" tIns="45578" rIns="91151" bIns="45578" rtlCol="0" anchor="t"/>
          <a:lstStyle>
            <a:lvl1pPr algn="r">
              <a:defRPr sz="900">
                <a:solidFill>
                  <a:schemeClr val="tx1"/>
                </a:solidFill>
                <a:latin typeface="AkkuratStd" pitchFamily="34" charset="0"/>
              </a:defRPr>
            </a:lvl1pPr>
          </a:lstStyle>
          <a:p>
            <a:endParaRPr lang="de-DE" dirty="0"/>
          </a:p>
        </p:txBody>
      </p:sp>
      <p:pic>
        <p:nvPicPr>
          <p:cNvPr id="7" name="Bild 4" descr="Unbenannt-1.png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73" y="89272"/>
            <a:ext cx="2024127" cy="75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60314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8" r:id="rId3"/>
    <p:sldLayoutId id="2147483701" r:id="rId4"/>
    <p:sldLayoutId id="2147483652" r:id="rId5"/>
    <p:sldLayoutId id="2147483653" r:id="rId6"/>
    <p:sldLayoutId id="2147483654" r:id="rId7"/>
    <p:sldLayoutId id="2147483665" r:id="rId8"/>
    <p:sldLayoutId id="2147483666" r:id="rId9"/>
    <p:sldLayoutId id="2147483702" r:id="rId10"/>
    <p:sldLayoutId id="2147483703" r:id="rId11"/>
    <p:sldLayoutId id="2147483706" r:id="rId12"/>
    <p:sldLayoutId id="2147483707" r:id="rId13"/>
    <p:sldLayoutId id="2147483708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1522" rtl="0" eaLnBrk="1" latinLnBrk="0" hangingPunct="1">
        <a:spcBef>
          <a:spcPct val="0"/>
        </a:spcBef>
        <a:buNone/>
        <a:defRPr sz="2800" kern="1200">
          <a:solidFill>
            <a:srgbClr val="575984"/>
          </a:solidFill>
          <a:latin typeface="AkkuratStd" pitchFamily="34" charset="0"/>
          <a:ea typeface="+mj-ea"/>
          <a:cs typeface="+mj-cs"/>
        </a:defRPr>
      </a:lvl1pPr>
    </p:titleStyle>
    <p:bodyStyle>
      <a:lvl1pPr marL="341819" indent="-341819" algn="l" defTabSz="911522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AkkuratStd" pitchFamily="34" charset="0"/>
          <a:ea typeface="+mn-ea"/>
          <a:cs typeface="+mn-cs"/>
        </a:defRPr>
      </a:lvl1pPr>
      <a:lvl2pPr marL="740606" indent="-284849" algn="l" defTabSz="911522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AkkuratStd" pitchFamily="34" charset="0"/>
          <a:ea typeface="+mn-ea"/>
          <a:cs typeface="+mn-cs"/>
        </a:defRPr>
      </a:lvl2pPr>
      <a:lvl3pPr marL="1139400" indent="-227884" algn="l" defTabSz="911522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AkkuratStd" pitchFamily="34" charset="0"/>
          <a:ea typeface="+mn-ea"/>
          <a:cs typeface="+mn-cs"/>
        </a:defRPr>
      </a:lvl3pPr>
      <a:lvl4pPr marL="1595157" indent="-227884" algn="l" defTabSz="911522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AkkuratStd" pitchFamily="34" charset="0"/>
          <a:ea typeface="+mn-ea"/>
          <a:cs typeface="+mn-cs"/>
        </a:defRPr>
      </a:lvl4pPr>
      <a:lvl5pPr marL="2050919" indent="-227884" algn="l" defTabSz="911522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AkkuratStd" pitchFamily="34" charset="0"/>
          <a:ea typeface="+mn-ea"/>
          <a:cs typeface="+mn-cs"/>
        </a:defRPr>
      </a:lvl5pPr>
      <a:lvl6pPr marL="2506678" indent="-227884" algn="l" defTabSz="911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2437" indent="-227884" algn="l" defTabSz="911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8196" indent="-227884" algn="l" defTabSz="911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73957" indent="-227884" algn="l" defTabSz="91152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762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1522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7279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3040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8797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4559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0316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6075" algn="l" defTabSz="91152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b-w.eu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b-w.eu/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hyperlink" Target="http://www.isb-w.eu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b-w.eu/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b-w.eu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b-w.eu/" TargetMode="Externa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png"/><Relationship Id="rId4" Type="http://schemas.openxmlformats.org/officeDocument/2006/relationships/hyperlink" Target="http://www.isb-w.eu/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hyperlink" Target="http://www.isb-w.eu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hyperlink" Target="http://www.isb-w.e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b-w.eu/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sb-w.eu/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isb-w.eu/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d 2" descr="P1000009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-144015"/>
            <a:ext cx="7272808" cy="5308054"/>
          </a:xfrm>
          <a:prstGeom prst="rect">
            <a:avLst/>
          </a:prstGeom>
        </p:spPr>
      </p:pic>
      <p:sp>
        <p:nvSpPr>
          <p:cNvPr id="14" name="Titel 13"/>
          <p:cNvSpPr>
            <a:spLocks noGrp="1"/>
          </p:cNvSpPr>
          <p:nvPr>
            <p:ph type="title"/>
          </p:nvPr>
        </p:nvSpPr>
        <p:spPr>
          <a:solidFill>
            <a:srgbClr val="FFFFFF">
              <a:alpha val="50196"/>
            </a:srgbClr>
          </a:solidFill>
        </p:spPr>
        <p:txBody>
          <a:bodyPr/>
          <a:lstStyle/>
          <a:p>
            <a:r>
              <a:rPr lang="de-DE" b="1" dirty="0"/>
              <a:t>System-Lernen</a:t>
            </a:r>
            <a:br>
              <a:rPr lang="de-DE" b="1" dirty="0"/>
            </a:br>
            <a:r>
              <a:rPr lang="de-DE" b="1" dirty="0"/>
              <a:t>Bernd Schmid</a:t>
            </a:r>
            <a:br>
              <a:rPr lang="de-DE" b="1" dirty="0"/>
            </a:br>
            <a:r>
              <a:rPr lang="de-DE" dirty="0"/>
              <a:t>Isb-Pionierlabor 14.7.2017 </a:t>
            </a:r>
            <a:r>
              <a:rPr lang="en-US" dirty="0"/>
              <a:t/>
            </a:r>
            <a:br>
              <a:rPr lang="en-US" dirty="0"/>
            </a:br>
            <a:endParaRPr lang="de-DE" dirty="0"/>
          </a:p>
        </p:txBody>
      </p:sp>
      <p:sp>
        <p:nvSpPr>
          <p:cNvPr id="16" name="Bildplatzhalter 1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Textfeld 5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7" name="Bild 1" descr="by-1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7420" y="4732005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feld 7"/>
          <p:cNvSpPr txBox="1"/>
          <p:nvPr/>
        </p:nvSpPr>
        <p:spPr>
          <a:xfrm>
            <a:off x="3347864" y="3003798"/>
            <a:ext cx="299602" cy="1323205"/>
          </a:xfrm>
          <a:prstGeom prst="rect">
            <a:avLst/>
          </a:prstGeom>
          <a:noFill/>
        </p:spPr>
        <p:txBody>
          <a:bodyPr wrap="none" lIns="91202" tIns="45604" rIns="91202" bIns="45604" rtlCol="0">
            <a:spAutoFit/>
          </a:bodyPr>
          <a:lstStyle/>
          <a:p>
            <a:endParaRPr lang="de-DE" sz="4000" b="1" dirty="0" smtClean="0">
              <a:solidFill>
                <a:srgbClr val="FFFFFF"/>
              </a:solidFill>
            </a:endParaRPr>
          </a:p>
          <a:p>
            <a:r>
              <a:rPr lang="de-DE" sz="4000" b="1" dirty="0" smtClean="0">
                <a:solidFill>
                  <a:srgbClr val="FFFFFF"/>
                </a:solidFill>
              </a:rPr>
              <a:t>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153016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liennummernplatzhalter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10</a:t>
            </a:fld>
            <a:endParaRPr lang="de-DE" dirty="0"/>
          </a:p>
        </p:txBody>
      </p:sp>
      <p:sp>
        <p:nvSpPr>
          <p:cNvPr id="221190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Das </a:t>
            </a:r>
            <a:r>
              <a:rPr lang="de-DE" dirty="0" err="1" smtClean="0"/>
              <a:t>Führungs</a:t>
            </a:r>
            <a:r>
              <a:rPr lang="de-DE" dirty="0" smtClean="0"/>
              <a:t> - System</a:t>
            </a:r>
          </a:p>
        </p:txBody>
      </p:sp>
      <p:sp>
        <p:nvSpPr>
          <p:cNvPr id="7" name="Textplatzhalt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285538" indent="-285538">
              <a:buFont typeface="Wingdings" panose="05000000000000000000" pitchFamily="2" charset="2"/>
              <a:buChar char="§"/>
            </a:pPr>
            <a:r>
              <a:rPr lang="de-DE" sz="2400" dirty="0" smtClean="0"/>
              <a:t>Kleinste Einheit: Führungsbeziehung</a:t>
            </a:r>
          </a:p>
          <a:p>
            <a:pPr marL="285538" indent="-285538">
              <a:buFont typeface="Wingdings" panose="05000000000000000000" pitchFamily="2" charset="2"/>
              <a:buChar char="§"/>
            </a:pPr>
            <a:r>
              <a:rPr lang="de-DE" sz="2400" dirty="0" smtClean="0"/>
              <a:t>Führungssystem </a:t>
            </a:r>
            <a:r>
              <a:rPr lang="de-DE" sz="2400" dirty="0"/>
              <a:t>= Netz der Führungsbeziehung</a:t>
            </a:r>
          </a:p>
          <a:p>
            <a:pPr marL="285538" indent="-285538">
              <a:buFont typeface="Wingdings" panose="05000000000000000000" pitchFamily="2" charset="2"/>
              <a:buChar char="§"/>
            </a:pPr>
            <a:r>
              <a:rPr lang="de-DE" sz="2400" dirty="0"/>
              <a:t>Hierarchie: spezielle Führungskette</a:t>
            </a:r>
          </a:p>
          <a:p>
            <a:pPr marL="285538" indent="-285538">
              <a:buFont typeface="Wingdings" panose="05000000000000000000" pitchFamily="2" charset="2"/>
              <a:buChar char="§"/>
            </a:pPr>
            <a:r>
              <a:rPr lang="de-DE" sz="2400" dirty="0"/>
              <a:t>Andere Führungsbeziehungen (Projekte, spezielle Vorhaben)</a:t>
            </a:r>
          </a:p>
          <a:p>
            <a:pPr marL="285538" indent="-285538">
              <a:buFont typeface="Wingdings" panose="05000000000000000000" pitchFamily="2" charset="2"/>
              <a:buChar char="§"/>
            </a:pPr>
            <a:r>
              <a:rPr lang="de-DE" sz="2400" dirty="0"/>
              <a:t>komplexes Netzwerk, nicht nur in einer Matrix-Organisation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6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890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smtClean="0"/>
              <a:t>System-Lernen*</a:t>
            </a:r>
            <a:r>
              <a:rPr lang="de-DE" b="1" dirty="0">
                <a:solidFill>
                  <a:srgbClr val="00318A"/>
                </a:solidFill>
                <a:latin typeface="Trebuchet MS" charset="0"/>
              </a:rPr>
              <a:t/>
            </a:r>
            <a:br>
              <a:rPr lang="de-DE" b="1" dirty="0">
                <a:solidFill>
                  <a:srgbClr val="00318A"/>
                </a:solidFill>
                <a:latin typeface="Trebuchet MS" charset="0"/>
              </a:rPr>
            </a:b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456015" indent="-456015">
              <a:buFont typeface="+mj-lt"/>
              <a:buAutoNum type="arabicPeriod"/>
            </a:pPr>
            <a:r>
              <a:rPr lang="de-DE" dirty="0" smtClean="0"/>
              <a:t>In </a:t>
            </a:r>
            <a:r>
              <a:rPr lang="de-DE" dirty="0"/>
              <a:t>Rollen Lernen</a:t>
            </a:r>
          </a:p>
          <a:p>
            <a:pPr marL="456015" indent="-456015">
              <a:buFont typeface="+mj-lt"/>
              <a:buAutoNum type="arabicPeriod"/>
            </a:pPr>
            <a:r>
              <a:rPr lang="de-DE" dirty="0"/>
              <a:t>Lernen + Arbeiten im Verbund</a:t>
            </a:r>
          </a:p>
          <a:p>
            <a:pPr marL="456015" indent="-456015">
              <a:buFont typeface="+mj-lt"/>
              <a:buAutoNum type="arabicPeriod"/>
            </a:pPr>
            <a:r>
              <a:rPr lang="de-DE" dirty="0"/>
              <a:t>Lernen im Alltag </a:t>
            </a:r>
          </a:p>
          <a:p>
            <a:pPr marL="456015" indent="-456015">
              <a:buFont typeface="+mj-lt"/>
              <a:buAutoNum type="arabicPeriod"/>
            </a:pPr>
            <a:r>
              <a:rPr lang="de-DE" dirty="0"/>
              <a:t>Als Team Lernen</a:t>
            </a:r>
          </a:p>
          <a:p>
            <a:pPr marL="456015" indent="-456015">
              <a:buFont typeface="+mj-lt"/>
              <a:buAutoNum type="arabicPeriod"/>
            </a:pPr>
            <a:r>
              <a:rPr lang="de-DE" dirty="0"/>
              <a:t>Lernen mit Multiplikationseffekt</a:t>
            </a:r>
          </a:p>
          <a:p>
            <a:pPr marL="456015" indent="-456015">
              <a:buFont typeface="+mj-lt"/>
              <a:buAutoNum type="arabicPeriod"/>
            </a:pPr>
            <a:r>
              <a:rPr lang="de-DE" dirty="0"/>
              <a:t>Einbettung in Leistungskultur</a:t>
            </a:r>
          </a:p>
          <a:p>
            <a:pPr marL="456015" indent="-456015">
              <a:buFont typeface="+mj-lt"/>
              <a:buAutoNum type="arabicPeriod"/>
            </a:pPr>
            <a:r>
              <a:rPr lang="de-DE" dirty="0"/>
              <a:t>Integration in PE und OE</a:t>
            </a:r>
          </a:p>
          <a:p>
            <a:endParaRPr lang="de-DE" dirty="0" smtClean="0"/>
          </a:p>
          <a:p>
            <a:r>
              <a:rPr lang="de-DE" dirty="0" smtClean="0"/>
              <a:t>* </a:t>
            </a:r>
            <a:r>
              <a:rPr lang="de-DE" b="1" dirty="0"/>
              <a:t>System-Lernen   - </a:t>
            </a:r>
            <a:r>
              <a:rPr lang="de-DE" dirty="0"/>
              <a:t>Integrative Lernkultur für Individuen und </a:t>
            </a:r>
            <a:r>
              <a:rPr lang="de-DE" dirty="0" smtClean="0"/>
              <a:t>Systeme /  </a:t>
            </a:r>
            <a:r>
              <a:rPr lang="de-DE" dirty="0"/>
              <a:t>Bernd Schmid  und Thorsten Veith </a:t>
            </a:r>
            <a:r>
              <a:rPr lang="de-DE" dirty="0" smtClean="0"/>
              <a:t>2017</a:t>
            </a:r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202" tIns="45604" rIns="91202" bIns="45604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 defTabSz="912029"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2013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9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3231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12</a:t>
            </a:fld>
            <a:endParaRPr lang="de-DE" dirty="0"/>
          </a:p>
        </p:txBody>
      </p:sp>
      <p:sp>
        <p:nvSpPr>
          <p:cNvPr id="2744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dirty="0" smtClean="0"/>
              <a:t>System - Kompetenz</a:t>
            </a:r>
            <a:br>
              <a:rPr lang="de-DE" dirty="0" smtClean="0"/>
            </a:br>
            <a:endParaRPr lang="de-DE" dirty="0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1919888"/>
            <a:ext cx="6840537" cy="2240350"/>
          </a:xfrm>
        </p:spPr>
      </p:pic>
      <p:sp>
        <p:nvSpPr>
          <p:cNvPr id="19" name="Textfeld 18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20" name="Bild 1" descr="by-1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173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liennummernplatzhalt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13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Aufgaben und Kultur-Orientierung</a:t>
            </a:r>
            <a:br>
              <a:rPr lang="de-DE" dirty="0" smtClean="0"/>
            </a:br>
            <a:r>
              <a:rPr lang="de-DE" i="1" dirty="0" smtClean="0"/>
              <a:t>Wer schnell zur Sache will, sollte mit Kultur anfangen.</a:t>
            </a:r>
            <a:endParaRPr lang="de-DE" i="1" dirty="0"/>
          </a:p>
        </p:txBody>
      </p:sp>
      <p:pic>
        <p:nvPicPr>
          <p:cNvPr id="10" name="Picture 2" descr="C:\Users\Praktikant\Downloads\VerhältnisVonErgebnisUndKulturorientierungInOrganisationen.pn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3625" y="1485583"/>
            <a:ext cx="4775662" cy="3108960"/>
          </a:xfrm>
        </p:spPr>
      </p:pic>
      <p:sp>
        <p:nvSpPr>
          <p:cNvPr id="6" name="Textfeld 5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367" tIns="45685" rIns="91367" bIns="45685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4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 defTabSz="913675"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2013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4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13" name="Bild 1" descr="by-1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8239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14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Designdreieck für Teamcoaching</a:t>
            </a:r>
            <a:endParaRPr lang="de-DE" dirty="0"/>
          </a:p>
        </p:txBody>
      </p:sp>
      <p:pic>
        <p:nvPicPr>
          <p:cNvPr id="7" name="Picture 2" descr="C:\Users\Praktikant\Downloads\DesigndreieckFürTeamcoaching (1).pn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167584" y="1412768"/>
            <a:ext cx="5727745" cy="3254590"/>
          </a:xfrm>
        </p:spPr>
      </p:pic>
      <p:sp>
        <p:nvSpPr>
          <p:cNvPr id="5" name="Textfeld 4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389" tIns="45696" rIns="91389" bIns="456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 defTabSz="913891"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2013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10" name="Bild 1" descr="by-1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759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15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Teamcoaching</a:t>
            </a:r>
            <a:br>
              <a:rPr lang="de-DE" dirty="0" smtClean="0"/>
            </a:br>
            <a:r>
              <a:rPr lang="de-DE" dirty="0" smtClean="0"/>
              <a:t>–Vertikale Teamentwicklung </a:t>
            </a:r>
            <a:endParaRPr lang="de-DE" dirty="0"/>
          </a:p>
        </p:txBody>
      </p:sp>
      <p:pic>
        <p:nvPicPr>
          <p:cNvPr id="7" name="Picture 2" descr="C:\Users\Andre\Dropbox\ISB Drop\Neue FolienSet zu SysDVD1\Archive\FokusspezifischeSelektionVertikalerTeams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733" y="1204940"/>
            <a:ext cx="5507447" cy="3670246"/>
          </a:xfrm>
        </p:spPr>
      </p:pic>
      <p:sp>
        <p:nvSpPr>
          <p:cNvPr id="5" name="Textfeld 4"/>
          <p:cNvSpPr txBox="1"/>
          <p:nvPr/>
        </p:nvSpPr>
        <p:spPr>
          <a:xfrm>
            <a:off x="7452320" y="3312369"/>
            <a:ext cx="1691680" cy="185166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CC-</a:t>
            </a:r>
            <a:r>
              <a:rPr lang="de-DE" sz="700" b="0" dirty="0" err="1" smtClean="0">
                <a:solidFill>
                  <a:schemeClr val="tx1"/>
                </a:solidFill>
                <a:latin typeface="AkkuratStd" pitchFamily="34" charset="0"/>
              </a:rPr>
              <a:t>by</a:t>
            </a:r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für </a:t>
            </a:r>
            <a:r>
              <a:rPr lang="de-DE" sz="700" dirty="0" smtClean="0">
                <a:solidFill>
                  <a:schemeClr val="tx1"/>
                </a:solidFill>
                <a:latin typeface="AkkuratStd" pitchFamily="34" charset="0"/>
                <a:hlinkClick r:id="rId3"/>
              </a:rPr>
              <a:t>isb-w.eu</a:t>
            </a:r>
            <a:endParaRPr lang="de-DE" sz="70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marL="0" marR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00" b="0" i="1" dirty="0" smtClean="0">
                <a:solidFill>
                  <a:schemeClr val="tx1"/>
                </a:solidFill>
                <a:latin typeface="AkkuratStd" pitchFamily="34" charset="0"/>
              </a:rPr>
              <a:t>Systemische Professionalität 2013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12" name="Bild 1" descr="by-1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735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16</a:t>
            </a:fld>
            <a:endParaRPr lang="de-DE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de-DE" dirty="0" smtClean="0"/>
              <a:t>Schema für fokusspezifisches</a:t>
            </a:r>
            <a:br>
              <a:rPr lang="de-DE" dirty="0" smtClean="0"/>
            </a:br>
            <a:r>
              <a:rPr lang="de-DE" dirty="0" smtClean="0"/>
              <a:t>Team-Lernen</a:t>
            </a:r>
            <a:endParaRPr lang="de-DE" sz="1600" dirty="0"/>
          </a:p>
        </p:txBody>
      </p:sp>
      <p:pic>
        <p:nvPicPr>
          <p:cNvPr id="6" name="Picture 2" descr="C:\Users\Praktikant\Downloads\BeispielFürFokusspezifischeSelektionVertikalerTeams.pn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0232" y="1131888"/>
            <a:ext cx="5722448" cy="3816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>
          <a:xfrm>
            <a:off x="7452320" y="3312369"/>
            <a:ext cx="1691680" cy="1851669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endParaRPr lang="de-DE" sz="700" b="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CC-</a:t>
            </a:r>
            <a:r>
              <a:rPr lang="de-DE" sz="700" b="0" dirty="0" err="1" smtClean="0">
                <a:solidFill>
                  <a:schemeClr val="tx1"/>
                </a:solidFill>
                <a:latin typeface="AkkuratStd" pitchFamily="34" charset="0"/>
              </a:rPr>
              <a:t>by</a:t>
            </a:r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b="0" dirty="0" smtClean="0">
                <a:solidFill>
                  <a:schemeClr val="tx1"/>
                </a:solidFill>
                <a:latin typeface="AkkuratStd" pitchFamily="34" charset="0"/>
              </a:rPr>
              <a:t>für </a:t>
            </a:r>
            <a:r>
              <a:rPr lang="de-DE" sz="700" dirty="0" smtClean="0">
                <a:solidFill>
                  <a:schemeClr val="tx1"/>
                </a:solidFill>
                <a:latin typeface="AkkuratStd" pitchFamily="34" charset="0"/>
                <a:hlinkClick r:id="rId3"/>
              </a:rPr>
              <a:t>isb-w.eu</a:t>
            </a:r>
            <a:endParaRPr lang="de-DE" sz="700" dirty="0" smtClean="0">
              <a:solidFill>
                <a:schemeClr val="tx1"/>
              </a:solidFill>
              <a:latin typeface="AkkuratStd" pitchFamily="34" charset="0"/>
            </a:endParaRPr>
          </a:p>
          <a:p>
            <a:pPr marL="0" marR="0" indent="0" algn="l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700" b="0" i="1" dirty="0" smtClean="0">
                <a:solidFill>
                  <a:schemeClr val="tx1"/>
                </a:solidFill>
                <a:latin typeface="AkkuratStd" pitchFamily="34" charset="0"/>
              </a:rPr>
              <a:t>Systemische Professionalität 2013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8" name="Bild 1" descr="by-1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372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solidFill>
                  <a:srgbClr val="AF1428"/>
                </a:solidFill>
              </a:rPr>
              <a:t>Fussball</a:t>
            </a:r>
            <a:r>
              <a:rPr lang="de-DE" dirty="0" smtClean="0">
                <a:solidFill>
                  <a:srgbClr val="AF1428"/>
                </a:solidFill>
              </a:rPr>
              <a:t>-Metapher</a:t>
            </a:r>
            <a:r>
              <a:rPr lang="de-DE" dirty="0">
                <a:solidFill>
                  <a:srgbClr val="AF1428"/>
                </a:solidFill>
              </a:rPr>
              <a:t> </a:t>
            </a:r>
            <a:r>
              <a:rPr lang="de-DE" dirty="0" smtClean="0">
                <a:solidFill>
                  <a:srgbClr val="AF1428"/>
                </a:solidFill>
              </a:rPr>
              <a:t> 1/4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 lIns="72417" tIns="36209" rIns="72417" bIns="36209"/>
          <a:lstStyle/>
          <a:p>
            <a:pPr marL="0" indent="0">
              <a:buNone/>
            </a:pPr>
            <a:r>
              <a:rPr lang="de-DE" sz="2200" dirty="0" smtClean="0"/>
              <a:t>Jeder Einzelne muss Repertoire beherrschen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smtClean="0"/>
              <a:t>Bezüglich Techniken, Fitness, </a:t>
            </a:r>
            <a:r>
              <a:rPr lang="de-DE" sz="2200" dirty="0" err="1" smtClean="0"/>
              <a:t>Spiellogiken</a:t>
            </a:r>
            <a:r>
              <a:rPr lang="de-DE" sz="2200" dirty="0" smtClean="0"/>
              <a:t>, Zusammenspiel und Beziehungen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smtClean="0"/>
              <a:t>Falls Einzelne Nachholbedarf haben Zusatztraining. Wie? Möglichst Systemintelligent und Mannschaftsspezifisch!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smtClean="0"/>
              <a:t>Dabei  muss jeder rausfinden, wer er </a:t>
            </a:r>
            <a:r>
              <a:rPr lang="de-DE" sz="2200" dirty="0" err="1" smtClean="0"/>
              <a:t>fussabllerisch</a:t>
            </a:r>
            <a:r>
              <a:rPr lang="de-DE" sz="2200" dirty="0" smtClean="0"/>
              <a:t> ist und wo er hinpasst. Dabei können im Trainer und Kollegen helfen.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7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4507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solidFill>
                  <a:srgbClr val="AF1428"/>
                </a:solidFill>
              </a:rPr>
              <a:t>Fussball</a:t>
            </a:r>
            <a:r>
              <a:rPr lang="de-DE" dirty="0" smtClean="0">
                <a:solidFill>
                  <a:srgbClr val="AF1428"/>
                </a:solidFill>
              </a:rPr>
              <a:t>-Metapher</a:t>
            </a:r>
            <a:r>
              <a:rPr lang="de-DE" dirty="0">
                <a:solidFill>
                  <a:srgbClr val="AF1428"/>
                </a:solidFill>
              </a:rPr>
              <a:t> </a:t>
            </a:r>
            <a:r>
              <a:rPr lang="de-DE" dirty="0" smtClean="0">
                <a:solidFill>
                  <a:srgbClr val="AF1428"/>
                </a:solidFill>
              </a:rPr>
              <a:t> </a:t>
            </a:r>
            <a:r>
              <a:rPr lang="de-DE" dirty="0">
                <a:solidFill>
                  <a:srgbClr val="AF1428"/>
                </a:solidFill>
              </a:rPr>
              <a:t>2</a:t>
            </a:r>
            <a:r>
              <a:rPr lang="de-DE" dirty="0" smtClean="0">
                <a:solidFill>
                  <a:srgbClr val="AF1428"/>
                </a:solidFill>
              </a:rPr>
              <a:t>/4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 lIns="72417" tIns="36209" rIns="72417" bIns="36209"/>
          <a:lstStyle/>
          <a:p>
            <a:pPr marL="0" indent="0">
              <a:buNone/>
            </a:pPr>
            <a:r>
              <a:rPr lang="de-DE" sz="2200" dirty="0" smtClean="0"/>
              <a:t>Die </a:t>
            </a:r>
            <a:r>
              <a:rPr lang="de-DE" sz="2200" dirty="0" smtClean="0"/>
              <a:t>Mannschaft muss Zusammenspiel lernen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smtClean="0"/>
              <a:t>Welcher Stil wird gelebt? Wie werden in Situationen Prioritäten gesetzt? Welche Einstellungen gibt es, sich und andere in Wert zu setzen.</a:t>
            </a:r>
          </a:p>
          <a:p>
            <a:pPr marL="0" indent="0">
              <a:buNone/>
            </a:pPr>
            <a:r>
              <a:rPr lang="de-DE" sz="2200" dirty="0" smtClean="0"/>
              <a:t>Es müssen Spielzüge gemeinsam eingeübt werden. Jeder lernt selbst und hilft anderen zu lernen. Dazu wird gelernt wie man hilft und wie andere lernen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7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020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solidFill>
                  <a:srgbClr val="AF1428"/>
                </a:solidFill>
              </a:rPr>
              <a:t>Fussball</a:t>
            </a:r>
            <a:r>
              <a:rPr lang="de-DE" dirty="0" smtClean="0">
                <a:solidFill>
                  <a:srgbClr val="AF1428"/>
                </a:solidFill>
              </a:rPr>
              <a:t>-Metapher</a:t>
            </a:r>
            <a:r>
              <a:rPr lang="de-DE" dirty="0">
                <a:solidFill>
                  <a:srgbClr val="AF1428"/>
                </a:solidFill>
              </a:rPr>
              <a:t> </a:t>
            </a:r>
            <a:r>
              <a:rPr lang="de-DE" dirty="0" smtClean="0">
                <a:solidFill>
                  <a:srgbClr val="AF1428"/>
                </a:solidFill>
              </a:rPr>
              <a:t> </a:t>
            </a:r>
            <a:r>
              <a:rPr lang="de-DE" dirty="0" smtClean="0">
                <a:solidFill>
                  <a:srgbClr val="AF1428"/>
                </a:solidFill>
              </a:rPr>
              <a:t>3/4</a:t>
            </a:r>
            <a:br>
              <a:rPr lang="de-DE" dirty="0" smtClean="0">
                <a:solidFill>
                  <a:srgbClr val="AF1428"/>
                </a:solidFill>
              </a:rPr>
            </a:br>
            <a:r>
              <a:rPr lang="de-DE" dirty="0" smtClean="0">
                <a:solidFill>
                  <a:srgbClr val="AF1428"/>
                </a:solidFill>
              </a:rPr>
              <a:t> 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 lIns="72417" tIns="36209" rIns="72417" bIns="36209"/>
          <a:lstStyle/>
          <a:p>
            <a:pPr marL="0" indent="0">
              <a:buNone/>
            </a:pPr>
            <a:r>
              <a:rPr lang="de-DE" sz="2200" dirty="0" smtClean="0"/>
              <a:t>Spezifische Aufstellungen und </a:t>
            </a:r>
            <a:r>
              <a:rPr lang="de-DE" sz="2200" dirty="0" smtClean="0"/>
              <a:t>Taktiken </a:t>
            </a:r>
            <a:r>
              <a:rPr lang="de-DE" sz="2200" dirty="0" smtClean="0"/>
              <a:t>werden eingeübt</a:t>
            </a:r>
            <a:endParaRPr lang="de-DE" sz="2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200" dirty="0" smtClean="0"/>
              <a:t>Flankenspiel </a:t>
            </a:r>
            <a:r>
              <a:rPr lang="de-DE" sz="2200" dirty="0"/>
              <a:t>vs. </a:t>
            </a:r>
            <a:r>
              <a:rPr lang="de-DE" sz="2200" dirty="0" smtClean="0"/>
              <a:t>Durch-die-Mitte, Manndeckung vs. Raumdeckung etc. . </a:t>
            </a:r>
            <a:r>
              <a:rPr lang="de-DE" sz="2200" dirty="0"/>
              <a:t>Jede Veränderung zieht x Folgeveränderungen nach sich</a:t>
            </a:r>
            <a:r>
              <a:rPr lang="de-DE" sz="2200" dirty="0" smtClean="0"/>
              <a:t>. Das Spiel muss unter x Gesichtspunkten hochwertig sein.</a:t>
            </a:r>
            <a:endParaRPr lang="de-DE" sz="2200" dirty="0"/>
          </a:p>
          <a:p>
            <a:pPr marL="0" indent="0">
              <a:buNone/>
            </a:pPr>
            <a:r>
              <a:rPr lang="de-DE" sz="2200" dirty="0" smtClean="0"/>
              <a:t>Notwendige Reflexe kann das nur gemeinsam in wechselnden Rollen üben, damit jeder die Logiken aus den verschiedenen Perspektiven drauf hat.</a:t>
            </a:r>
            <a:endParaRPr lang="de-DE" sz="2200" dirty="0"/>
          </a:p>
          <a:p>
            <a:pPr marL="0" indent="0">
              <a:buNone/>
            </a:pPr>
            <a:endParaRPr lang="de-DE" sz="2200" dirty="0"/>
          </a:p>
        </p:txBody>
      </p:sp>
      <p:sp>
        <p:nvSpPr>
          <p:cNvPr id="6" name="Textfeld 5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7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0474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>
          <a:prstGeom prst="rect">
            <a:avLst/>
          </a:prstGeom>
        </p:spPr>
        <p:txBody>
          <a:bodyPr lIns="91299" tIns="45651" rIns="91299" bIns="45651"/>
          <a:lstStyle/>
          <a:p>
            <a:r>
              <a:rPr lang="de-DE" dirty="0" smtClean="0"/>
              <a:t> Seite </a:t>
            </a:r>
            <a:fld id="{895CD297-5E7D-4FCF-9578-B701FA8456D1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236550" name="Titel 1"/>
          <p:cNvSpPr>
            <a:spLocks noGrp="1"/>
          </p:cNvSpPr>
          <p:nvPr>
            <p:ph type="title"/>
          </p:nvPr>
        </p:nvSpPr>
        <p:spPr/>
        <p:txBody>
          <a:bodyPr lIns="91299" tIns="45651" rIns="91299" bIns="45651" anchor="t"/>
          <a:lstStyle/>
          <a:p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»Ob Kinder lernen, was wir ihnen </a:t>
            </a:r>
            <a:br>
              <a:rPr lang="de-DE" dirty="0" smtClean="0"/>
            </a:br>
            <a:r>
              <a:rPr lang="de-DE" dirty="0" smtClean="0"/>
              <a:t>beibringen wollen, ist fraglich. </a:t>
            </a:r>
            <a:br>
              <a:rPr lang="de-DE" dirty="0" smtClean="0"/>
            </a:br>
            <a:r>
              <a:rPr lang="de-DE" dirty="0" smtClean="0"/>
              <a:t>Unser Benehmen dabei lernen sie allemal</a:t>
            </a:r>
            <a:r>
              <a:rPr lang="ja-JP" altLang="de-DE" dirty="0" smtClean="0"/>
              <a:t>«</a:t>
            </a:r>
            <a:r>
              <a:rPr lang="de-DE" altLang="ja-JP" dirty="0" smtClean="0"/>
              <a:t/>
            </a:r>
            <a:br>
              <a:rPr lang="de-DE" altLang="ja-JP" dirty="0" smtClean="0"/>
            </a:br>
            <a:endParaRPr lang="de-DE" dirty="0" smtClean="0"/>
          </a:p>
        </p:txBody>
      </p:sp>
      <p:sp>
        <p:nvSpPr>
          <p:cNvPr id="236551" name="Textplatzhalter 4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 lIns="91299" tIns="45651" rIns="91299" bIns="45651">
            <a:normAutofit/>
          </a:bodyPr>
          <a:lstStyle/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endParaRPr lang="de-DE" sz="1600" dirty="0"/>
          </a:p>
          <a:p>
            <a:pPr marL="0" indent="0">
              <a:buNone/>
            </a:pPr>
            <a:r>
              <a:rPr lang="de-DE" sz="1600" dirty="0"/>
              <a:t>Bernd Schmid (1998):  </a:t>
            </a:r>
            <a:br>
              <a:rPr lang="de-DE" sz="1600" dirty="0"/>
            </a:br>
            <a:r>
              <a:rPr lang="de-DE" sz="1600" dirty="0"/>
              <a:t>„Originalton – Sprüche aus dem Institut für systemische Beratung“.</a:t>
            </a:r>
            <a:br>
              <a:rPr lang="de-DE" sz="1600" dirty="0"/>
            </a:br>
            <a:endParaRPr lang="de-DE" sz="1600" dirty="0"/>
          </a:p>
        </p:txBody>
      </p:sp>
      <p:pic>
        <p:nvPicPr>
          <p:cNvPr id="8" name="Bild 1" descr="by-1.pn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8561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>
                <a:solidFill>
                  <a:srgbClr val="AF1428"/>
                </a:solidFill>
              </a:rPr>
              <a:t>Fussball</a:t>
            </a:r>
            <a:r>
              <a:rPr lang="de-DE" dirty="0" smtClean="0">
                <a:solidFill>
                  <a:srgbClr val="AF1428"/>
                </a:solidFill>
              </a:rPr>
              <a:t>-Metapher</a:t>
            </a:r>
            <a:r>
              <a:rPr lang="de-DE" dirty="0">
                <a:solidFill>
                  <a:srgbClr val="AF1428"/>
                </a:solidFill>
              </a:rPr>
              <a:t> </a:t>
            </a:r>
            <a:r>
              <a:rPr lang="de-DE" dirty="0" smtClean="0">
                <a:solidFill>
                  <a:srgbClr val="AF1428"/>
                </a:solidFill>
              </a:rPr>
              <a:t> 4/4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 lIns="72417" tIns="36209" rIns="72417" bIns="36209"/>
          <a:lstStyle/>
          <a:p>
            <a:pPr marL="0" indent="0">
              <a:buNone/>
            </a:pPr>
            <a:r>
              <a:rPr lang="de-DE" sz="2200" dirty="0" smtClean="0"/>
              <a:t>Jenseits der Automatismen:</a:t>
            </a:r>
          </a:p>
          <a:p>
            <a:pPr marL="0" indent="0">
              <a:buNone/>
            </a:pPr>
            <a:r>
              <a:rPr lang="de-DE" sz="2200" dirty="0" smtClean="0"/>
              <a:t>Wechsel zwischen den Aufstellungen und Taktiken werden eingeübt</a:t>
            </a:r>
            <a:endParaRPr lang="de-DE" sz="2200" dirty="0"/>
          </a:p>
          <a:p>
            <a:pPr marL="0" indent="0">
              <a:buNone/>
            </a:pPr>
            <a:r>
              <a:rPr lang="de-DE" sz="2200" dirty="0"/>
              <a:t>Dreierkette vs. Viererkette </a:t>
            </a:r>
            <a:r>
              <a:rPr lang="de-DE" sz="2200" dirty="0" smtClean="0"/>
              <a:t>und fliegende Wechsel </a:t>
            </a:r>
          </a:p>
          <a:p>
            <a:pPr marL="0" indent="0">
              <a:buNone/>
            </a:pPr>
            <a:r>
              <a:rPr lang="de-DE" sz="2200" dirty="0" smtClean="0"/>
              <a:t>Heute gewinnt die Mannschaft, die möglichst  flexibel, aber doch immer fein abgestimmt spielen kann. Wer einfachen Mustern folgt und Wechsel nicht beantworten kann, verliert.</a:t>
            </a:r>
            <a:endParaRPr lang="de-DE" sz="2200" dirty="0"/>
          </a:p>
        </p:txBody>
      </p:sp>
      <p:sp>
        <p:nvSpPr>
          <p:cNvPr id="6" name="Textfeld 5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7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6365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21</a:t>
            </a:fld>
            <a:endParaRPr lang="de-DE" dirty="0"/>
          </a:p>
        </p:txBody>
      </p:sp>
      <p:pic>
        <p:nvPicPr>
          <p:cNvPr id="8" name="Bild 1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611188" y="411510"/>
            <a:ext cx="2997837" cy="4536728"/>
          </a:xfrm>
          <a:prstGeom prst="rect">
            <a:avLst/>
          </a:prstGeom>
        </p:spPr>
      </p:pic>
      <p:pic>
        <p:nvPicPr>
          <p:cNvPr id="9" name="Bild 4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139952" y="843558"/>
            <a:ext cx="3673872" cy="3991681"/>
          </a:xfrm>
          <a:prstGeom prst="rect">
            <a:avLst/>
          </a:prstGeom>
        </p:spPr>
      </p:pic>
      <p:sp>
        <p:nvSpPr>
          <p:cNvPr id="10" name="Textfeld 9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4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11" name="Bild 1" descr="by-1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20892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93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 1" descr="Marokko 2 146 Kopi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4543" y="0"/>
            <a:ext cx="7856268" cy="5892200"/>
          </a:xfrm>
          <a:prstGeom prst="rect">
            <a:avLst/>
          </a:prstGeom>
        </p:spPr>
      </p:pic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solidFill>
                  <a:srgbClr val="FFFFFF"/>
                </a:solidFill>
              </a:rPr>
              <a:t>Sich</a:t>
            </a:r>
            <a:r>
              <a:rPr lang="en-US" dirty="0">
                <a:solidFill>
                  <a:srgbClr val="FFFFFF"/>
                </a:solidFill>
              </a:rPr>
              <a:t> was </a:t>
            </a:r>
            <a:r>
              <a:rPr lang="en-US" dirty="0" err="1">
                <a:solidFill>
                  <a:srgbClr val="FFFFFF"/>
                </a:solidFill>
              </a:rPr>
              <a:t>abschauen</a:t>
            </a: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4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13" name="Bild 1" descr="by-1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7420" y="4732005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17228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Bild 1" descr="Marokko 2 159 Kopie.jpg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4554"/>
            <a:ext cx="7441526" cy="5581146"/>
          </a:xfrm>
          <a:prstGeom prst="rect">
            <a:avLst/>
          </a:prstGeom>
        </p:spPr>
      </p:pic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2409828" y="1285883"/>
            <a:ext cx="9144000" cy="371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alpha val="50000"/>
                  </a:schemeClr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lIns="89716" tIns="46653" rIns="89716" bIns="46653">
            <a:spAutoFit/>
          </a:bodyPr>
          <a:lstStyle/>
          <a:p>
            <a:pPr>
              <a:defRPr/>
            </a:pPr>
            <a:endParaRPr lang="de-DE">
              <a:cs typeface="+mn-cs"/>
            </a:endParaRPr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FFFF"/>
                </a:solidFill>
              </a:rPr>
              <a:t>und in </a:t>
            </a:r>
            <a:r>
              <a:rPr lang="en-US" dirty="0" err="1">
                <a:solidFill>
                  <a:srgbClr val="FFFFFF"/>
                </a:solidFill>
              </a:rPr>
              <a:t>eigener</a:t>
            </a:r>
            <a:r>
              <a:rPr lang="en-US" dirty="0">
                <a:solidFill>
                  <a:srgbClr val="FFFFFF"/>
                </a:solidFill>
              </a:rPr>
              <a:t> Weise </a:t>
            </a:r>
            <a:r>
              <a:rPr lang="en-US" dirty="0" err="1">
                <a:solidFill>
                  <a:srgbClr val="FFFFFF"/>
                </a:solidFill>
              </a:rPr>
              <a:t>nachmachen</a:t>
            </a:r>
            <a:r>
              <a:rPr lang="en-US" dirty="0">
                <a:solidFill>
                  <a:srgbClr val="FFFFFF"/>
                </a:solidFill>
              </a:rPr>
              <a:t/>
            </a:r>
            <a:br>
              <a:rPr lang="en-US" dirty="0">
                <a:solidFill>
                  <a:srgbClr val="FFFFFF"/>
                </a:solidFill>
              </a:rPr>
            </a:b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4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12" name="Bild 1" descr="by-1.png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7420" y="4732005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4017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liennummernplatzhalter 2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Personen-/ -System –Qualifizierung </a:t>
            </a:r>
          </a:p>
        </p:txBody>
      </p:sp>
      <p:sp>
        <p:nvSpPr>
          <p:cNvPr id="6" name="Titel 3"/>
          <p:cNvSpPr txBox="1">
            <a:spLocks/>
          </p:cNvSpPr>
          <p:nvPr/>
        </p:nvSpPr>
        <p:spPr>
          <a:xfrm>
            <a:off x="395537" y="411510"/>
            <a:ext cx="6552728" cy="1296640"/>
          </a:xfrm>
          <a:prstGeom prst="rect">
            <a:avLst/>
          </a:prstGeom>
        </p:spPr>
        <p:txBody>
          <a:bodyPr vert="horz" lIns="91151" tIns="45578" rIns="91151" bIns="45578" rtlCol="0" anchor="ctr">
            <a:noAutofit/>
          </a:bodyPr>
          <a:lstStyle>
            <a:lvl1pPr algn="l" defTabSz="911522" rtl="0" eaLnBrk="1" latinLnBrk="0" hangingPunct="1">
              <a:spcBef>
                <a:spcPct val="0"/>
              </a:spcBef>
              <a:buNone/>
              <a:defRPr sz="2800" kern="1200">
                <a:solidFill>
                  <a:srgbClr val="575984"/>
                </a:solidFill>
                <a:latin typeface="AkkuratStd" pitchFamily="34" charset="0"/>
                <a:ea typeface="+mj-ea"/>
                <a:cs typeface="+mj-cs"/>
              </a:defRPr>
            </a:lvl1pPr>
          </a:lstStyle>
          <a:p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7854512" y="2336529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de-DE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7085" y="1851670"/>
            <a:ext cx="6588744" cy="237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14" name="Bild 1" descr="by-1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958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27443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de-DE" smtClean="0"/>
              <a:t>Individual - Kompetenz</a:t>
            </a:r>
            <a:br>
              <a:rPr lang="de-DE" smtClean="0"/>
            </a:br>
            <a:r>
              <a:rPr lang="en-US" smtClean="0"/>
              <a:t/>
            </a:r>
            <a:br>
              <a:rPr lang="en-US" smtClean="0"/>
            </a:br>
            <a:endParaRPr lang="de-DE" dirty="0" smtClean="0"/>
          </a:p>
        </p:txBody>
      </p:sp>
      <p:sp>
        <p:nvSpPr>
          <p:cNvPr id="2" name="Textfeld 1"/>
          <p:cNvSpPr txBox="1"/>
          <p:nvPr/>
        </p:nvSpPr>
        <p:spPr>
          <a:xfrm>
            <a:off x="6108246" y="2246347"/>
            <a:ext cx="184529" cy="369267"/>
          </a:xfrm>
          <a:prstGeom prst="rect">
            <a:avLst/>
          </a:prstGeom>
          <a:noFill/>
        </p:spPr>
        <p:txBody>
          <a:bodyPr wrap="none" lIns="91372" tIns="45688" rIns="91372" bIns="45688" rtlCol="0">
            <a:spAutoFit/>
          </a:bodyPr>
          <a:lstStyle/>
          <a:p>
            <a:endParaRPr lang="de-DE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103168"/>
            <a:ext cx="6840537" cy="18737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feld 33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3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35" name="Bild 1" descr="by-1.png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5282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liennummernplatzhalt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238598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Wenn Lernen Kultur erzeugen soll…</a:t>
            </a:r>
            <a:br>
              <a:rPr lang="de-DE" dirty="0" smtClean="0"/>
            </a:br>
            <a:endParaRPr lang="de-DE" dirty="0" smtClean="0"/>
          </a:p>
        </p:txBody>
      </p:sp>
      <p:sp>
        <p:nvSpPr>
          <p:cNvPr id="238600" name="Textplatzhalter 7"/>
          <p:cNvSpPr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400" dirty="0" smtClean="0"/>
              <a:t>Besser im Kulturraum lernen, für den gelernt werden soll.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400" dirty="0" smtClean="0"/>
              <a:t>Die Lernkultur soll prototypisch sein für intelligentes Alltagslernen im Berufsleben.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de-DE" sz="2400" dirty="0" smtClean="0"/>
              <a:t>Daher am isb Didaktik und Regiekompetenz für selbstorganisiertes Lernen zwischen Professionellen bei großer Diversität</a:t>
            </a:r>
            <a:endParaRPr lang="de-DE" sz="2400" dirty="0"/>
          </a:p>
        </p:txBody>
      </p:sp>
      <p:sp>
        <p:nvSpPr>
          <p:cNvPr id="5" name="Textfeld 4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6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324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239622" name="Titel 1"/>
          <p:cNvSpPr>
            <a:spLocks noGrp="1"/>
          </p:cNvSpPr>
          <p:nvPr>
            <p:ph type="title"/>
          </p:nvPr>
        </p:nvSpPr>
        <p:spPr>
          <a:xfrm>
            <a:off x="611196" y="411510"/>
            <a:ext cx="6840537" cy="720080"/>
          </a:xfrm>
        </p:spPr>
        <p:txBody>
          <a:bodyPr/>
          <a:lstStyle/>
          <a:p>
            <a:r>
              <a:rPr lang="de-DE" dirty="0" smtClean="0"/>
              <a:t>Beispiele für </a:t>
            </a:r>
            <a:r>
              <a:rPr lang="de-DE" dirty="0" err="1" smtClean="0"/>
              <a:t>isb</a:t>
            </a:r>
            <a:r>
              <a:rPr lang="de-DE" dirty="0" smtClean="0"/>
              <a:t>-Lernkultur</a:t>
            </a:r>
          </a:p>
        </p:txBody>
      </p:sp>
      <p:sp>
        <p:nvSpPr>
          <p:cNvPr id="239623" name="Textplatzhalter 4"/>
          <p:cNvSpPr>
            <a:spLocks noGrp="1"/>
          </p:cNvSpPr>
          <p:nvPr>
            <p:ph sz="half" idx="4294967295"/>
          </p:nvPr>
        </p:nvSpPr>
        <p:spPr>
          <a:xfrm>
            <a:off x="611195" y="1131591"/>
            <a:ext cx="7129157" cy="3816648"/>
          </a:xfrm>
          <a:prstGeom prst="rect">
            <a:avLst/>
          </a:prstGeom>
        </p:spPr>
        <p:txBody>
          <a:bodyPr/>
          <a:lstStyle/>
          <a:p>
            <a:pPr marL="285326" indent="-285326"/>
            <a:r>
              <a:rPr lang="de-DE" sz="2400" dirty="0" smtClean="0"/>
              <a:t>Inhaltsperspektiven (z.B. Führung, z.B. Verantwortung, z.B. Macht und Autorisierung)</a:t>
            </a:r>
          </a:p>
          <a:p>
            <a:pPr marL="285326" indent="-285326"/>
            <a:r>
              <a:rPr lang="de-DE" sz="2400" dirty="0"/>
              <a:t>Vielschichtiges und Rollenspezifisches </a:t>
            </a:r>
            <a:r>
              <a:rPr lang="de-DE" sz="2400" dirty="0" smtClean="0"/>
              <a:t>Lernen</a:t>
            </a:r>
          </a:p>
          <a:p>
            <a:pPr marL="398787" lvl="1" indent="0">
              <a:buNone/>
            </a:pPr>
            <a:r>
              <a:rPr lang="de-DE" sz="2400" dirty="0" smtClean="0"/>
              <a:t>(z.B. Beratermarktübung</a:t>
            </a:r>
            <a:r>
              <a:rPr lang="de-DE" sz="2400" dirty="0"/>
              <a:t>)</a:t>
            </a:r>
          </a:p>
          <a:p>
            <a:pPr marL="285326" indent="-285326"/>
            <a:r>
              <a:rPr lang="de-DE" sz="2400" dirty="0" smtClean="0"/>
              <a:t>Kontext-Kompetenz (z.B</a:t>
            </a:r>
            <a:r>
              <a:rPr lang="de-DE" sz="2400" dirty="0"/>
              <a:t>. </a:t>
            </a:r>
            <a:r>
              <a:rPr lang="de-DE" sz="2400" dirty="0" smtClean="0"/>
              <a:t>Reifegrade)</a:t>
            </a:r>
            <a:endParaRPr lang="de-DE" sz="2400" dirty="0"/>
          </a:p>
          <a:p>
            <a:pPr marL="285326" indent="-285326"/>
            <a:r>
              <a:rPr lang="de-DE" sz="2400" dirty="0" smtClean="0"/>
              <a:t>Regiekompetenz für selbstgesteuertes Lernen im System (z.B. kollegiale Beratung)</a:t>
            </a:r>
          </a:p>
          <a:p>
            <a:pPr marL="285326" indent="-285326"/>
            <a:r>
              <a:rPr lang="de-DE" sz="2400" dirty="0" smtClean="0"/>
              <a:t>Intuition + Narrative Verfahren </a:t>
            </a:r>
          </a:p>
          <a:p>
            <a:pPr marL="0" indent="0">
              <a:buNone/>
            </a:pPr>
            <a:r>
              <a:rPr lang="de-DE" sz="2400" dirty="0" smtClean="0"/>
              <a:t>     (z.B. Spiegelung) </a:t>
            </a:r>
            <a:endParaRPr lang="de-DE" sz="2400" dirty="0"/>
          </a:p>
        </p:txBody>
      </p:sp>
      <p:sp>
        <p:nvSpPr>
          <p:cNvPr id="5" name="Textfeld 4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7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5593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 smtClean="0"/>
              <a:t> Seite </a:t>
            </a:r>
            <a:fld id="{895CD297-5E7D-4FCF-9578-B701FA8456D1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263174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Lernkultur im Unternehmen </a:t>
            </a:r>
            <a:br>
              <a:rPr lang="de-DE" dirty="0" smtClean="0"/>
            </a:br>
            <a:r>
              <a:rPr lang="de-DE" dirty="0" smtClean="0"/>
              <a:t>Beispiel: Führung</a:t>
            </a:r>
          </a:p>
        </p:txBody>
      </p:sp>
      <p:sp>
        <p:nvSpPr>
          <p:cNvPr id="263175" name="Textplatzhalter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de-DE" sz="2400" dirty="0"/>
              <a:t>Führen heißt, jemanden durch Kommunikation bewegen, sinnvoll bei Wirklichkeitsgestaltung mitzuwirken. </a:t>
            </a:r>
            <a:endParaRPr lang="de-DE" sz="2400" dirty="0" smtClean="0"/>
          </a:p>
          <a:p>
            <a:r>
              <a:rPr lang="de-DE" sz="2400" dirty="0" smtClean="0"/>
              <a:t>Die </a:t>
            </a:r>
            <a:r>
              <a:rPr lang="de-DE" sz="2400" dirty="0"/>
              <a:t>richtige Führung gibt es nicht. </a:t>
            </a:r>
            <a:endParaRPr lang="de-DE" sz="2400" dirty="0" smtClean="0"/>
          </a:p>
          <a:p>
            <a:r>
              <a:rPr lang="de-DE" sz="2400" dirty="0" smtClean="0"/>
              <a:t>Erfolgreiche </a:t>
            </a:r>
            <a:r>
              <a:rPr lang="de-DE" sz="2400" dirty="0"/>
              <a:t>Führung ja. </a:t>
            </a:r>
            <a:endParaRPr lang="de-DE" sz="2400" dirty="0" smtClean="0"/>
          </a:p>
          <a:p>
            <a:r>
              <a:rPr lang="de-DE" sz="2400" dirty="0" smtClean="0"/>
              <a:t>In </a:t>
            </a:r>
            <a:r>
              <a:rPr lang="de-DE" sz="2400" dirty="0"/>
              <a:t>Führung zeigt sich Kultur. </a:t>
            </a:r>
            <a:endParaRPr lang="de-DE" sz="2400" dirty="0" smtClean="0"/>
          </a:p>
          <a:p>
            <a:r>
              <a:rPr lang="de-DE" sz="2400" dirty="0" smtClean="0"/>
              <a:t>Führung </a:t>
            </a:r>
            <a:r>
              <a:rPr lang="de-DE" sz="2400" dirty="0"/>
              <a:t>prägt Kultur</a:t>
            </a:r>
            <a:r>
              <a:rPr lang="de-DE" sz="2400" b="1" dirty="0"/>
              <a:t>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7452321" y="3312370"/>
            <a:ext cx="1691680" cy="1851669"/>
          </a:xfrm>
          <a:prstGeom prst="rect">
            <a:avLst/>
          </a:prstGeom>
          <a:noFill/>
        </p:spPr>
        <p:txBody>
          <a:bodyPr wrap="square" lIns="91185" tIns="45596" rIns="91185" bIns="45596" rtlCol="0" anchor="t">
            <a:noAutofit/>
          </a:bodyPr>
          <a:lstStyle/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endParaRPr lang="de-DE" sz="700" dirty="0">
              <a:latin typeface="AkkuratStd" pitchFamily="34" charset="0"/>
            </a:endParaRPr>
          </a:p>
          <a:p>
            <a:pPr algn="l"/>
            <a:r>
              <a:rPr lang="de-DE" sz="700" dirty="0">
                <a:latin typeface="AkkuratStd" pitchFamily="34" charset="0"/>
              </a:rPr>
              <a:t>CC-</a:t>
            </a:r>
            <a:r>
              <a:rPr lang="de-DE" sz="700" dirty="0" err="1">
                <a:latin typeface="AkkuratStd" pitchFamily="34" charset="0"/>
              </a:rPr>
              <a:t>by</a:t>
            </a:r>
            <a:r>
              <a:rPr lang="de-DE" sz="700" dirty="0">
                <a:latin typeface="AkkuratStd" pitchFamily="34" charset="0"/>
              </a:rPr>
              <a:t>-Lizenz, 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Autor: Bernd Schmid</a:t>
            </a:r>
          </a:p>
          <a:p>
            <a:pPr algn="l"/>
            <a:r>
              <a:rPr lang="de-DE" sz="700" dirty="0">
                <a:latin typeface="AkkuratStd" pitchFamily="34" charset="0"/>
              </a:rPr>
              <a:t>für </a:t>
            </a:r>
            <a:r>
              <a:rPr lang="de-DE" sz="700" dirty="0">
                <a:latin typeface="AkkuratStd" pitchFamily="34" charset="0"/>
                <a:hlinkClick r:id="rId2"/>
              </a:rPr>
              <a:t>isb-w.eu</a:t>
            </a:r>
            <a:endParaRPr lang="de-DE" sz="700" dirty="0">
              <a:latin typeface="AkkuratStd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de-DE" sz="700" i="1" dirty="0">
                <a:latin typeface="AkkuratStd" pitchFamily="34" charset="0"/>
              </a:rPr>
              <a:t>Systemische Professionalität </a:t>
            </a:r>
            <a:r>
              <a:rPr lang="de-DE" sz="700" i="1" dirty="0" smtClean="0">
                <a:latin typeface="AkkuratStd" pitchFamily="34" charset="0"/>
              </a:rPr>
              <a:t>2017</a:t>
            </a:r>
            <a:endParaRPr lang="de-DE" sz="700" i="1" dirty="0">
              <a:latin typeface="AkkuratStd" pitchFamily="34" charset="0"/>
            </a:endParaRPr>
          </a:p>
        </p:txBody>
      </p:sp>
      <p:pic>
        <p:nvPicPr>
          <p:cNvPr id="7" name="Bild 1" descr="by-1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60432" y="4776461"/>
            <a:ext cx="490964" cy="1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8283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Microsoft Office PowerPoint</Application>
  <PresentationFormat>Bildschirmpräsentation (16:9)</PresentationFormat>
  <Paragraphs>393</Paragraphs>
  <Slides>22</Slides>
  <Notes>2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1" baseType="lpstr">
      <vt:lpstr>Arial</vt:lpstr>
      <vt:lpstr>Calibri</vt:lpstr>
      <vt:lpstr>Trebuchet MS</vt:lpstr>
      <vt:lpstr>Akkurat-Bold</vt:lpstr>
      <vt:lpstr>Wingdings</vt:lpstr>
      <vt:lpstr>AkkuratStd</vt:lpstr>
      <vt:lpstr>ＭＳ Ｐゴシック</vt:lpstr>
      <vt:lpstr>Akkurat-Light</vt:lpstr>
      <vt:lpstr>Larissa</vt:lpstr>
      <vt:lpstr>System-Lernen Bernd Schmid Isb-Pionierlabor 14.7.2017  </vt:lpstr>
      <vt:lpstr>  »Ob Kinder lernen, was wir ihnen  beibringen wollen, ist fraglich.  Unser Benehmen dabei lernen sie allemal« </vt:lpstr>
      <vt:lpstr>Sich was abschauen </vt:lpstr>
      <vt:lpstr>und in eigener Weise nachmachen </vt:lpstr>
      <vt:lpstr>Personen-/ -System –Qualifizierung </vt:lpstr>
      <vt:lpstr>Individual - Kompetenz  </vt:lpstr>
      <vt:lpstr> Wenn Lernen Kultur erzeugen soll… </vt:lpstr>
      <vt:lpstr>Beispiele für isb-Lernkultur</vt:lpstr>
      <vt:lpstr>Lernkultur im Unternehmen  Beispiel: Führung</vt:lpstr>
      <vt:lpstr>Das Führungs - System</vt:lpstr>
      <vt:lpstr>System-Lernen* </vt:lpstr>
      <vt:lpstr>System - Kompetenz </vt:lpstr>
      <vt:lpstr>Aufgaben und Kultur-Orientierung Wer schnell zur Sache will, sollte mit Kultur anfangen.</vt:lpstr>
      <vt:lpstr>Designdreieck für Teamcoaching</vt:lpstr>
      <vt:lpstr>Teamcoaching –Vertikale Teamentwicklung </vt:lpstr>
      <vt:lpstr>Schema für fokusspezifisches Team-Lernen</vt:lpstr>
      <vt:lpstr>Fussball-Metapher  1/4</vt:lpstr>
      <vt:lpstr>Fussball-Metapher  2/4</vt:lpstr>
      <vt:lpstr>Fussball-Metapher  3/4  </vt:lpstr>
      <vt:lpstr>Fussball-Metapher  4/4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PL_03_Bernd Schmid_System-Lernen Pionier-Labor 2017</dc:title>
  <dc:creator>Praktikant</dc:creator>
  <cp:lastModifiedBy>Praktikant</cp:lastModifiedBy>
  <cp:revision>550</cp:revision>
  <dcterms:created xsi:type="dcterms:W3CDTF">2013-08-19T11:12:10Z</dcterms:created>
  <dcterms:modified xsi:type="dcterms:W3CDTF">2017-09-08T09:37:50Z</dcterms:modified>
</cp:coreProperties>
</file>